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l" rtl="0" fontAlgn="base">
      <a:spcBef>
        <a:spcPct val="0"/>
      </a:spcBef>
      <a:spcAft>
        <a:spcPct val="0"/>
      </a:spcAft>
      <a:defRPr sz="9800" kern="1200">
        <a:solidFill>
          <a:schemeClr val="tx1"/>
        </a:solidFill>
        <a:latin typeface="Arial" pitchFamily="34" charset="0"/>
        <a:ea typeface="+mn-ea"/>
        <a:cs typeface="+mn-cs"/>
      </a:defRPr>
    </a:lvl1pPr>
    <a:lvl2pPr marL="914400" indent="-457200" algn="l" rtl="0" fontAlgn="base">
      <a:spcBef>
        <a:spcPct val="0"/>
      </a:spcBef>
      <a:spcAft>
        <a:spcPct val="0"/>
      </a:spcAft>
      <a:defRPr sz="9800" kern="1200">
        <a:solidFill>
          <a:schemeClr val="tx1"/>
        </a:solidFill>
        <a:latin typeface="Arial" pitchFamily="34" charset="0"/>
        <a:ea typeface="+mn-ea"/>
        <a:cs typeface="+mn-cs"/>
      </a:defRPr>
    </a:lvl2pPr>
    <a:lvl3pPr marL="1828800" indent="-914400" algn="l" rtl="0" fontAlgn="base">
      <a:spcBef>
        <a:spcPct val="0"/>
      </a:spcBef>
      <a:spcAft>
        <a:spcPct val="0"/>
      </a:spcAft>
      <a:defRPr sz="9800" kern="1200">
        <a:solidFill>
          <a:schemeClr val="tx1"/>
        </a:solidFill>
        <a:latin typeface="Arial" pitchFamily="34" charset="0"/>
        <a:ea typeface="+mn-ea"/>
        <a:cs typeface="+mn-cs"/>
      </a:defRPr>
    </a:lvl3pPr>
    <a:lvl4pPr marL="2743200" indent="-1371600" algn="l" rtl="0" fontAlgn="base">
      <a:spcBef>
        <a:spcPct val="0"/>
      </a:spcBef>
      <a:spcAft>
        <a:spcPct val="0"/>
      </a:spcAft>
      <a:defRPr sz="9800" kern="1200">
        <a:solidFill>
          <a:schemeClr val="tx1"/>
        </a:solidFill>
        <a:latin typeface="Arial" pitchFamily="34" charset="0"/>
        <a:ea typeface="+mn-ea"/>
        <a:cs typeface="+mn-cs"/>
      </a:defRPr>
    </a:lvl4pPr>
    <a:lvl5pPr marL="3657600" indent="-1828800" algn="l" rtl="0" fontAlgn="base">
      <a:spcBef>
        <a:spcPct val="0"/>
      </a:spcBef>
      <a:spcAft>
        <a:spcPct val="0"/>
      </a:spcAft>
      <a:defRPr sz="9800" kern="1200">
        <a:solidFill>
          <a:schemeClr val="tx1"/>
        </a:solidFill>
        <a:latin typeface="Arial" pitchFamily="34" charset="0"/>
        <a:ea typeface="+mn-ea"/>
        <a:cs typeface="+mn-cs"/>
      </a:defRPr>
    </a:lvl5pPr>
    <a:lvl6pPr marL="2286000" algn="l" defTabSz="914400" rtl="0" eaLnBrk="1" latinLnBrk="0" hangingPunct="1">
      <a:defRPr sz="9800" kern="1200">
        <a:solidFill>
          <a:schemeClr val="tx1"/>
        </a:solidFill>
        <a:latin typeface="Arial" pitchFamily="34" charset="0"/>
        <a:ea typeface="+mn-ea"/>
        <a:cs typeface="+mn-cs"/>
      </a:defRPr>
    </a:lvl6pPr>
    <a:lvl7pPr marL="2743200" algn="l" defTabSz="914400" rtl="0" eaLnBrk="1" latinLnBrk="0" hangingPunct="1">
      <a:defRPr sz="9800" kern="1200">
        <a:solidFill>
          <a:schemeClr val="tx1"/>
        </a:solidFill>
        <a:latin typeface="Arial" pitchFamily="34" charset="0"/>
        <a:ea typeface="+mn-ea"/>
        <a:cs typeface="+mn-cs"/>
      </a:defRPr>
    </a:lvl7pPr>
    <a:lvl8pPr marL="3200400" algn="l" defTabSz="914400" rtl="0" eaLnBrk="1" latinLnBrk="0" hangingPunct="1">
      <a:defRPr sz="9800" kern="1200">
        <a:solidFill>
          <a:schemeClr val="tx1"/>
        </a:solidFill>
        <a:latin typeface="Arial" pitchFamily="34" charset="0"/>
        <a:ea typeface="+mn-ea"/>
        <a:cs typeface="+mn-cs"/>
      </a:defRPr>
    </a:lvl8pPr>
    <a:lvl9pPr marL="3657600" algn="l" defTabSz="914400" rtl="0" eaLnBrk="1" latinLnBrk="0" hangingPunct="1">
      <a:defRPr sz="9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438" userDrawn="1">
          <p15:clr>
            <a:srgbClr val="A4A3A4"/>
          </p15:clr>
        </p15:guide>
        <p15:guide id="2" orient="horz" pos="4308" userDrawn="1">
          <p15:clr>
            <a:srgbClr val="A4A3A4"/>
          </p15:clr>
        </p15:guide>
        <p15:guide id="3" pos="19180" userDrawn="1">
          <p15:clr>
            <a:srgbClr val="A4A3A4"/>
          </p15:clr>
        </p15:guide>
        <p15:guide id="4" pos="3470" userDrawn="1">
          <p15:clr>
            <a:srgbClr val="A4A3A4"/>
          </p15:clr>
        </p15:guide>
        <p15:guide id="5" pos="19514" userDrawn="1">
          <p15:clr>
            <a:srgbClr val="A4A3A4"/>
          </p15:clr>
        </p15:guide>
        <p15:guide id="6" pos="10046" userDrawn="1">
          <p15:clr>
            <a:srgbClr val="A4A3A4"/>
          </p15:clr>
        </p15:guide>
        <p15:guide id="7" pos="11174" userDrawn="1">
          <p15:clr>
            <a:srgbClr val="A4A3A4"/>
          </p15:clr>
        </p15:guide>
        <p15:guide id="8" pos="18062" userDrawn="1">
          <p15:clr>
            <a:srgbClr val="A4A3A4"/>
          </p15:clr>
        </p15:guide>
        <p15:guide id="9" pos="26090" userDrawn="1">
          <p15:clr>
            <a:srgbClr val="A4A3A4"/>
          </p15:clr>
        </p15:guide>
        <p15:guide id="10" pos="115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yal Sipahimalani" initials="P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5A89E8"/>
    <a:srgbClr val="CCECFF"/>
    <a:srgbClr val="333399"/>
    <a:srgbClr val="000066"/>
    <a:srgbClr val="FFCCCC"/>
    <a:srgbClr val="FFFFCC"/>
    <a:srgbClr val="CCFFCC"/>
    <a:srgbClr val="CC99FF"/>
    <a:srgbClr val="599E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344D84-9AFB-497E-A393-DC336BA19D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333" autoAdjust="0"/>
    <p:restoredTop sz="99760" autoAdjust="0"/>
  </p:normalViewPr>
  <p:slideViewPr>
    <p:cSldViewPr snapToGrid="0" snapToObjects="1">
      <p:cViewPr>
        <p:scale>
          <a:sx n="20" d="100"/>
          <a:sy n="20" d="100"/>
        </p:scale>
        <p:origin x="1459" y="-182"/>
      </p:cViewPr>
      <p:guideLst>
        <p:guide orient="horz" pos="438"/>
        <p:guide orient="horz" pos="4308"/>
        <p:guide pos="19180"/>
        <p:guide pos="3470"/>
        <p:guide pos="19514"/>
        <p:guide pos="10046"/>
        <p:guide pos="11174"/>
        <p:guide pos="18062"/>
        <p:guide pos="26090"/>
        <p:guide pos="11510"/>
      </p:guideLst>
    </p:cSldViewPr>
  </p:slideViewPr>
  <p:outlineViewPr>
    <p:cViewPr>
      <p:scale>
        <a:sx n="33" d="100"/>
        <a:sy n="33" d="100"/>
      </p:scale>
      <p:origin x="0" y="0"/>
    </p:cViewPr>
  </p:outlineViewPr>
  <p:notesTextViewPr>
    <p:cViewPr>
      <p:scale>
        <a:sx n="100" d="100"/>
        <a:sy n="100" d="100"/>
      </p:scale>
      <p:origin x="0" y="0"/>
    </p:cViewPr>
  </p:notesText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5265738" y="0"/>
            <a:ext cx="402907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6657975"/>
            <a:ext cx="40290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11A9B7C-8E91-4494-80D9-BB46CEC81BCC}" type="slidenum">
              <a:rPr lang="en-US"/>
              <a:pPr>
                <a:defRPr/>
              </a:pPr>
              <a:t>‹#›</a:t>
            </a:fld>
            <a:endParaRPr lang="en-US"/>
          </a:p>
        </p:txBody>
      </p:sp>
    </p:spTree>
    <p:extLst>
      <p:ext uri="{BB962C8B-B14F-4D97-AF65-F5344CB8AC3E}">
        <p14:creationId xmlns:p14="http://schemas.microsoft.com/office/powerpoint/2010/main" val="3445714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16387" name="Rectangle 3"/>
          <p:cNvSpPr>
            <a:spLocks noGrp="1" noChangeArrowheads="1"/>
          </p:cNvSpPr>
          <p:nvPr>
            <p:ph type="dt" idx="1"/>
          </p:nvPr>
        </p:nvSpPr>
        <p:spPr bwMode="auto">
          <a:xfrm>
            <a:off x="5265738" y="0"/>
            <a:ext cx="402907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3E91990C-DF3A-4686-B3DE-FB9F0D4C9CDA}" type="datetimeFigureOut">
              <a:rPr lang="en-US"/>
              <a:pPr>
                <a:defRPr/>
              </a:pPr>
              <a:t>4/7/2015</a:t>
            </a:fld>
            <a:endParaRPr lang="en-US"/>
          </a:p>
        </p:txBody>
      </p:sp>
      <p:sp>
        <p:nvSpPr>
          <p:cNvPr id="3076"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0275" y="3330575"/>
            <a:ext cx="7435850" cy="3154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6657975"/>
            <a:ext cx="40290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16391" name="Rectangle 7"/>
          <p:cNvSpPr>
            <a:spLocks noGrp="1" noChangeArrowheads="1"/>
          </p:cNvSpPr>
          <p:nvPr>
            <p:ph type="sldNum" sz="quarter" idx="5"/>
          </p:nvPr>
        </p:nvSpPr>
        <p:spPr bwMode="auto">
          <a:xfrm>
            <a:off x="5265738" y="6657975"/>
            <a:ext cx="40290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F4695BDA-D3A4-4BD6-B63D-C89F77443F5E}" type="slidenum">
              <a:rPr lang="en-US"/>
              <a:pPr>
                <a:defRPr/>
              </a:pPr>
              <a:t>‹#›</a:t>
            </a:fld>
            <a:endParaRPr lang="en-US"/>
          </a:p>
        </p:txBody>
      </p:sp>
    </p:spTree>
    <p:extLst>
      <p:ext uri="{BB962C8B-B14F-4D97-AF65-F5344CB8AC3E}">
        <p14:creationId xmlns:p14="http://schemas.microsoft.com/office/powerpoint/2010/main" val="3552304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400" kern="1200">
        <a:solidFill>
          <a:schemeClr val="tx1"/>
        </a:solidFill>
        <a:latin typeface="Calibri" pitchFamily="34" charset="0"/>
        <a:ea typeface="+mn-ea"/>
        <a:cs typeface="+mn-cs"/>
      </a:defRPr>
    </a:lvl1pPr>
    <a:lvl2pPr marL="914400" algn="l" rtl="0" eaLnBrk="0" fontAlgn="base" hangingPunct="0">
      <a:spcBef>
        <a:spcPct val="30000"/>
      </a:spcBef>
      <a:spcAft>
        <a:spcPct val="0"/>
      </a:spcAft>
      <a:defRPr sz="2400" kern="1200">
        <a:solidFill>
          <a:schemeClr val="tx1"/>
        </a:solidFill>
        <a:latin typeface="Calibri" pitchFamily="34" charset="0"/>
        <a:ea typeface="+mn-ea"/>
        <a:cs typeface="+mn-cs"/>
      </a:defRPr>
    </a:lvl2pPr>
    <a:lvl3pPr marL="1828800" algn="l" rtl="0" eaLnBrk="0" fontAlgn="base" hangingPunct="0">
      <a:spcBef>
        <a:spcPct val="30000"/>
      </a:spcBef>
      <a:spcAft>
        <a:spcPct val="0"/>
      </a:spcAft>
      <a:defRPr sz="2400" kern="1200">
        <a:solidFill>
          <a:schemeClr val="tx1"/>
        </a:solidFill>
        <a:latin typeface="Calibri" pitchFamily="34" charset="0"/>
        <a:ea typeface="+mn-ea"/>
        <a:cs typeface="+mn-cs"/>
      </a:defRPr>
    </a:lvl3pPr>
    <a:lvl4pPr marL="2743200" algn="l" rtl="0" eaLnBrk="0" fontAlgn="base" hangingPunct="0">
      <a:spcBef>
        <a:spcPct val="30000"/>
      </a:spcBef>
      <a:spcAft>
        <a:spcPct val="0"/>
      </a:spcAft>
      <a:defRPr sz="2400" kern="1200">
        <a:solidFill>
          <a:schemeClr val="tx1"/>
        </a:solidFill>
        <a:latin typeface="Calibri" pitchFamily="34" charset="0"/>
        <a:ea typeface="+mn-ea"/>
        <a:cs typeface="+mn-cs"/>
      </a:defRPr>
    </a:lvl4pPr>
    <a:lvl5pPr marL="3657600" algn="l" rtl="0" eaLnBrk="0" fontAlgn="base" hangingPunct="0">
      <a:spcBef>
        <a:spcPct val="30000"/>
      </a:spcBef>
      <a:spcAft>
        <a:spcPct val="0"/>
      </a:spcAft>
      <a:defRPr sz="2400" kern="1200">
        <a:solidFill>
          <a:schemeClr val="tx1"/>
        </a:solidFill>
        <a:latin typeface="Calibri" pitchFamily="34" charset="0"/>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2895600" y="525463"/>
            <a:ext cx="3505200" cy="2628900"/>
          </a:xfrm>
          <a:ln/>
        </p:spPr>
      </p:sp>
      <p:sp>
        <p:nvSpPr>
          <p:cNvPr id="40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6557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5088"/>
            <a:ext cx="37306250" cy="7058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6584950" y="18654713"/>
            <a:ext cx="30721300" cy="8410575"/>
          </a:xfrm>
        </p:spPr>
        <p:txBody>
          <a:bodyPr/>
          <a:lstStyle>
            <a:lvl1pPr marL="0" indent="0" algn="ctr">
              <a:buNone/>
              <a:defRPr/>
            </a:lvl1pPr>
            <a:lvl2pPr marL="685800" indent="0" algn="ctr">
              <a:buNone/>
              <a:defRPr/>
            </a:lvl2pPr>
            <a:lvl3pPr marL="1371600" indent="0" algn="ctr">
              <a:buNone/>
              <a:defRPr/>
            </a:lvl3pPr>
            <a:lvl4pPr marL="2057400" indent="0" algn="ctr">
              <a:buNone/>
              <a:defRPr/>
            </a:lvl4pPr>
            <a:lvl5pPr marL="2743200" indent="0" algn="ctr">
              <a:buNone/>
              <a:defRPr/>
            </a:lvl5pPr>
            <a:lvl6pPr marL="3429000" indent="0" algn="ctr">
              <a:buNone/>
              <a:defRPr/>
            </a:lvl6pPr>
            <a:lvl7pPr marL="4114800" indent="0" algn="ctr">
              <a:buNone/>
              <a:defRPr/>
            </a:lvl7pPr>
            <a:lvl8pPr marL="4800600" indent="0" algn="ctr">
              <a:buNone/>
              <a:defRPr/>
            </a:lvl8pPr>
            <a:lvl9pPr marL="54864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22640A-D2E2-47AA-96BA-B9055EC2290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34B5A5-89AF-41E0-978F-90646B43BF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7" y="1319214"/>
            <a:ext cx="9874250" cy="2808684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193926" y="1319214"/>
            <a:ext cx="29324300"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07623F-7FF3-43D7-BEF1-DF4858ED5ED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D38FD4-8051-4E90-911C-20CE0C2019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6"/>
            <a:ext cx="37306250" cy="6538913"/>
          </a:xfrm>
        </p:spPr>
        <p:txBody>
          <a:bodyPr anchor="t"/>
          <a:lstStyle>
            <a:lvl1pPr algn="l">
              <a:defRPr sz="6000" b="1" cap="all"/>
            </a:lvl1pPr>
          </a:lstStyle>
          <a:p>
            <a:r>
              <a:rPr lang="en-US" smtClean="0"/>
              <a:t>Click to edit Master title style</a:t>
            </a:r>
            <a:endParaRPr lang="en-CA"/>
          </a:p>
        </p:txBody>
      </p:sp>
      <p:sp>
        <p:nvSpPr>
          <p:cNvPr id="3" name="Text Placeholder 2"/>
          <p:cNvSpPr>
            <a:spLocks noGrp="1"/>
          </p:cNvSpPr>
          <p:nvPr>
            <p:ph type="body" idx="1"/>
          </p:nvPr>
        </p:nvSpPr>
        <p:spPr>
          <a:xfrm>
            <a:off x="3467101" y="13951745"/>
            <a:ext cx="37306250" cy="7200900"/>
          </a:xfrm>
        </p:spPr>
        <p:txBody>
          <a:bodyPr anchor="b"/>
          <a:lstStyle>
            <a:lvl1pPr marL="0" indent="0">
              <a:buNone/>
              <a:defRPr sz="3000"/>
            </a:lvl1pPr>
            <a:lvl2pPr marL="685800" indent="0">
              <a:buNone/>
              <a:defRPr sz="2700"/>
            </a:lvl2pPr>
            <a:lvl3pPr marL="1371600" indent="0">
              <a:buNone/>
              <a:defRPr sz="2400"/>
            </a:lvl3pPr>
            <a:lvl4pPr marL="2057400" indent="0">
              <a:buNone/>
              <a:defRPr sz="2100"/>
            </a:lvl4pPr>
            <a:lvl5pPr marL="2743200" indent="0">
              <a:buNone/>
              <a:defRPr sz="2100"/>
            </a:lvl5pPr>
            <a:lvl6pPr marL="3429000" indent="0">
              <a:buNone/>
              <a:defRPr sz="2100"/>
            </a:lvl6pPr>
            <a:lvl7pPr marL="4114800" indent="0">
              <a:buNone/>
              <a:defRPr sz="2100"/>
            </a:lvl7pPr>
            <a:lvl8pPr marL="4800600" indent="0">
              <a:buNone/>
              <a:defRPr sz="2100"/>
            </a:lvl8pPr>
            <a:lvl9pPr marL="5486400" indent="0">
              <a:buNone/>
              <a:defRPr sz="2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11683E-6BE3-4B69-A622-98824CED359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2193927" y="7681914"/>
            <a:ext cx="19599274" cy="21724145"/>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22098000" y="7681914"/>
            <a:ext cx="19599276" cy="21724145"/>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3C6599-F7D0-4DDA-A019-627D8C0D645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2193926" y="7367589"/>
            <a:ext cx="19392900" cy="3071813"/>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2193926" y="10439401"/>
            <a:ext cx="19392900" cy="18966657"/>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22294851" y="7367589"/>
            <a:ext cx="19402426" cy="3071813"/>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22294851" y="10439401"/>
            <a:ext cx="19402426" cy="18966657"/>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8478E7D-7E47-4195-98E2-C6D594FA5CE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FA75B43-B86A-43F3-9CCB-C32BC07096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7293509-DDE0-4B5B-9C4B-8D69C2C992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09689"/>
            <a:ext cx="14439900" cy="5579270"/>
          </a:xfrm>
        </p:spPr>
        <p:txBody>
          <a:bodyPr anchor="b"/>
          <a:lstStyle>
            <a:lvl1pPr algn="l">
              <a:defRPr sz="3000" b="1"/>
            </a:lvl1pPr>
          </a:lstStyle>
          <a:p>
            <a:r>
              <a:rPr lang="en-US" smtClean="0"/>
              <a:t>Click to edit Master title style</a:t>
            </a:r>
            <a:endParaRPr lang="en-CA"/>
          </a:p>
        </p:txBody>
      </p:sp>
      <p:sp>
        <p:nvSpPr>
          <p:cNvPr id="3" name="Content Placeholder 2"/>
          <p:cNvSpPr>
            <a:spLocks noGrp="1"/>
          </p:cNvSpPr>
          <p:nvPr>
            <p:ph idx="1"/>
          </p:nvPr>
        </p:nvSpPr>
        <p:spPr>
          <a:xfrm>
            <a:off x="17160876" y="1309689"/>
            <a:ext cx="24536400" cy="2809637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2193926" y="6888957"/>
            <a:ext cx="14439900" cy="22517100"/>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B09B0DB-DF91-4000-8830-71EA58D603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4251" y="23043358"/>
            <a:ext cx="26333450" cy="2719388"/>
          </a:xfrm>
        </p:spPr>
        <p:txBody>
          <a:bodyPr anchor="b"/>
          <a:lstStyle>
            <a:lvl1pPr algn="l">
              <a:defRPr sz="3000" b="1"/>
            </a:lvl1pPr>
          </a:lstStyle>
          <a:p>
            <a:r>
              <a:rPr lang="en-US" smtClean="0"/>
              <a:t>Click to edit Master title style</a:t>
            </a:r>
            <a:endParaRPr lang="en-CA"/>
          </a:p>
        </p:txBody>
      </p:sp>
      <p:sp>
        <p:nvSpPr>
          <p:cNvPr id="3" name="Picture Placeholder 2"/>
          <p:cNvSpPr>
            <a:spLocks noGrp="1"/>
          </p:cNvSpPr>
          <p:nvPr>
            <p:ph type="pic" idx="1"/>
          </p:nvPr>
        </p:nvSpPr>
        <p:spPr>
          <a:xfrm>
            <a:off x="8604251" y="2940845"/>
            <a:ext cx="26333450" cy="1975246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lvl="0"/>
            <a:endParaRPr lang="en-CA" noProof="0" smtClean="0"/>
          </a:p>
        </p:txBody>
      </p:sp>
      <p:sp>
        <p:nvSpPr>
          <p:cNvPr id="4" name="Text Placeholder 3"/>
          <p:cNvSpPr>
            <a:spLocks noGrp="1"/>
          </p:cNvSpPr>
          <p:nvPr>
            <p:ph type="body" sz="half" idx="2"/>
          </p:nvPr>
        </p:nvSpPr>
        <p:spPr>
          <a:xfrm>
            <a:off x="8604251" y="25762745"/>
            <a:ext cx="26333450" cy="3864768"/>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83F98C-D434-4B6C-9B30-E0E4ADE602B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9213"/>
            <a:ext cx="39503350" cy="5486400"/>
          </a:xfrm>
          <a:prstGeom prst="rect">
            <a:avLst/>
          </a:prstGeom>
          <a:noFill/>
          <a:ln w="9525">
            <a:noFill/>
            <a:miter lim="800000"/>
            <a:headEnd/>
            <a:tailEnd/>
          </a:ln>
        </p:spPr>
        <p:txBody>
          <a:bodyPr vert="horz" wrap="square" lIns="501604" tIns="250802" rIns="501604" bIns="25080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3925" y="7681914"/>
            <a:ext cx="39503350" cy="21724144"/>
          </a:xfrm>
          <a:prstGeom prst="rect">
            <a:avLst/>
          </a:prstGeom>
          <a:noFill/>
          <a:ln w="9525">
            <a:noFill/>
            <a:miter lim="800000"/>
            <a:headEnd/>
            <a:tailEnd/>
          </a:ln>
        </p:spPr>
        <p:txBody>
          <a:bodyPr vert="horz" wrap="square" lIns="501604" tIns="250802" rIns="501604" bIns="25080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5" y="29977556"/>
            <a:ext cx="10242550" cy="2286000"/>
          </a:xfrm>
          <a:prstGeom prst="rect">
            <a:avLst/>
          </a:prstGeom>
          <a:noFill/>
          <a:ln w="9525">
            <a:noFill/>
            <a:miter lim="800000"/>
            <a:headEnd/>
            <a:tailEnd/>
          </a:ln>
          <a:effectLst/>
        </p:spPr>
        <p:txBody>
          <a:bodyPr vert="horz" wrap="square" lIns="501604" tIns="250802" rIns="501604" bIns="250802" numCol="1" anchor="t" anchorCtr="0" compatLnSpc="1">
            <a:prstTxWarp prst="textNoShape">
              <a:avLst/>
            </a:prstTxWarp>
          </a:bodyPr>
          <a:lstStyle>
            <a:lvl1pPr>
              <a:defRPr sz="57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7556"/>
            <a:ext cx="13900150" cy="2286000"/>
          </a:xfrm>
          <a:prstGeom prst="rect">
            <a:avLst/>
          </a:prstGeom>
          <a:noFill/>
          <a:ln w="9525">
            <a:noFill/>
            <a:miter lim="800000"/>
            <a:headEnd/>
            <a:tailEnd/>
          </a:ln>
          <a:effectLst/>
        </p:spPr>
        <p:txBody>
          <a:bodyPr vert="horz" wrap="square" lIns="501604" tIns="250802" rIns="501604" bIns="250802" numCol="1" anchor="t" anchorCtr="0" compatLnSpc="1">
            <a:prstTxWarp prst="textNoShape">
              <a:avLst/>
            </a:prstTxWarp>
          </a:bodyPr>
          <a:lstStyle>
            <a:lvl1pPr algn="ctr">
              <a:defRPr sz="57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7556"/>
            <a:ext cx="10242550" cy="2286000"/>
          </a:xfrm>
          <a:prstGeom prst="rect">
            <a:avLst/>
          </a:prstGeom>
          <a:noFill/>
          <a:ln w="9525">
            <a:noFill/>
            <a:miter lim="800000"/>
            <a:headEnd/>
            <a:tailEnd/>
          </a:ln>
          <a:effectLst/>
        </p:spPr>
        <p:txBody>
          <a:bodyPr vert="horz" wrap="square" lIns="501604" tIns="250802" rIns="501604" bIns="250802" numCol="1" anchor="t" anchorCtr="0" compatLnSpc="1">
            <a:prstTxWarp prst="textNoShape">
              <a:avLst/>
            </a:prstTxWarp>
          </a:bodyPr>
          <a:lstStyle>
            <a:lvl1pPr algn="r">
              <a:defRPr sz="5700">
                <a:latin typeface="Arial" charset="0"/>
              </a:defRPr>
            </a:lvl1pPr>
          </a:lstStyle>
          <a:p>
            <a:pPr>
              <a:defRPr/>
            </a:pPr>
            <a:fld id="{00CA6D97-D917-4633-807D-C58705F9FB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375" rtl="0" eaLnBrk="0" fontAlgn="base" hangingPunct="0">
        <a:spcBef>
          <a:spcPct val="0"/>
        </a:spcBef>
        <a:spcAft>
          <a:spcPct val="0"/>
        </a:spcAft>
        <a:defRPr sz="18150">
          <a:solidFill>
            <a:schemeClr val="tx2"/>
          </a:solidFill>
          <a:latin typeface="+mj-lt"/>
          <a:ea typeface="+mj-ea"/>
          <a:cs typeface="+mj-cs"/>
        </a:defRPr>
      </a:lvl1pPr>
      <a:lvl2pPr algn="ctr" defTabSz="3762375" rtl="0" eaLnBrk="0" fontAlgn="base" hangingPunct="0">
        <a:spcBef>
          <a:spcPct val="0"/>
        </a:spcBef>
        <a:spcAft>
          <a:spcPct val="0"/>
        </a:spcAft>
        <a:defRPr sz="18150">
          <a:solidFill>
            <a:schemeClr val="tx2"/>
          </a:solidFill>
          <a:latin typeface="Arial" charset="0"/>
        </a:defRPr>
      </a:lvl2pPr>
      <a:lvl3pPr algn="ctr" defTabSz="3762375" rtl="0" eaLnBrk="0" fontAlgn="base" hangingPunct="0">
        <a:spcBef>
          <a:spcPct val="0"/>
        </a:spcBef>
        <a:spcAft>
          <a:spcPct val="0"/>
        </a:spcAft>
        <a:defRPr sz="18150">
          <a:solidFill>
            <a:schemeClr val="tx2"/>
          </a:solidFill>
          <a:latin typeface="Arial" charset="0"/>
        </a:defRPr>
      </a:lvl3pPr>
      <a:lvl4pPr algn="ctr" defTabSz="3762375" rtl="0" eaLnBrk="0" fontAlgn="base" hangingPunct="0">
        <a:spcBef>
          <a:spcPct val="0"/>
        </a:spcBef>
        <a:spcAft>
          <a:spcPct val="0"/>
        </a:spcAft>
        <a:defRPr sz="18150">
          <a:solidFill>
            <a:schemeClr val="tx2"/>
          </a:solidFill>
          <a:latin typeface="Arial" charset="0"/>
        </a:defRPr>
      </a:lvl4pPr>
      <a:lvl5pPr algn="ctr" defTabSz="3762375" rtl="0" eaLnBrk="0" fontAlgn="base" hangingPunct="0">
        <a:spcBef>
          <a:spcPct val="0"/>
        </a:spcBef>
        <a:spcAft>
          <a:spcPct val="0"/>
        </a:spcAft>
        <a:defRPr sz="18150">
          <a:solidFill>
            <a:schemeClr val="tx2"/>
          </a:solidFill>
          <a:latin typeface="Arial" charset="0"/>
        </a:defRPr>
      </a:lvl5pPr>
      <a:lvl6pPr marL="685800" algn="ctr" defTabSz="3762375" rtl="0" fontAlgn="base">
        <a:spcBef>
          <a:spcPct val="0"/>
        </a:spcBef>
        <a:spcAft>
          <a:spcPct val="0"/>
        </a:spcAft>
        <a:defRPr sz="18150">
          <a:solidFill>
            <a:schemeClr val="tx2"/>
          </a:solidFill>
          <a:latin typeface="Arial" charset="0"/>
        </a:defRPr>
      </a:lvl6pPr>
      <a:lvl7pPr marL="1371600" algn="ctr" defTabSz="3762375" rtl="0" fontAlgn="base">
        <a:spcBef>
          <a:spcPct val="0"/>
        </a:spcBef>
        <a:spcAft>
          <a:spcPct val="0"/>
        </a:spcAft>
        <a:defRPr sz="18150">
          <a:solidFill>
            <a:schemeClr val="tx2"/>
          </a:solidFill>
          <a:latin typeface="Arial" charset="0"/>
        </a:defRPr>
      </a:lvl7pPr>
      <a:lvl8pPr marL="2057400" algn="ctr" defTabSz="3762375" rtl="0" fontAlgn="base">
        <a:spcBef>
          <a:spcPct val="0"/>
        </a:spcBef>
        <a:spcAft>
          <a:spcPct val="0"/>
        </a:spcAft>
        <a:defRPr sz="18150">
          <a:solidFill>
            <a:schemeClr val="tx2"/>
          </a:solidFill>
          <a:latin typeface="Arial" charset="0"/>
        </a:defRPr>
      </a:lvl8pPr>
      <a:lvl9pPr marL="2743200" algn="ctr" defTabSz="3762375" rtl="0" fontAlgn="base">
        <a:spcBef>
          <a:spcPct val="0"/>
        </a:spcBef>
        <a:spcAft>
          <a:spcPct val="0"/>
        </a:spcAft>
        <a:defRPr sz="18150">
          <a:solidFill>
            <a:schemeClr val="tx2"/>
          </a:solidFill>
          <a:latin typeface="Arial" charset="0"/>
        </a:defRPr>
      </a:lvl9pPr>
    </p:titleStyle>
    <p:bodyStyle>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50">
          <a:solidFill>
            <a:schemeClr val="tx1"/>
          </a:solidFill>
          <a:latin typeface="+mn-lt"/>
        </a:defRPr>
      </a:lvl2pPr>
      <a:lvl3pPr marL="4702969" indent="-940594" algn="l" defTabSz="3762375" rtl="0" eaLnBrk="0" fontAlgn="base" hangingPunct="0">
        <a:spcBef>
          <a:spcPct val="20000"/>
        </a:spcBef>
        <a:spcAft>
          <a:spcPct val="0"/>
        </a:spcAft>
        <a:buChar char="•"/>
        <a:defRPr sz="9900">
          <a:solidFill>
            <a:schemeClr val="tx1"/>
          </a:solidFill>
          <a:latin typeface="+mn-lt"/>
        </a:defRPr>
      </a:lvl3pPr>
      <a:lvl4pPr marL="6584156" indent="-940594" algn="l" defTabSz="3762375" rtl="0" eaLnBrk="0" fontAlgn="base" hangingPunct="0">
        <a:spcBef>
          <a:spcPct val="20000"/>
        </a:spcBef>
        <a:spcAft>
          <a:spcPct val="0"/>
        </a:spcAft>
        <a:buChar char="–"/>
        <a:defRPr sz="8250">
          <a:solidFill>
            <a:schemeClr val="tx1"/>
          </a:solidFill>
          <a:latin typeface="+mn-lt"/>
        </a:defRPr>
      </a:lvl4pPr>
      <a:lvl5pPr marL="8465344" indent="-940594" algn="l" defTabSz="3762375" rtl="0" eaLnBrk="0" fontAlgn="base" hangingPunct="0">
        <a:spcBef>
          <a:spcPct val="20000"/>
        </a:spcBef>
        <a:spcAft>
          <a:spcPct val="0"/>
        </a:spcAft>
        <a:buChar char="»"/>
        <a:defRPr sz="8250">
          <a:solidFill>
            <a:schemeClr val="tx1"/>
          </a:solidFill>
          <a:latin typeface="+mn-lt"/>
        </a:defRPr>
      </a:lvl5pPr>
      <a:lvl6pPr marL="9151145" indent="-940595" algn="l" defTabSz="3762375" rtl="0" fontAlgn="base">
        <a:spcBef>
          <a:spcPct val="20000"/>
        </a:spcBef>
        <a:spcAft>
          <a:spcPct val="0"/>
        </a:spcAft>
        <a:buChar char="»"/>
        <a:defRPr sz="8250">
          <a:solidFill>
            <a:schemeClr val="tx1"/>
          </a:solidFill>
          <a:latin typeface="+mn-lt"/>
        </a:defRPr>
      </a:lvl6pPr>
      <a:lvl7pPr marL="9836945" indent="-940595" algn="l" defTabSz="3762375" rtl="0" fontAlgn="base">
        <a:spcBef>
          <a:spcPct val="20000"/>
        </a:spcBef>
        <a:spcAft>
          <a:spcPct val="0"/>
        </a:spcAft>
        <a:buChar char="»"/>
        <a:defRPr sz="8250">
          <a:solidFill>
            <a:schemeClr val="tx1"/>
          </a:solidFill>
          <a:latin typeface="+mn-lt"/>
        </a:defRPr>
      </a:lvl7pPr>
      <a:lvl8pPr marL="10522745" indent="-940595" algn="l" defTabSz="3762375" rtl="0" fontAlgn="base">
        <a:spcBef>
          <a:spcPct val="20000"/>
        </a:spcBef>
        <a:spcAft>
          <a:spcPct val="0"/>
        </a:spcAft>
        <a:buChar char="»"/>
        <a:defRPr sz="8250">
          <a:solidFill>
            <a:schemeClr val="tx1"/>
          </a:solidFill>
          <a:latin typeface="+mn-lt"/>
        </a:defRPr>
      </a:lvl8pPr>
      <a:lvl9pPr marL="11208545" indent="-940595" algn="l" defTabSz="3762375" rtl="0" fontAlgn="base">
        <a:spcBef>
          <a:spcPct val="20000"/>
        </a:spcBef>
        <a:spcAft>
          <a:spcPct val="0"/>
        </a:spcAft>
        <a:buChar char="»"/>
        <a:defRPr sz="8250">
          <a:solidFill>
            <a:schemeClr val="tx1"/>
          </a:solidFill>
          <a:latin typeface="+mn-lt"/>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43891200" cy="3831771"/>
          </a:xfrm>
          <a:prstGeom prst="rect">
            <a:avLst/>
          </a:prstGeom>
          <a:solidFill>
            <a:srgbClr val="000066"/>
          </a:solidFill>
          <a:ln w="9525" cap="flat" cmpd="sng" algn="ctr">
            <a:solidFill>
              <a:srgbClr val="3333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smtClean="0">
              <a:ln>
                <a:noFill/>
              </a:ln>
              <a:solidFill>
                <a:schemeClr val="tx1"/>
              </a:solidFill>
              <a:effectLst/>
              <a:latin typeface="Arial" charset="0"/>
            </a:endParaRPr>
          </a:p>
        </p:txBody>
      </p:sp>
      <p:pic>
        <p:nvPicPr>
          <p:cNvPr id="2" name="Picture 1"/>
          <p:cNvPicPr>
            <a:picLocks/>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saturation sat="0"/>
                    </a14:imgEffect>
                  </a14:imgLayer>
                </a14:imgProps>
              </a:ext>
              <a:ext uri="{28A0092B-C50C-407E-A947-70E740481C1C}">
                <a14:useLocalDpi xmlns:a14="http://schemas.microsoft.com/office/drawing/2010/main" val="0"/>
              </a:ext>
            </a:extLst>
          </a:blip>
          <a:stretch>
            <a:fillRect/>
          </a:stretch>
        </p:blipFill>
        <p:spPr>
          <a:xfrm flipH="1">
            <a:off x="34804348" y="69447"/>
            <a:ext cx="7200000" cy="3726000"/>
          </a:xfrm>
          <a:prstGeom prst="rect">
            <a:avLst/>
          </a:prstGeom>
        </p:spPr>
      </p:pic>
      <p:grpSp>
        <p:nvGrpSpPr>
          <p:cNvPr id="19" name="Group 18"/>
          <p:cNvGrpSpPr/>
          <p:nvPr/>
        </p:nvGrpSpPr>
        <p:grpSpPr>
          <a:xfrm>
            <a:off x="29275963" y="5416673"/>
            <a:ext cx="13769661" cy="7157744"/>
            <a:chOff x="29275963" y="5670673"/>
            <a:chExt cx="13769661" cy="7157744"/>
          </a:xfrm>
        </p:grpSpPr>
        <p:pic>
          <p:nvPicPr>
            <p:cNvPr id="2053" name="Picture 2052"/>
            <p:cNvPicPr>
              <a:picLocks noChangeAspect="1"/>
            </p:cNvPicPr>
            <p:nvPr/>
          </p:nvPicPr>
          <p:blipFill rotWithShape="1">
            <a:blip r:embed="rId5">
              <a:extLst>
                <a:ext uri="{28A0092B-C50C-407E-A947-70E740481C1C}">
                  <a14:useLocalDpi xmlns:a14="http://schemas.microsoft.com/office/drawing/2010/main" val="0"/>
                </a:ext>
              </a:extLst>
            </a:blip>
            <a:srcRect l="27282" t="3480" r="17605" b="7066"/>
            <a:stretch/>
          </p:blipFill>
          <p:spPr>
            <a:xfrm>
              <a:off x="34247075" y="5808860"/>
              <a:ext cx="4323099" cy="7016931"/>
            </a:xfrm>
            <a:prstGeom prst="rect">
              <a:avLst/>
            </a:prstGeom>
          </p:spPr>
        </p:pic>
        <p:pic>
          <p:nvPicPr>
            <p:cNvPr id="2052" name="Picture 2051"/>
            <p:cNvPicPr>
              <a:picLocks noChangeAspect="1"/>
            </p:cNvPicPr>
            <p:nvPr/>
          </p:nvPicPr>
          <p:blipFill rotWithShape="1">
            <a:blip r:embed="rId6">
              <a:extLst>
                <a:ext uri="{28A0092B-C50C-407E-A947-70E740481C1C}">
                  <a14:useLocalDpi xmlns:a14="http://schemas.microsoft.com/office/drawing/2010/main" val="0"/>
                </a:ext>
              </a:extLst>
            </a:blip>
            <a:srcRect l="27307" t="3444" r="17618" b="6993"/>
            <a:stretch/>
          </p:blipFill>
          <p:spPr>
            <a:xfrm>
              <a:off x="29778959" y="5800316"/>
              <a:ext cx="4320118" cy="7025476"/>
            </a:xfrm>
            <a:prstGeom prst="rect">
              <a:avLst/>
            </a:prstGeom>
          </p:spPr>
        </p:pic>
        <p:pic>
          <p:nvPicPr>
            <p:cNvPr id="2057" name="Picture 2056"/>
            <p:cNvPicPr>
              <a:picLocks noChangeAspect="1"/>
            </p:cNvPicPr>
            <p:nvPr/>
          </p:nvPicPr>
          <p:blipFill rotWithShape="1">
            <a:blip r:embed="rId7">
              <a:extLst>
                <a:ext uri="{28A0092B-C50C-407E-A947-70E740481C1C}">
                  <a14:useLocalDpi xmlns:a14="http://schemas.microsoft.com/office/drawing/2010/main" val="0"/>
                </a:ext>
              </a:extLst>
            </a:blip>
            <a:srcRect l="27219" t="3371" r="17611" b="7032"/>
            <a:stretch/>
          </p:blipFill>
          <p:spPr>
            <a:xfrm>
              <a:off x="38718171" y="5800316"/>
              <a:ext cx="4327453" cy="7028101"/>
            </a:xfrm>
            <a:prstGeom prst="rect">
              <a:avLst/>
            </a:prstGeom>
          </p:spPr>
        </p:pic>
        <p:pic>
          <p:nvPicPr>
            <p:cNvPr id="2063" name="Picture 20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836043" y="5670673"/>
              <a:ext cx="1666016" cy="1089317"/>
            </a:xfrm>
            <a:prstGeom prst="rect">
              <a:avLst/>
            </a:prstGeom>
          </p:spPr>
        </p:pic>
        <p:sp>
          <p:nvSpPr>
            <p:cNvPr id="18" name="TextBox 17"/>
            <p:cNvSpPr txBox="1"/>
            <p:nvPr/>
          </p:nvSpPr>
          <p:spPr>
            <a:xfrm>
              <a:off x="29275963" y="7903377"/>
              <a:ext cx="461665" cy="4922422"/>
            </a:xfrm>
            <a:prstGeom prst="rect">
              <a:avLst/>
            </a:prstGeom>
            <a:noFill/>
          </p:spPr>
          <p:txBody>
            <a:bodyPr vert="vert270" wrap="square" rtlCol="0">
              <a:spAutoFit/>
            </a:bodyPr>
            <a:lstStyle/>
            <a:p>
              <a:pPr algn="ctr"/>
              <a:r>
                <a:rPr lang="en-CA" sz="1800" b="1" dirty="0" err="1" smtClean="0"/>
                <a:t>CpG</a:t>
              </a:r>
              <a:r>
                <a:rPr lang="en-CA" sz="1800" b="1" dirty="0" smtClean="0"/>
                <a:t> islands</a:t>
              </a:r>
              <a:endParaRPr lang="en-CA" sz="1800" b="1" dirty="0"/>
            </a:p>
          </p:txBody>
        </p:sp>
      </p:grpSp>
      <p:sp>
        <p:nvSpPr>
          <p:cNvPr id="77" name="TextBox 76"/>
          <p:cNvSpPr txBox="1"/>
          <p:nvPr/>
        </p:nvSpPr>
        <p:spPr>
          <a:xfrm>
            <a:off x="472296" y="28686375"/>
            <a:ext cx="13697201" cy="1123384"/>
          </a:xfrm>
          <a:prstGeom prst="rect">
            <a:avLst/>
          </a:prstGeom>
          <a:noFill/>
          <a:ln>
            <a:noFill/>
          </a:ln>
        </p:spPr>
        <p:txBody>
          <a:bodyPr wrap="square" lIns="137160" tIns="68580" rIns="137160" bIns="68580">
            <a:spAutoFit/>
          </a:bodyPr>
          <a:lstStyle/>
          <a:p>
            <a:pPr algn="just">
              <a:defRPr/>
            </a:pPr>
            <a:r>
              <a:rPr lang="en-US" sz="3200" b="1" dirty="0" smtClean="0">
                <a:latin typeface="Arial" charset="0"/>
              </a:rPr>
              <a:t>Figure 1.</a:t>
            </a:r>
            <a:r>
              <a:rPr lang="en-US" sz="3200" dirty="0" smtClean="0">
                <a:latin typeface="Arial" charset="0"/>
              </a:rPr>
              <a:t> Density </a:t>
            </a:r>
            <a:r>
              <a:rPr lang="en-US" sz="3200" dirty="0">
                <a:latin typeface="Arial" charset="0"/>
              </a:rPr>
              <a:t>plot </a:t>
            </a:r>
            <a:r>
              <a:rPr lang="en-US" sz="3200" dirty="0" smtClean="0">
                <a:latin typeface="Arial" charset="0"/>
              </a:rPr>
              <a:t>of average beta values for each probe across all samples before </a:t>
            </a:r>
            <a:r>
              <a:rPr lang="en-US" sz="3200" dirty="0">
                <a:latin typeface="Arial" charset="0"/>
              </a:rPr>
              <a:t>and after </a:t>
            </a:r>
            <a:r>
              <a:rPr lang="en-US" sz="3200" dirty="0" err="1">
                <a:latin typeface="Arial" charset="0"/>
              </a:rPr>
              <a:t>quantile</a:t>
            </a:r>
            <a:r>
              <a:rPr lang="en-US" sz="3200" dirty="0">
                <a:latin typeface="Arial" charset="0"/>
              </a:rPr>
              <a:t> normalization.</a:t>
            </a:r>
          </a:p>
        </p:txBody>
      </p:sp>
      <p:sp>
        <p:nvSpPr>
          <p:cNvPr id="177" name="TextBox 176"/>
          <p:cNvSpPr txBox="1"/>
          <p:nvPr/>
        </p:nvSpPr>
        <p:spPr>
          <a:xfrm>
            <a:off x="495276" y="9949379"/>
            <a:ext cx="13674222" cy="3585597"/>
          </a:xfrm>
          <a:prstGeom prst="rect">
            <a:avLst/>
          </a:prstGeom>
          <a:solidFill>
            <a:schemeClr val="bg1"/>
          </a:solidFill>
          <a:ln>
            <a:noFill/>
            <a:prstDash val="solid"/>
          </a:ln>
        </p:spPr>
        <p:txBody>
          <a:bodyPr wrap="square" lIns="137160" tIns="68580" rIns="137160" bIns="68580">
            <a:spAutoFit/>
          </a:bodyPr>
          <a:lstStyle/>
          <a:p>
            <a:pPr algn="just"/>
            <a:r>
              <a:rPr lang="en-US" sz="3200" dirty="0" smtClean="0"/>
              <a:t>Colorectal </a:t>
            </a:r>
            <a:r>
              <a:rPr lang="en-US" sz="3200" dirty="0"/>
              <a:t>cancer (CRC) accounts for the second highest cancer-related mortality among men and third among women in Canada, and it progresses from precursor lesions such as </a:t>
            </a:r>
            <a:r>
              <a:rPr lang="en-US" sz="3200" dirty="0" smtClean="0"/>
              <a:t>adenomas</a:t>
            </a:r>
            <a:r>
              <a:rPr lang="en-US" sz="3200" baseline="30000" dirty="0" smtClean="0"/>
              <a:t>1,3</a:t>
            </a:r>
            <a:r>
              <a:rPr lang="en-US" sz="3200" dirty="0" smtClean="0"/>
              <a:t>. </a:t>
            </a:r>
            <a:r>
              <a:rPr lang="en-US" sz="3200" dirty="0"/>
              <a:t>For our project, we compared methylation patterns between normal mucosa, adenoma, and colorectal </a:t>
            </a:r>
            <a:r>
              <a:rPr lang="en-US" sz="3200" dirty="0" smtClean="0"/>
              <a:t>tumor</a:t>
            </a:r>
            <a:r>
              <a:rPr lang="en-US" sz="3200" dirty="0"/>
              <a:t>. By identifying differentially methylated (DM) </a:t>
            </a:r>
            <a:r>
              <a:rPr lang="en-US" sz="3200" dirty="0" smtClean="0"/>
              <a:t>CGIs </a:t>
            </a:r>
            <a:r>
              <a:rPr lang="en-US" sz="3200" dirty="0"/>
              <a:t>between these three groups, we hope to determine aberrant </a:t>
            </a:r>
            <a:r>
              <a:rPr lang="en-US" sz="3200" dirty="0" smtClean="0"/>
              <a:t>methylation underlying CRC </a:t>
            </a:r>
            <a:r>
              <a:rPr lang="en-US" sz="3200" dirty="0"/>
              <a:t>progression</a:t>
            </a:r>
            <a:r>
              <a:rPr lang="en-US" sz="3200" dirty="0" smtClean="0"/>
              <a:t>.</a:t>
            </a:r>
            <a:endParaRPr lang="en-CA" sz="3200" dirty="0"/>
          </a:p>
        </p:txBody>
      </p:sp>
      <p:sp>
        <p:nvSpPr>
          <p:cNvPr id="2059" name="Rectangle 8"/>
          <p:cNvSpPr>
            <a:spLocks noChangeArrowheads="1"/>
          </p:cNvSpPr>
          <p:nvPr/>
        </p:nvSpPr>
        <p:spPr bwMode="auto">
          <a:xfrm>
            <a:off x="5486400" y="-634789"/>
            <a:ext cx="277064" cy="1269578"/>
          </a:xfrm>
          <a:prstGeom prst="rect">
            <a:avLst/>
          </a:prstGeom>
          <a:noFill/>
          <a:ln w="9525">
            <a:noFill/>
            <a:miter lim="800000"/>
            <a:headEnd/>
            <a:tailEnd/>
          </a:ln>
        </p:spPr>
        <p:txBody>
          <a:bodyPr wrap="none" lIns="137160" tIns="68580" rIns="137160" bIns="68580" anchor="ctr">
            <a:spAutoFit/>
          </a:bodyPr>
          <a:lstStyle/>
          <a:p>
            <a:endParaRPr lang="en-US" sz="7350"/>
          </a:p>
        </p:txBody>
      </p:sp>
      <p:sp>
        <p:nvSpPr>
          <p:cNvPr id="2060" name="Rectangle 10"/>
          <p:cNvSpPr>
            <a:spLocks noChangeArrowheads="1"/>
          </p:cNvSpPr>
          <p:nvPr/>
        </p:nvSpPr>
        <p:spPr bwMode="auto">
          <a:xfrm>
            <a:off x="5486400" y="-634789"/>
            <a:ext cx="277064" cy="1269578"/>
          </a:xfrm>
          <a:prstGeom prst="rect">
            <a:avLst/>
          </a:prstGeom>
          <a:noFill/>
          <a:ln w="9525">
            <a:noFill/>
            <a:miter lim="800000"/>
            <a:headEnd/>
            <a:tailEnd/>
          </a:ln>
        </p:spPr>
        <p:txBody>
          <a:bodyPr wrap="none" lIns="137160" tIns="68580" rIns="137160" bIns="68580" anchor="ctr">
            <a:spAutoFit/>
          </a:bodyPr>
          <a:lstStyle/>
          <a:p>
            <a:endParaRPr lang="en-US" sz="7350"/>
          </a:p>
        </p:txBody>
      </p:sp>
      <p:sp>
        <p:nvSpPr>
          <p:cNvPr id="2061" name="Rectangle 12"/>
          <p:cNvSpPr>
            <a:spLocks noChangeArrowheads="1"/>
          </p:cNvSpPr>
          <p:nvPr/>
        </p:nvSpPr>
        <p:spPr bwMode="auto">
          <a:xfrm>
            <a:off x="5486400" y="-634789"/>
            <a:ext cx="277064" cy="1269578"/>
          </a:xfrm>
          <a:prstGeom prst="rect">
            <a:avLst/>
          </a:prstGeom>
          <a:noFill/>
          <a:ln w="9525">
            <a:noFill/>
            <a:miter lim="800000"/>
            <a:headEnd/>
            <a:tailEnd/>
          </a:ln>
        </p:spPr>
        <p:txBody>
          <a:bodyPr wrap="none" lIns="137160" tIns="68580" rIns="137160" bIns="68580" anchor="ctr">
            <a:spAutoFit/>
          </a:bodyPr>
          <a:lstStyle/>
          <a:p>
            <a:endParaRPr lang="en-US" sz="7350"/>
          </a:p>
        </p:txBody>
      </p:sp>
      <p:sp>
        <p:nvSpPr>
          <p:cNvPr id="2062" name="Rectangle 15"/>
          <p:cNvSpPr>
            <a:spLocks noChangeArrowheads="1"/>
          </p:cNvSpPr>
          <p:nvPr/>
        </p:nvSpPr>
        <p:spPr bwMode="auto">
          <a:xfrm>
            <a:off x="5486400" y="-634789"/>
            <a:ext cx="277064" cy="1269578"/>
          </a:xfrm>
          <a:prstGeom prst="rect">
            <a:avLst/>
          </a:prstGeom>
          <a:noFill/>
          <a:ln w="9525">
            <a:noFill/>
            <a:miter lim="800000"/>
            <a:headEnd/>
            <a:tailEnd/>
          </a:ln>
        </p:spPr>
        <p:txBody>
          <a:bodyPr wrap="none" lIns="137160" tIns="68580" rIns="137160" bIns="68580" anchor="ctr">
            <a:spAutoFit/>
          </a:bodyPr>
          <a:lstStyle/>
          <a:p>
            <a:endParaRPr lang="en-US" sz="7350"/>
          </a:p>
        </p:txBody>
      </p:sp>
      <p:sp>
        <p:nvSpPr>
          <p:cNvPr id="126" name="Rounded Rectangle 113"/>
          <p:cNvSpPr>
            <a:spLocks noChangeArrowheads="1"/>
          </p:cNvSpPr>
          <p:nvPr/>
        </p:nvSpPr>
        <p:spPr bwMode="auto">
          <a:xfrm>
            <a:off x="406392" y="13700917"/>
            <a:ext cx="13822492" cy="1019160"/>
          </a:xfrm>
          <a:prstGeom prst="roundRect">
            <a:avLst>
              <a:gd name="adj" fmla="val 16667"/>
            </a:avLst>
          </a:prstGeom>
          <a:solidFill>
            <a:srgbClr val="000066"/>
          </a:solidFill>
          <a:ln w="127000" algn="ctr">
            <a:solidFill>
              <a:schemeClr val="bg1"/>
            </a:solidFill>
            <a:round/>
            <a:headEnd/>
            <a:tailEnd/>
          </a:ln>
        </p:spPr>
        <p:txBody>
          <a:bodyPr anchor="ctr" anchorCtr="0"/>
          <a:lstStyle/>
          <a:p>
            <a:pPr algn="ctr" defTabSz="1881188"/>
            <a:r>
              <a:rPr lang="en-US" sz="6000" dirty="0">
                <a:solidFill>
                  <a:schemeClr val="accent6">
                    <a:lumMod val="40000"/>
                    <a:lumOff val="60000"/>
                  </a:schemeClr>
                </a:solidFill>
                <a:sym typeface="Wingdings 2" panose="05020102010507070707" pitchFamily="18" charset="2"/>
              </a:rPr>
              <a:t></a:t>
            </a:r>
            <a:r>
              <a:rPr lang="en-US" sz="6000" b="1" dirty="0">
                <a:solidFill>
                  <a:schemeClr val="bg1"/>
                </a:solidFill>
                <a:sym typeface="Wingdings 2" panose="05020102010507070707" pitchFamily="18" charset="2"/>
              </a:rPr>
              <a:t> </a:t>
            </a:r>
            <a:r>
              <a:rPr lang="en-US" sz="4500" b="1" dirty="0" smtClean="0">
                <a:solidFill>
                  <a:schemeClr val="bg1"/>
                </a:solidFill>
              </a:rPr>
              <a:t>Dataset</a:t>
            </a:r>
            <a:r>
              <a:rPr lang="en-US" sz="6000" dirty="0" smtClean="0">
                <a:solidFill>
                  <a:schemeClr val="bg1"/>
                </a:solidFill>
              </a:rPr>
              <a:t> </a:t>
            </a:r>
            <a:r>
              <a:rPr lang="en-US" sz="6000" dirty="0">
                <a:solidFill>
                  <a:schemeClr val="accent6">
                    <a:lumMod val="40000"/>
                    <a:lumOff val="60000"/>
                  </a:schemeClr>
                </a:solidFill>
                <a:sym typeface="Wingdings 2" panose="05020102010507070707" pitchFamily="18" charset="2"/>
              </a:rPr>
              <a:t></a:t>
            </a:r>
            <a:r>
              <a:rPr lang="en-US" sz="4500" b="1" dirty="0" smtClean="0">
                <a:solidFill>
                  <a:schemeClr val="bg1"/>
                </a:solidFill>
              </a:rPr>
              <a:t> </a:t>
            </a:r>
            <a:endParaRPr lang="en-US" sz="4500" b="1" dirty="0">
              <a:solidFill>
                <a:schemeClr val="bg1"/>
              </a:solidFill>
            </a:endParaRPr>
          </a:p>
        </p:txBody>
      </p:sp>
      <p:sp>
        <p:nvSpPr>
          <p:cNvPr id="70" name="Rounded Rectangle 113"/>
          <p:cNvSpPr>
            <a:spLocks noChangeArrowheads="1"/>
          </p:cNvSpPr>
          <p:nvPr/>
        </p:nvSpPr>
        <p:spPr bwMode="auto">
          <a:xfrm>
            <a:off x="468305" y="4281835"/>
            <a:ext cx="13760579" cy="998188"/>
          </a:xfrm>
          <a:prstGeom prst="roundRect">
            <a:avLst>
              <a:gd name="adj" fmla="val 16667"/>
            </a:avLst>
          </a:prstGeom>
          <a:solidFill>
            <a:srgbClr val="000066"/>
          </a:solidFill>
          <a:ln w="127000" algn="ctr">
            <a:noFill/>
            <a:round/>
            <a:headEnd/>
            <a:tailEnd/>
          </a:ln>
        </p:spPr>
        <p:txBody>
          <a:bodyPr anchor="ctr" anchorCtr="0"/>
          <a:lstStyle/>
          <a:p>
            <a:pPr algn="ctr" defTabSz="1881188"/>
            <a:r>
              <a:rPr lang="en-US" sz="6000" dirty="0" smtClean="0">
                <a:solidFill>
                  <a:schemeClr val="accent6">
                    <a:lumMod val="40000"/>
                    <a:lumOff val="60000"/>
                  </a:schemeClr>
                </a:solidFill>
                <a:sym typeface="Wingdings 2" panose="05020102010507070707" pitchFamily="18" charset="2"/>
              </a:rPr>
              <a:t></a:t>
            </a:r>
            <a:r>
              <a:rPr lang="en-US" sz="6000" b="1" dirty="0" smtClean="0">
                <a:solidFill>
                  <a:schemeClr val="bg1"/>
                </a:solidFill>
                <a:sym typeface="Wingdings 2" panose="05020102010507070707" pitchFamily="18" charset="2"/>
              </a:rPr>
              <a:t> </a:t>
            </a:r>
            <a:r>
              <a:rPr lang="en-US" sz="4500" b="1" dirty="0" smtClean="0">
                <a:solidFill>
                  <a:schemeClr val="bg1"/>
                </a:solidFill>
              </a:rPr>
              <a:t>Research Question</a:t>
            </a:r>
            <a:r>
              <a:rPr lang="en-US" sz="6000" dirty="0" smtClean="0">
                <a:solidFill>
                  <a:schemeClr val="bg1"/>
                </a:solidFill>
              </a:rPr>
              <a:t> </a:t>
            </a:r>
            <a:r>
              <a:rPr lang="en-US" sz="6000" dirty="0" smtClean="0">
                <a:solidFill>
                  <a:schemeClr val="accent6">
                    <a:lumMod val="40000"/>
                    <a:lumOff val="60000"/>
                  </a:schemeClr>
                </a:solidFill>
                <a:sym typeface="Wingdings 2" panose="05020102010507070707" pitchFamily="18" charset="2"/>
              </a:rPr>
              <a:t></a:t>
            </a:r>
            <a:endParaRPr lang="en-US" sz="6000" dirty="0">
              <a:solidFill>
                <a:schemeClr val="accent6">
                  <a:lumMod val="40000"/>
                  <a:lumOff val="60000"/>
                </a:schemeClr>
              </a:solidFill>
            </a:endParaRPr>
          </a:p>
        </p:txBody>
      </p:sp>
      <p:sp>
        <p:nvSpPr>
          <p:cNvPr id="71" name="TextBox 70"/>
          <p:cNvSpPr txBox="1"/>
          <p:nvPr/>
        </p:nvSpPr>
        <p:spPr>
          <a:xfrm>
            <a:off x="470298" y="14838878"/>
            <a:ext cx="13721451" cy="1123384"/>
          </a:xfrm>
          <a:prstGeom prst="rect">
            <a:avLst/>
          </a:prstGeom>
          <a:solidFill>
            <a:schemeClr val="bg1"/>
          </a:solidFill>
          <a:ln>
            <a:noFill/>
          </a:ln>
        </p:spPr>
        <p:txBody>
          <a:bodyPr wrap="square" lIns="137160" tIns="68580" rIns="137160" bIns="68580">
            <a:spAutoFit/>
          </a:bodyPr>
          <a:lstStyle/>
          <a:p>
            <a:pPr algn="just">
              <a:defRPr/>
            </a:pPr>
            <a:r>
              <a:rPr lang="en-US" sz="3200" b="1" dirty="0" smtClean="0">
                <a:latin typeface="Arial" charset="0"/>
              </a:rPr>
              <a:t>Table 1.</a:t>
            </a:r>
            <a:r>
              <a:rPr lang="en-US" sz="3200" dirty="0" smtClean="0">
                <a:latin typeface="Arial" charset="0"/>
              </a:rPr>
              <a:t> </a:t>
            </a:r>
            <a:r>
              <a:rPr lang="en-US" sz="3200" dirty="0" err="1">
                <a:latin typeface="Arial" charset="0"/>
              </a:rPr>
              <a:t>Illumina</a:t>
            </a:r>
            <a:r>
              <a:rPr lang="en-US" sz="3200" dirty="0">
                <a:latin typeface="Arial" charset="0"/>
              </a:rPr>
              <a:t> HumanMethylation450 array </a:t>
            </a:r>
            <a:r>
              <a:rPr lang="en-CA" sz="3200" dirty="0">
                <a:latin typeface="Arial" charset="0"/>
              </a:rPr>
              <a:t>dataset </a:t>
            </a:r>
            <a:r>
              <a:rPr lang="en-US" sz="3200" dirty="0" smtClean="0">
                <a:latin typeface="Arial" charset="0"/>
              </a:rPr>
              <a:t>of 1</a:t>
            </a:r>
            <a:r>
              <a:rPr lang="en-CA" sz="3200" dirty="0" smtClean="0">
                <a:latin typeface="Arial" charset="0"/>
              </a:rPr>
              <a:t>47 colon samples from the Gene Expression Omnibus </a:t>
            </a:r>
            <a:r>
              <a:rPr lang="en-US" sz="3200" dirty="0" smtClean="0">
                <a:latin typeface="Arial" charset="0"/>
              </a:rPr>
              <a:t>GSE48684.</a:t>
            </a:r>
          </a:p>
        </p:txBody>
      </p:sp>
      <p:sp>
        <p:nvSpPr>
          <p:cNvPr id="74" name="Rounded Rectangle 113"/>
          <p:cNvSpPr>
            <a:spLocks noChangeArrowheads="1"/>
          </p:cNvSpPr>
          <p:nvPr/>
        </p:nvSpPr>
        <p:spPr bwMode="auto">
          <a:xfrm>
            <a:off x="14840912" y="4281834"/>
            <a:ext cx="13759200" cy="998189"/>
          </a:xfrm>
          <a:prstGeom prst="roundRect">
            <a:avLst>
              <a:gd name="adj" fmla="val 16667"/>
            </a:avLst>
          </a:prstGeom>
          <a:solidFill>
            <a:srgbClr val="000066"/>
          </a:solidFill>
          <a:ln w="127000" algn="ctr">
            <a:noFill/>
            <a:round/>
            <a:headEnd/>
            <a:tailEnd/>
          </a:ln>
        </p:spPr>
        <p:txBody>
          <a:bodyPr anchor="ctr" anchorCtr="0"/>
          <a:lstStyle/>
          <a:p>
            <a:pPr algn="ctr" defTabSz="1881188"/>
            <a:r>
              <a:rPr lang="en-US" sz="6000" dirty="0">
                <a:solidFill>
                  <a:schemeClr val="accent6">
                    <a:lumMod val="40000"/>
                    <a:lumOff val="60000"/>
                  </a:schemeClr>
                </a:solidFill>
                <a:sym typeface="Wingdings 2" panose="05020102010507070707" pitchFamily="18" charset="2"/>
              </a:rPr>
              <a:t></a:t>
            </a:r>
            <a:r>
              <a:rPr lang="en-US" sz="6000" b="1" dirty="0">
                <a:solidFill>
                  <a:schemeClr val="bg1"/>
                </a:solidFill>
                <a:sym typeface="Wingdings 2" panose="05020102010507070707" pitchFamily="18" charset="2"/>
              </a:rPr>
              <a:t> </a:t>
            </a:r>
            <a:r>
              <a:rPr lang="en-US" sz="4500" b="1" dirty="0">
                <a:solidFill>
                  <a:schemeClr val="bg1"/>
                </a:solidFill>
              </a:rPr>
              <a:t>Exploratory Analysis</a:t>
            </a:r>
            <a:r>
              <a:rPr lang="en-US" sz="6000" dirty="0">
                <a:solidFill>
                  <a:schemeClr val="bg1"/>
                </a:solidFill>
              </a:rPr>
              <a:t> </a:t>
            </a:r>
            <a:r>
              <a:rPr lang="en-US" sz="6000" dirty="0" smtClean="0">
                <a:solidFill>
                  <a:schemeClr val="accent6">
                    <a:lumMod val="40000"/>
                    <a:lumOff val="60000"/>
                  </a:schemeClr>
                </a:solidFill>
                <a:sym typeface="Wingdings 2" panose="05020102010507070707" pitchFamily="18" charset="2"/>
              </a:rPr>
              <a:t></a:t>
            </a:r>
            <a:endParaRPr lang="en-US" sz="6000" b="1" dirty="0">
              <a:solidFill>
                <a:schemeClr val="accent6">
                  <a:lumMod val="40000"/>
                  <a:lumOff val="60000"/>
                </a:schemeClr>
              </a:solidFill>
            </a:endParaRPr>
          </a:p>
        </p:txBody>
      </p:sp>
      <p:sp>
        <p:nvSpPr>
          <p:cNvPr id="75" name="Rounded Rectangle 113"/>
          <p:cNvSpPr>
            <a:spLocks noChangeArrowheads="1"/>
          </p:cNvSpPr>
          <p:nvPr/>
        </p:nvSpPr>
        <p:spPr bwMode="auto">
          <a:xfrm>
            <a:off x="29212140" y="4281050"/>
            <a:ext cx="14247260" cy="998973"/>
          </a:xfrm>
          <a:prstGeom prst="roundRect">
            <a:avLst>
              <a:gd name="adj" fmla="val 16667"/>
            </a:avLst>
          </a:prstGeom>
          <a:solidFill>
            <a:srgbClr val="000066"/>
          </a:solidFill>
          <a:ln w="127000" algn="ctr">
            <a:noFill/>
            <a:round/>
            <a:headEnd/>
            <a:tailEnd/>
          </a:ln>
        </p:spPr>
        <p:txBody>
          <a:bodyPr anchor="ctr" anchorCtr="0"/>
          <a:lstStyle/>
          <a:p>
            <a:pPr algn="ctr" defTabSz="1881188"/>
            <a:r>
              <a:rPr lang="en-US" sz="6000" dirty="0">
                <a:solidFill>
                  <a:schemeClr val="accent6">
                    <a:lumMod val="40000"/>
                    <a:lumOff val="60000"/>
                  </a:schemeClr>
                </a:solidFill>
                <a:sym typeface="Wingdings 2" panose="05020102010507070707" pitchFamily="18" charset="2"/>
              </a:rPr>
              <a:t></a:t>
            </a:r>
            <a:r>
              <a:rPr lang="en-US" sz="6000" b="1" dirty="0">
                <a:solidFill>
                  <a:schemeClr val="bg1"/>
                </a:solidFill>
                <a:sym typeface="Wingdings 2" panose="05020102010507070707" pitchFamily="18" charset="2"/>
              </a:rPr>
              <a:t> </a:t>
            </a:r>
            <a:r>
              <a:rPr lang="en-US" sz="4500" b="1" dirty="0" smtClean="0">
                <a:solidFill>
                  <a:schemeClr val="bg1"/>
                </a:solidFill>
              </a:rPr>
              <a:t>Differential Methylation Analysis</a:t>
            </a:r>
            <a:r>
              <a:rPr lang="en-US" sz="6000" dirty="0">
                <a:solidFill>
                  <a:schemeClr val="bg1"/>
                </a:solidFill>
              </a:rPr>
              <a:t> </a:t>
            </a:r>
            <a:r>
              <a:rPr lang="en-US" sz="6000" dirty="0">
                <a:solidFill>
                  <a:schemeClr val="accent6">
                    <a:lumMod val="40000"/>
                    <a:lumOff val="60000"/>
                  </a:schemeClr>
                </a:solidFill>
                <a:sym typeface="Wingdings 2" panose="05020102010507070707" pitchFamily="18" charset="2"/>
              </a:rPr>
              <a:t></a:t>
            </a:r>
            <a:endParaRPr lang="en-US" sz="6000" b="1" dirty="0">
              <a:solidFill>
                <a:schemeClr val="accent6">
                  <a:lumMod val="40000"/>
                  <a:lumOff val="60000"/>
                </a:schemeClr>
              </a:solidFill>
            </a:endParaRPr>
          </a:p>
        </p:txBody>
      </p:sp>
      <p:sp>
        <p:nvSpPr>
          <p:cNvPr id="76" name="Rounded Rectangle 113"/>
          <p:cNvSpPr>
            <a:spLocks noChangeArrowheads="1"/>
          </p:cNvSpPr>
          <p:nvPr/>
        </p:nvSpPr>
        <p:spPr bwMode="auto">
          <a:xfrm>
            <a:off x="406389" y="19258984"/>
            <a:ext cx="13822493" cy="1030605"/>
          </a:xfrm>
          <a:prstGeom prst="roundRect">
            <a:avLst>
              <a:gd name="adj" fmla="val 16667"/>
            </a:avLst>
          </a:prstGeom>
          <a:solidFill>
            <a:srgbClr val="000066"/>
          </a:solidFill>
          <a:ln w="127000" algn="ctr">
            <a:solidFill>
              <a:schemeClr val="bg1"/>
            </a:solidFill>
            <a:round/>
            <a:headEnd/>
            <a:tailEnd/>
          </a:ln>
        </p:spPr>
        <p:txBody>
          <a:bodyPr anchor="ctr" anchorCtr="0"/>
          <a:lstStyle/>
          <a:p>
            <a:pPr algn="ctr" defTabSz="1881188"/>
            <a:r>
              <a:rPr lang="en-US" sz="6000" dirty="0">
                <a:solidFill>
                  <a:schemeClr val="accent6">
                    <a:lumMod val="40000"/>
                    <a:lumOff val="60000"/>
                  </a:schemeClr>
                </a:solidFill>
                <a:sym typeface="Wingdings 2" panose="05020102010507070707" pitchFamily="18" charset="2"/>
              </a:rPr>
              <a:t></a:t>
            </a:r>
            <a:r>
              <a:rPr lang="en-US" sz="6000" b="1" dirty="0">
                <a:solidFill>
                  <a:schemeClr val="bg1"/>
                </a:solidFill>
                <a:sym typeface="Wingdings 2" panose="05020102010507070707" pitchFamily="18" charset="2"/>
              </a:rPr>
              <a:t> </a:t>
            </a:r>
            <a:r>
              <a:rPr lang="en-US" sz="4500" b="1" dirty="0">
                <a:solidFill>
                  <a:schemeClr val="bg1"/>
                </a:solidFill>
              </a:rPr>
              <a:t>Data Normalization</a:t>
            </a:r>
            <a:r>
              <a:rPr lang="en-US" sz="6000" dirty="0">
                <a:solidFill>
                  <a:schemeClr val="bg1"/>
                </a:solidFill>
              </a:rPr>
              <a:t> </a:t>
            </a:r>
            <a:r>
              <a:rPr lang="en-US" sz="6000" dirty="0" smtClean="0">
                <a:solidFill>
                  <a:schemeClr val="accent6">
                    <a:lumMod val="40000"/>
                    <a:lumOff val="60000"/>
                  </a:schemeClr>
                </a:solidFill>
                <a:sym typeface="Wingdings 2" panose="05020102010507070707" pitchFamily="18" charset="2"/>
              </a:rPr>
              <a:t></a:t>
            </a:r>
            <a:endParaRPr lang="en-US" sz="6000" b="1" dirty="0">
              <a:solidFill>
                <a:schemeClr val="accent6">
                  <a:lumMod val="40000"/>
                  <a:lumOff val="60000"/>
                </a:schemeClr>
              </a:solidFill>
            </a:endParaRPr>
          </a:p>
        </p:txBody>
      </p:sp>
      <p:sp>
        <p:nvSpPr>
          <p:cNvPr id="78" name="TextBox 77"/>
          <p:cNvSpPr txBox="1"/>
          <p:nvPr/>
        </p:nvSpPr>
        <p:spPr>
          <a:xfrm>
            <a:off x="14876293" y="19801868"/>
            <a:ext cx="13662010" cy="1615827"/>
          </a:xfrm>
          <a:prstGeom prst="rect">
            <a:avLst/>
          </a:prstGeom>
          <a:solidFill>
            <a:schemeClr val="bg1"/>
          </a:solidFill>
          <a:ln>
            <a:noFill/>
          </a:ln>
        </p:spPr>
        <p:txBody>
          <a:bodyPr wrap="square" lIns="137160" tIns="68580" rIns="137160" bIns="68580">
            <a:spAutoFit/>
          </a:bodyPr>
          <a:lstStyle/>
          <a:p>
            <a:pPr algn="just">
              <a:defRPr/>
            </a:pPr>
            <a:r>
              <a:rPr lang="en-US" sz="3200" b="1" dirty="0" smtClean="0">
                <a:latin typeface="Arial" charset="0"/>
              </a:rPr>
              <a:t>Figure 2.</a:t>
            </a:r>
            <a:r>
              <a:rPr lang="en-US" sz="3200" dirty="0" smtClean="0">
                <a:latin typeface="Arial" charset="0"/>
              </a:rPr>
              <a:t> Unsupervised hierarchical </a:t>
            </a:r>
            <a:r>
              <a:rPr lang="en-US" sz="3200" dirty="0">
                <a:latin typeface="Arial" charset="0"/>
              </a:rPr>
              <a:t>clustering </a:t>
            </a:r>
            <a:r>
              <a:rPr lang="en-US" sz="3200" dirty="0" smtClean="0">
                <a:latin typeface="Arial" charset="0"/>
              </a:rPr>
              <a:t>using </a:t>
            </a:r>
            <a:r>
              <a:rPr lang="en-US" sz="3200" dirty="0">
                <a:latin typeface="Arial" charset="0"/>
              </a:rPr>
              <a:t>Ward’s method </a:t>
            </a:r>
            <a:r>
              <a:rPr lang="en-US" sz="3200" dirty="0" smtClean="0">
                <a:latin typeface="Arial" charset="0"/>
              </a:rPr>
              <a:t>on </a:t>
            </a:r>
            <a:r>
              <a:rPr lang="en-US" sz="3200" b="1" dirty="0" smtClean="0">
                <a:latin typeface="Arial" charset="0"/>
              </a:rPr>
              <a:t>(a)</a:t>
            </a:r>
            <a:r>
              <a:rPr lang="en-US" sz="3200" dirty="0" smtClean="0">
                <a:latin typeface="Arial" charset="0"/>
              </a:rPr>
              <a:t> raw </a:t>
            </a:r>
            <a:r>
              <a:rPr lang="en-US" sz="3200" dirty="0">
                <a:latin typeface="Arial" charset="0"/>
              </a:rPr>
              <a:t>beta values after removing probes in </a:t>
            </a:r>
            <a:r>
              <a:rPr lang="en-US" sz="3200" dirty="0" err="1">
                <a:latin typeface="Arial" charset="0"/>
              </a:rPr>
              <a:t>chrX</a:t>
            </a:r>
            <a:r>
              <a:rPr lang="en-US" sz="3200" dirty="0">
                <a:latin typeface="Arial" charset="0"/>
              </a:rPr>
              <a:t> and those not in </a:t>
            </a:r>
            <a:r>
              <a:rPr lang="en-US" sz="3200" dirty="0" smtClean="0">
                <a:latin typeface="Arial" charset="0"/>
              </a:rPr>
              <a:t>CGIs and </a:t>
            </a:r>
            <a:r>
              <a:rPr lang="en-US" sz="3200" b="1" dirty="0" smtClean="0">
                <a:latin typeface="Arial" charset="0"/>
              </a:rPr>
              <a:t>(b)</a:t>
            </a:r>
            <a:r>
              <a:rPr lang="en-US" sz="3200" dirty="0" smtClean="0">
                <a:latin typeface="Arial" charset="0"/>
              </a:rPr>
              <a:t> normalized beta values averaged across each CGI</a:t>
            </a:r>
            <a:r>
              <a:rPr lang="en-US" sz="3200" baseline="30000" dirty="0" smtClean="0">
                <a:latin typeface="Arial" charset="0"/>
              </a:rPr>
              <a:t>4</a:t>
            </a:r>
            <a:r>
              <a:rPr lang="en-US" sz="3200" dirty="0" smtClean="0">
                <a:latin typeface="Arial" charset="0"/>
              </a:rPr>
              <a:t>.</a:t>
            </a:r>
          </a:p>
        </p:txBody>
      </p:sp>
      <p:sp>
        <p:nvSpPr>
          <p:cNvPr id="80" name="Rounded Rectangle 113"/>
          <p:cNvSpPr>
            <a:spLocks noChangeArrowheads="1"/>
          </p:cNvSpPr>
          <p:nvPr/>
        </p:nvSpPr>
        <p:spPr bwMode="auto">
          <a:xfrm>
            <a:off x="14837111" y="21788700"/>
            <a:ext cx="13711201" cy="1050131"/>
          </a:xfrm>
          <a:prstGeom prst="roundRect">
            <a:avLst>
              <a:gd name="adj" fmla="val 16667"/>
            </a:avLst>
          </a:prstGeom>
          <a:solidFill>
            <a:srgbClr val="000066"/>
          </a:solidFill>
          <a:ln w="127000" algn="ctr">
            <a:noFill/>
            <a:round/>
            <a:headEnd/>
            <a:tailEnd/>
          </a:ln>
        </p:spPr>
        <p:txBody>
          <a:bodyPr anchor="ctr" anchorCtr="0"/>
          <a:lstStyle/>
          <a:p>
            <a:pPr algn="ctr" defTabSz="1881188"/>
            <a:r>
              <a:rPr lang="en-US" sz="6000" dirty="0">
                <a:solidFill>
                  <a:schemeClr val="accent6">
                    <a:lumMod val="40000"/>
                    <a:lumOff val="60000"/>
                  </a:schemeClr>
                </a:solidFill>
                <a:sym typeface="Wingdings 2" panose="05020102010507070707" pitchFamily="18" charset="2"/>
              </a:rPr>
              <a:t></a:t>
            </a:r>
            <a:r>
              <a:rPr lang="en-US" sz="6000" b="1" dirty="0">
                <a:solidFill>
                  <a:schemeClr val="bg1"/>
                </a:solidFill>
                <a:sym typeface="Wingdings 2" panose="05020102010507070707" pitchFamily="18" charset="2"/>
              </a:rPr>
              <a:t> </a:t>
            </a:r>
            <a:r>
              <a:rPr lang="en-US" sz="4500" b="1" dirty="0" smtClean="0">
                <a:solidFill>
                  <a:schemeClr val="bg1"/>
                </a:solidFill>
              </a:rPr>
              <a:t>Functional Enrichment Analysis</a:t>
            </a:r>
            <a:r>
              <a:rPr lang="en-US" sz="6000" dirty="0">
                <a:solidFill>
                  <a:schemeClr val="bg1"/>
                </a:solidFill>
              </a:rPr>
              <a:t> </a:t>
            </a:r>
            <a:r>
              <a:rPr lang="en-US" sz="6000" dirty="0">
                <a:solidFill>
                  <a:schemeClr val="accent6">
                    <a:lumMod val="40000"/>
                    <a:lumOff val="60000"/>
                  </a:schemeClr>
                </a:solidFill>
                <a:sym typeface="Wingdings 2" panose="05020102010507070707" pitchFamily="18" charset="2"/>
              </a:rPr>
              <a:t></a:t>
            </a:r>
            <a:endParaRPr lang="en-US" sz="6000" b="1" dirty="0">
              <a:solidFill>
                <a:schemeClr val="accent6">
                  <a:lumMod val="40000"/>
                  <a:lumOff val="60000"/>
                </a:schemeClr>
              </a:solidFill>
            </a:endParaRPr>
          </a:p>
        </p:txBody>
      </p:sp>
      <p:sp>
        <p:nvSpPr>
          <p:cNvPr id="83" name="TextBox 82"/>
          <p:cNvSpPr txBox="1"/>
          <p:nvPr/>
        </p:nvSpPr>
        <p:spPr>
          <a:xfrm>
            <a:off x="468305" y="30084714"/>
            <a:ext cx="13701192" cy="2354490"/>
          </a:xfrm>
          <a:prstGeom prst="rect">
            <a:avLst/>
          </a:prstGeom>
          <a:solidFill>
            <a:schemeClr val="bg1"/>
          </a:solidFill>
          <a:ln>
            <a:solidFill>
              <a:schemeClr val="bg1">
                <a:lumMod val="65000"/>
              </a:schemeClr>
            </a:solidFill>
          </a:ln>
        </p:spPr>
        <p:txBody>
          <a:bodyPr wrap="square" lIns="137160" tIns="68580" rIns="137160" bIns="68580">
            <a:spAutoFit/>
          </a:bodyPr>
          <a:lstStyle/>
          <a:p>
            <a:pPr algn="just">
              <a:defRPr/>
            </a:pPr>
            <a:r>
              <a:rPr lang="en-US" sz="1200" b="1" dirty="0" smtClean="0">
                <a:latin typeface="Arial" charset="0"/>
              </a:rPr>
              <a:t>Acknowledgements</a:t>
            </a:r>
          </a:p>
          <a:p>
            <a:pPr algn="just">
              <a:defRPr/>
            </a:pPr>
            <a:r>
              <a:rPr lang="en-US" sz="1200" dirty="0">
                <a:latin typeface="Arial" charset="0"/>
              </a:rPr>
              <a:t>UBC 2015 W2 STAT 540 instructors and teaching assistants.</a:t>
            </a:r>
          </a:p>
          <a:p>
            <a:pPr algn="just">
              <a:defRPr/>
            </a:pPr>
            <a:endParaRPr lang="en-US" sz="1200" dirty="0" smtClean="0">
              <a:latin typeface="Arial" charset="0"/>
            </a:endParaRPr>
          </a:p>
          <a:p>
            <a:pPr algn="just">
              <a:defRPr/>
            </a:pPr>
            <a:r>
              <a:rPr lang="en-US" sz="1200" b="1" dirty="0" smtClean="0">
                <a:latin typeface="Arial" charset="0"/>
              </a:rPr>
              <a:t>References</a:t>
            </a:r>
          </a:p>
          <a:p>
            <a:pPr marL="457200" indent="-457200" algn="just">
              <a:buAutoNum type="arabicPeriod"/>
              <a:defRPr/>
            </a:pPr>
            <a:r>
              <a:rPr lang="en-US" sz="1200" dirty="0" smtClean="0">
                <a:latin typeface="Arial" charset="0"/>
              </a:rPr>
              <a:t>Li</a:t>
            </a:r>
            <a:r>
              <a:rPr lang="en-US" sz="1200" dirty="0">
                <a:latin typeface="Arial" charset="0"/>
              </a:rPr>
              <a:t>, </a:t>
            </a:r>
            <a:r>
              <a:rPr lang="en-US" sz="1200" dirty="0" smtClean="0">
                <a:latin typeface="Arial" charset="0"/>
              </a:rPr>
              <a:t>J. et al. </a:t>
            </a:r>
            <a:r>
              <a:rPr lang="en-US" sz="1200" dirty="0">
                <a:latin typeface="Arial" charset="0"/>
              </a:rPr>
              <a:t>"Epigenetic Biomarkers: Potential Applications in Gastrointestinal Cancers." ISRN </a:t>
            </a:r>
            <a:r>
              <a:rPr lang="en-US" sz="1200" dirty="0" smtClean="0">
                <a:latin typeface="Arial" charset="0"/>
              </a:rPr>
              <a:t>gastroenterology. </a:t>
            </a:r>
            <a:r>
              <a:rPr lang="en-CA" sz="1200" dirty="0"/>
              <a:t>Mar 6</a:t>
            </a:r>
            <a:r>
              <a:rPr lang="en-CA" sz="1200" dirty="0" smtClean="0"/>
              <a:t>; 2014</a:t>
            </a:r>
            <a:r>
              <a:rPr lang="en-CA" sz="1200" dirty="0"/>
              <a:t>:464015</a:t>
            </a:r>
            <a:r>
              <a:rPr lang="en-CA" sz="1200" dirty="0" smtClean="0"/>
              <a:t>.</a:t>
            </a:r>
            <a:endParaRPr lang="en-US" sz="1200" dirty="0" smtClean="0">
              <a:latin typeface="Arial" charset="0"/>
            </a:endParaRPr>
          </a:p>
          <a:p>
            <a:pPr marL="457200" indent="-457200" algn="just">
              <a:buAutoNum type="arabicPeriod"/>
              <a:defRPr/>
            </a:pPr>
            <a:r>
              <a:rPr lang="en-US" sz="1200" dirty="0" smtClean="0">
                <a:latin typeface="Arial" charset="0"/>
              </a:rPr>
              <a:t>Luo</a:t>
            </a:r>
            <a:r>
              <a:rPr lang="en-US" sz="1200" dirty="0">
                <a:latin typeface="Arial" charset="0"/>
              </a:rPr>
              <a:t>, </a:t>
            </a:r>
            <a:r>
              <a:rPr lang="en-US" sz="1200" dirty="0" smtClean="0">
                <a:latin typeface="Arial" charset="0"/>
              </a:rPr>
              <a:t>Y. et </a:t>
            </a:r>
            <a:r>
              <a:rPr lang="en-US" sz="1200" dirty="0">
                <a:latin typeface="Arial" charset="0"/>
              </a:rPr>
              <a:t>al. "Differences in DNA methylation signatures reveal multiple pathways of progression from adenoma to colorectal cancer." </a:t>
            </a:r>
            <a:r>
              <a:rPr lang="en-US" sz="1200" dirty="0" smtClean="0">
                <a:latin typeface="Arial" charset="0"/>
              </a:rPr>
              <a:t>Gastroenterology</a:t>
            </a:r>
            <a:r>
              <a:rPr lang="en-US" sz="1200" dirty="0">
                <a:latin typeface="Arial" charset="0"/>
              </a:rPr>
              <a:t>. 2014 Aug</a:t>
            </a:r>
            <a:r>
              <a:rPr lang="en-US" sz="1200" dirty="0" smtClean="0">
                <a:latin typeface="Arial" charset="0"/>
              </a:rPr>
              <a:t>; 147</a:t>
            </a:r>
            <a:r>
              <a:rPr lang="en-US" sz="1200" dirty="0">
                <a:latin typeface="Arial" charset="0"/>
              </a:rPr>
              <a:t>(2):418-29.e8.</a:t>
            </a:r>
            <a:endParaRPr lang="en-CA" sz="1200" dirty="0">
              <a:latin typeface="Arial" charset="0"/>
            </a:endParaRPr>
          </a:p>
          <a:p>
            <a:pPr marL="457200" indent="-457200" algn="just">
              <a:buAutoNum type="arabicPeriod"/>
              <a:defRPr/>
            </a:pPr>
            <a:r>
              <a:rPr lang="en-US" sz="1200" dirty="0"/>
              <a:t>Canadian Cancer Society’s Advisory Committee on Cancer Statistics. Canadian Cancer Statistics 2014. Toronto, ON: Canadian Cancer Society; </a:t>
            </a:r>
            <a:r>
              <a:rPr lang="en-US" sz="1200" dirty="0" smtClean="0"/>
              <a:t>2014</a:t>
            </a:r>
          </a:p>
          <a:p>
            <a:pPr marL="457200" indent="-457200" algn="just">
              <a:buAutoNum type="arabicPeriod"/>
              <a:defRPr/>
            </a:pPr>
            <a:r>
              <a:rPr lang="en-CA" sz="1200" dirty="0" err="1" smtClean="0">
                <a:latin typeface="Arial" charset="0"/>
              </a:rPr>
              <a:t>Yasukochi</a:t>
            </a:r>
            <a:r>
              <a:rPr lang="en-CA" sz="1200" dirty="0">
                <a:latin typeface="Arial" charset="0"/>
              </a:rPr>
              <a:t>, </a:t>
            </a:r>
            <a:r>
              <a:rPr lang="en-CA" sz="1200" dirty="0" smtClean="0">
                <a:latin typeface="Arial" charset="0"/>
              </a:rPr>
              <a:t>Y. </a:t>
            </a:r>
            <a:r>
              <a:rPr lang="en-CA" sz="1200" dirty="0">
                <a:latin typeface="Arial" charset="0"/>
              </a:rPr>
              <a:t>et al. "X chromosome-wide analyses of genomic DNA methylation states and gene expression in male and female neutrophils." </a:t>
            </a:r>
            <a:r>
              <a:rPr lang="pl-PL" sz="1200" dirty="0">
                <a:latin typeface="Arial" charset="0"/>
              </a:rPr>
              <a:t>Proc Natl Acad Sci U S A. 2010 </a:t>
            </a:r>
            <a:r>
              <a:rPr lang="pl-PL" sz="1200" dirty="0" err="1" smtClean="0">
                <a:latin typeface="Arial" charset="0"/>
              </a:rPr>
              <a:t>Feb</a:t>
            </a:r>
            <a:r>
              <a:rPr lang="pl-PL" sz="1200" dirty="0" smtClean="0">
                <a:latin typeface="Arial" charset="0"/>
              </a:rPr>
              <a:t>; 107</a:t>
            </a:r>
            <a:r>
              <a:rPr lang="pl-PL" sz="1200" dirty="0">
                <a:latin typeface="Arial" charset="0"/>
              </a:rPr>
              <a:t>(8):</a:t>
            </a:r>
            <a:r>
              <a:rPr lang="pl-PL" sz="1200" dirty="0" smtClean="0">
                <a:latin typeface="Arial" charset="0"/>
              </a:rPr>
              <a:t>3704-9</a:t>
            </a:r>
            <a:r>
              <a:rPr lang="en-CA" sz="1200" dirty="0" smtClean="0">
                <a:latin typeface="Arial" charset="0"/>
              </a:rPr>
              <a:t>.</a:t>
            </a:r>
          </a:p>
          <a:p>
            <a:pPr marL="457200" indent="-457200" algn="just">
              <a:buAutoNum type="arabicPeriod"/>
              <a:defRPr/>
            </a:pPr>
            <a:r>
              <a:rPr lang="en-CA" sz="1200" dirty="0" err="1" smtClean="0">
                <a:latin typeface="Arial" charset="0"/>
              </a:rPr>
              <a:t>Ostman</a:t>
            </a:r>
            <a:r>
              <a:rPr lang="en-CA" sz="1200" dirty="0" smtClean="0">
                <a:latin typeface="Arial" charset="0"/>
              </a:rPr>
              <a:t>, A. </a:t>
            </a:r>
            <a:r>
              <a:rPr lang="en-CA" sz="1200" dirty="0">
                <a:latin typeface="Arial" charset="0"/>
              </a:rPr>
              <a:t>et al. "Protein-tyrosine phosphatases and cancer." Nat Rev Cancer. 2006 Apr</a:t>
            </a:r>
            <a:r>
              <a:rPr lang="en-CA" sz="1200" dirty="0" smtClean="0">
                <a:latin typeface="Arial" charset="0"/>
              </a:rPr>
              <a:t>; 6</a:t>
            </a:r>
            <a:r>
              <a:rPr lang="en-CA" sz="1200" dirty="0">
                <a:latin typeface="Arial" charset="0"/>
              </a:rPr>
              <a:t>(4):307-20</a:t>
            </a:r>
            <a:r>
              <a:rPr lang="en-CA" sz="1200" dirty="0" smtClean="0">
                <a:latin typeface="Arial" charset="0"/>
              </a:rPr>
              <a:t>.</a:t>
            </a:r>
          </a:p>
          <a:p>
            <a:pPr marL="457200" indent="-457200" algn="just">
              <a:buAutoNum type="arabicPeriod"/>
              <a:defRPr/>
            </a:pPr>
            <a:r>
              <a:rPr lang="en-CA" sz="1200" dirty="0" err="1" smtClean="0">
                <a:latin typeface="Arial" charset="0"/>
              </a:rPr>
              <a:t>Derynck</a:t>
            </a:r>
            <a:r>
              <a:rPr lang="en-CA" sz="1200" dirty="0" smtClean="0">
                <a:latin typeface="Arial" charset="0"/>
              </a:rPr>
              <a:t>, R. et al. “ TGF-β </a:t>
            </a:r>
            <a:r>
              <a:rPr lang="en-CA" sz="1200" dirty="0" err="1" smtClean="0">
                <a:latin typeface="Arial" charset="0"/>
              </a:rPr>
              <a:t>signaling</a:t>
            </a:r>
            <a:r>
              <a:rPr lang="en-CA" sz="1200" dirty="0" smtClean="0">
                <a:latin typeface="Arial" charset="0"/>
              </a:rPr>
              <a:t> in </a:t>
            </a:r>
            <a:r>
              <a:rPr lang="en-CA" sz="1200" dirty="0" err="1" smtClean="0">
                <a:latin typeface="Arial" charset="0"/>
              </a:rPr>
              <a:t>tumor</a:t>
            </a:r>
            <a:r>
              <a:rPr lang="en-CA" sz="1200" dirty="0" smtClean="0">
                <a:latin typeface="Arial" charset="0"/>
              </a:rPr>
              <a:t> suppression and cancer progression.” Nat Genet. 2001 Oct; 29(2): 117-29.</a:t>
            </a:r>
          </a:p>
          <a:p>
            <a:pPr marL="457200" indent="-457200" algn="just">
              <a:buAutoNum type="arabicPeriod"/>
              <a:defRPr/>
            </a:pPr>
            <a:r>
              <a:rPr lang="en-US" sz="1200" dirty="0" smtClean="0">
                <a:latin typeface="Arial" charset="0"/>
              </a:rPr>
              <a:t>Garcia-Lora, A. et al. “MHC Class I Antigens, Immune Surveillance, and </a:t>
            </a:r>
            <a:r>
              <a:rPr lang="en-US" sz="1200" dirty="0" err="1" smtClean="0">
                <a:latin typeface="Arial" charset="0"/>
              </a:rPr>
              <a:t>Tumour</a:t>
            </a:r>
            <a:r>
              <a:rPr lang="en-US" sz="1200" dirty="0" smtClean="0">
                <a:latin typeface="Arial" charset="0"/>
              </a:rPr>
              <a:t> Immune Escape.” J Cell Physiol. 2003 Jun; 195(3): 346-55.</a:t>
            </a:r>
            <a:endParaRPr lang="en-US" sz="1200" dirty="0">
              <a:latin typeface="Arial" charset="0"/>
            </a:endParaRPr>
          </a:p>
        </p:txBody>
      </p:sp>
      <p:pic>
        <p:nvPicPr>
          <p:cNvPr id="9" name="Picture 8"/>
          <p:cNvPicPr>
            <a:picLocks noChangeAspect="1"/>
          </p:cNvPicPr>
          <p:nvPr/>
        </p:nvPicPr>
        <p:blipFill rotWithShape="1">
          <a:blip r:embed="rId9" cstate="print">
            <a:extLst>
              <a:ext uri="{28A0092B-C50C-407E-A947-70E740481C1C}">
                <a14:useLocalDpi xmlns:a14="http://schemas.microsoft.com/office/drawing/2010/main" val="0"/>
              </a:ext>
            </a:extLst>
          </a:blip>
          <a:srcRect t="6733"/>
          <a:stretch/>
        </p:blipFill>
        <p:spPr>
          <a:xfrm>
            <a:off x="928103" y="20476947"/>
            <a:ext cx="13137724" cy="817132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18034354"/>
              </p:ext>
            </p:extLst>
          </p:nvPr>
        </p:nvGraphicFramePr>
        <p:xfrm>
          <a:off x="680028" y="16093446"/>
          <a:ext cx="13360399" cy="2743200"/>
        </p:xfrm>
        <a:graphic>
          <a:graphicData uri="http://schemas.openxmlformats.org/drawingml/2006/table">
            <a:tbl>
              <a:tblPr firstRow="1" bandRow="1">
                <a:tableStyleId>{EB344D84-9AFB-497E-A393-DC336BA19D2E}</a:tableStyleId>
              </a:tblPr>
              <a:tblGrid>
                <a:gridCol w="2973782"/>
                <a:gridCol w="7685142"/>
                <a:gridCol w="2701475"/>
              </a:tblGrid>
              <a:tr h="522761">
                <a:tc>
                  <a:txBody>
                    <a:bodyPr/>
                    <a:lstStyle/>
                    <a:p>
                      <a:r>
                        <a:rPr lang="en-CA" sz="3000" dirty="0" smtClean="0">
                          <a:solidFill>
                            <a:schemeClr val="tx1"/>
                          </a:solidFill>
                        </a:rPr>
                        <a:t>Group</a:t>
                      </a:r>
                      <a:endParaRPr lang="en-CA" sz="3000" dirty="0">
                        <a:solidFill>
                          <a:schemeClr val="tx1"/>
                        </a:solidFill>
                      </a:endParaRPr>
                    </a:p>
                  </a:txBody>
                  <a:tcPr/>
                </a:tc>
                <a:tc>
                  <a:txBody>
                    <a:bodyPr/>
                    <a:lstStyle/>
                    <a:p>
                      <a:r>
                        <a:rPr lang="en-CA" sz="3000" dirty="0" smtClean="0">
                          <a:solidFill>
                            <a:schemeClr val="tx1"/>
                          </a:solidFill>
                        </a:rPr>
                        <a:t>Description</a:t>
                      </a:r>
                      <a:endParaRPr lang="en-CA" sz="3000" dirty="0">
                        <a:solidFill>
                          <a:schemeClr val="tx1"/>
                        </a:solidFill>
                      </a:endParaRPr>
                    </a:p>
                  </a:txBody>
                  <a:tcPr/>
                </a:tc>
                <a:tc>
                  <a:txBody>
                    <a:bodyPr/>
                    <a:lstStyle/>
                    <a:p>
                      <a:r>
                        <a:rPr lang="en-CA" sz="3000" dirty="0" smtClean="0">
                          <a:solidFill>
                            <a:schemeClr val="tx1"/>
                          </a:solidFill>
                        </a:rPr>
                        <a:t>Sample Size</a:t>
                      </a:r>
                      <a:endParaRPr lang="en-CA" sz="3000" dirty="0">
                        <a:solidFill>
                          <a:schemeClr val="tx1"/>
                        </a:solidFill>
                      </a:endParaRPr>
                    </a:p>
                  </a:txBody>
                  <a:tcPr/>
                </a:tc>
              </a:tr>
              <a:tr h="522761">
                <a:tc>
                  <a:txBody>
                    <a:bodyPr/>
                    <a:lstStyle/>
                    <a:p>
                      <a:r>
                        <a:rPr lang="en-CA" sz="3000" dirty="0" smtClean="0">
                          <a:solidFill>
                            <a:schemeClr val="tx1"/>
                          </a:solidFill>
                        </a:rPr>
                        <a:t>normal-H</a:t>
                      </a:r>
                      <a:endParaRPr lang="en-CA" sz="3000" dirty="0">
                        <a:solidFill>
                          <a:schemeClr val="tx1"/>
                        </a:solidFill>
                      </a:endParaRPr>
                    </a:p>
                  </a:txBody>
                  <a:tcPr/>
                </a:tc>
                <a:tc>
                  <a:txBody>
                    <a:bodyPr/>
                    <a:lstStyle/>
                    <a:p>
                      <a:r>
                        <a:rPr lang="en-CA" sz="3000" dirty="0" smtClean="0">
                          <a:solidFill>
                            <a:schemeClr val="tx1"/>
                          </a:solidFill>
                        </a:rPr>
                        <a:t>normal</a:t>
                      </a:r>
                      <a:r>
                        <a:rPr lang="en-CA" sz="3000" baseline="0" dirty="0" smtClean="0">
                          <a:solidFill>
                            <a:schemeClr val="tx1"/>
                          </a:solidFill>
                        </a:rPr>
                        <a:t> colon from healthy individuals</a:t>
                      </a:r>
                      <a:endParaRPr lang="en-CA" sz="3000" dirty="0">
                        <a:solidFill>
                          <a:schemeClr val="tx1"/>
                        </a:solidFill>
                      </a:endParaRPr>
                    </a:p>
                  </a:txBody>
                  <a:tcPr/>
                </a:tc>
                <a:tc>
                  <a:txBody>
                    <a:bodyPr/>
                    <a:lstStyle/>
                    <a:p>
                      <a:pPr algn="ctr"/>
                      <a:r>
                        <a:rPr lang="en-CA" sz="3000" dirty="0" smtClean="0">
                          <a:solidFill>
                            <a:schemeClr val="tx1"/>
                          </a:solidFill>
                        </a:rPr>
                        <a:t>17</a:t>
                      </a:r>
                      <a:endParaRPr lang="en-CA" sz="3000" dirty="0">
                        <a:solidFill>
                          <a:schemeClr val="tx1"/>
                        </a:solidFill>
                      </a:endParaRPr>
                    </a:p>
                  </a:txBody>
                  <a:tcPr/>
                </a:tc>
              </a:tr>
              <a:tr h="522761">
                <a:tc>
                  <a:txBody>
                    <a:bodyPr/>
                    <a:lstStyle/>
                    <a:p>
                      <a:r>
                        <a:rPr lang="en-CA" sz="3000" dirty="0" smtClean="0">
                          <a:solidFill>
                            <a:schemeClr val="tx1"/>
                          </a:solidFill>
                        </a:rPr>
                        <a:t>normal-C</a:t>
                      </a:r>
                      <a:endParaRPr lang="en-CA" sz="3000" dirty="0">
                        <a:solidFill>
                          <a:schemeClr val="tx1"/>
                        </a:solidFill>
                      </a:endParaRPr>
                    </a:p>
                  </a:txBody>
                  <a:tcPr/>
                </a:tc>
                <a:tc>
                  <a:txBody>
                    <a:bodyPr/>
                    <a:lstStyle/>
                    <a:p>
                      <a:r>
                        <a:rPr lang="en-CA" sz="3000" dirty="0" smtClean="0">
                          <a:solidFill>
                            <a:schemeClr val="tx1"/>
                          </a:solidFill>
                        </a:rPr>
                        <a:t>normal colon from</a:t>
                      </a:r>
                      <a:r>
                        <a:rPr lang="en-CA" sz="3000" baseline="0" dirty="0" smtClean="0">
                          <a:solidFill>
                            <a:schemeClr val="tx1"/>
                          </a:solidFill>
                        </a:rPr>
                        <a:t> CRC patients</a:t>
                      </a:r>
                      <a:endParaRPr lang="en-CA" sz="3000" dirty="0">
                        <a:solidFill>
                          <a:schemeClr val="tx1"/>
                        </a:solidFill>
                      </a:endParaRPr>
                    </a:p>
                  </a:txBody>
                  <a:tcPr/>
                </a:tc>
                <a:tc>
                  <a:txBody>
                    <a:bodyPr/>
                    <a:lstStyle/>
                    <a:p>
                      <a:pPr algn="ctr"/>
                      <a:r>
                        <a:rPr lang="en-CA" sz="3000" dirty="0" smtClean="0">
                          <a:solidFill>
                            <a:schemeClr val="tx1"/>
                          </a:solidFill>
                        </a:rPr>
                        <a:t>24</a:t>
                      </a:r>
                      <a:endParaRPr lang="en-CA" sz="3000" dirty="0">
                        <a:solidFill>
                          <a:schemeClr val="tx1"/>
                        </a:solidFill>
                      </a:endParaRPr>
                    </a:p>
                  </a:txBody>
                  <a:tcPr/>
                </a:tc>
              </a:tr>
              <a:tr h="522761">
                <a:tc>
                  <a:txBody>
                    <a:bodyPr/>
                    <a:lstStyle/>
                    <a:p>
                      <a:r>
                        <a:rPr lang="en-CA" sz="3000" dirty="0" smtClean="0">
                          <a:solidFill>
                            <a:schemeClr val="tx1"/>
                          </a:solidFill>
                        </a:rPr>
                        <a:t>adenoma</a:t>
                      </a:r>
                      <a:endParaRPr lang="en-CA" sz="3000" dirty="0">
                        <a:solidFill>
                          <a:schemeClr val="tx1"/>
                        </a:solidFill>
                      </a:endParaRPr>
                    </a:p>
                  </a:txBody>
                  <a:tcPr/>
                </a:tc>
                <a:tc>
                  <a:txBody>
                    <a:bodyPr/>
                    <a:lstStyle/>
                    <a:p>
                      <a:r>
                        <a:rPr lang="en-CA" sz="3000" dirty="0" smtClean="0">
                          <a:solidFill>
                            <a:schemeClr val="tx1"/>
                          </a:solidFill>
                        </a:rPr>
                        <a:t>colon adenoma</a:t>
                      </a:r>
                      <a:endParaRPr lang="en-CA" sz="3000" dirty="0">
                        <a:solidFill>
                          <a:schemeClr val="tx1"/>
                        </a:solidFill>
                      </a:endParaRPr>
                    </a:p>
                  </a:txBody>
                  <a:tcPr/>
                </a:tc>
                <a:tc>
                  <a:txBody>
                    <a:bodyPr/>
                    <a:lstStyle/>
                    <a:p>
                      <a:pPr algn="ctr"/>
                      <a:r>
                        <a:rPr lang="en-CA" sz="3000" dirty="0" smtClean="0">
                          <a:solidFill>
                            <a:schemeClr val="tx1"/>
                          </a:solidFill>
                        </a:rPr>
                        <a:t>42</a:t>
                      </a:r>
                      <a:endParaRPr lang="en-CA" sz="3000" dirty="0">
                        <a:solidFill>
                          <a:schemeClr val="tx1"/>
                        </a:solidFill>
                      </a:endParaRPr>
                    </a:p>
                  </a:txBody>
                  <a:tcPr/>
                </a:tc>
              </a:tr>
              <a:tr h="522761">
                <a:tc>
                  <a:txBody>
                    <a:bodyPr/>
                    <a:lstStyle/>
                    <a:p>
                      <a:r>
                        <a:rPr lang="en-CA" sz="3000" dirty="0" smtClean="0">
                          <a:solidFill>
                            <a:schemeClr val="tx1"/>
                          </a:solidFill>
                        </a:rPr>
                        <a:t>cancer</a:t>
                      </a:r>
                      <a:endParaRPr lang="en-CA" sz="3000" dirty="0">
                        <a:solidFill>
                          <a:schemeClr val="tx1"/>
                        </a:solidFill>
                      </a:endParaRPr>
                    </a:p>
                  </a:txBody>
                  <a:tcPr/>
                </a:tc>
                <a:tc>
                  <a:txBody>
                    <a:bodyPr/>
                    <a:lstStyle/>
                    <a:p>
                      <a:r>
                        <a:rPr lang="en-CA" sz="3000" dirty="0" smtClean="0">
                          <a:solidFill>
                            <a:schemeClr val="tx1"/>
                          </a:solidFill>
                        </a:rPr>
                        <a:t>tumor colon </a:t>
                      </a:r>
                      <a:r>
                        <a:rPr lang="en-CA" sz="3000" baseline="0" dirty="0" smtClean="0">
                          <a:solidFill>
                            <a:schemeClr val="tx1"/>
                          </a:solidFill>
                        </a:rPr>
                        <a:t>from </a:t>
                      </a:r>
                      <a:r>
                        <a:rPr lang="en-CA" sz="3000" dirty="0" smtClean="0">
                          <a:solidFill>
                            <a:schemeClr val="tx1"/>
                          </a:solidFill>
                        </a:rPr>
                        <a:t>CRC patients</a:t>
                      </a:r>
                      <a:endParaRPr lang="en-CA" sz="3000" dirty="0">
                        <a:solidFill>
                          <a:schemeClr val="tx1"/>
                        </a:solidFill>
                      </a:endParaRPr>
                    </a:p>
                  </a:txBody>
                  <a:tcPr/>
                </a:tc>
                <a:tc>
                  <a:txBody>
                    <a:bodyPr/>
                    <a:lstStyle/>
                    <a:p>
                      <a:pPr algn="ctr"/>
                      <a:r>
                        <a:rPr lang="en-CA" sz="3000" dirty="0" smtClean="0">
                          <a:solidFill>
                            <a:schemeClr val="tx1"/>
                          </a:solidFill>
                        </a:rPr>
                        <a:t>64</a:t>
                      </a:r>
                      <a:endParaRPr lang="en-CA" sz="3000" dirty="0">
                        <a:solidFill>
                          <a:schemeClr val="tx1"/>
                        </a:solidFill>
                      </a:endParaRPr>
                    </a:p>
                  </a:txBody>
                  <a:tcPr/>
                </a:tc>
              </a:tr>
            </a:tbl>
          </a:graphicData>
        </a:graphic>
      </p:graphicFrame>
      <p:sp>
        <p:nvSpPr>
          <p:cNvPr id="36" name="Rounded Rectangle 113"/>
          <p:cNvSpPr>
            <a:spLocks noChangeArrowheads="1"/>
          </p:cNvSpPr>
          <p:nvPr/>
        </p:nvSpPr>
        <p:spPr bwMode="auto">
          <a:xfrm>
            <a:off x="29212140" y="27622993"/>
            <a:ext cx="14247260" cy="1152000"/>
          </a:xfrm>
          <a:prstGeom prst="roundRect">
            <a:avLst>
              <a:gd name="adj" fmla="val 16667"/>
            </a:avLst>
          </a:prstGeom>
          <a:solidFill>
            <a:srgbClr val="000066"/>
          </a:solidFill>
          <a:ln w="127000" algn="ctr">
            <a:solidFill>
              <a:schemeClr val="bg1"/>
            </a:solidFill>
            <a:round/>
            <a:headEnd/>
            <a:tailEnd/>
          </a:ln>
        </p:spPr>
        <p:txBody>
          <a:bodyPr anchor="ctr" anchorCtr="0"/>
          <a:lstStyle/>
          <a:p>
            <a:pPr algn="ctr" defTabSz="1881188"/>
            <a:r>
              <a:rPr lang="en-US" sz="6000" dirty="0" smtClean="0">
                <a:solidFill>
                  <a:schemeClr val="accent6">
                    <a:lumMod val="40000"/>
                    <a:lumOff val="60000"/>
                  </a:schemeClr>
                </a:solidFill>
                <a:sym typeface="Wingdings 2" panose="05020102010507070707" pitchFamily="18" charset="2"/>
              </a:rPr>
              <a:t></a:t>
            </a:r>
            <a:r>
              <a:rPr lang="en-US" sz="6000" b="1" dirty="0" smtClean="0">
                <a:solidFill>
                  <a:schemeClr val="bg1"/>
                </a:solidFill>
                <a:sym typeface="Wingdings 2" panose="05020102010507070707" pitchFamily="18" charset="2"/>
              </a:rPr>
              <a:t> </a:t>
            </a:r>
            <a:r>
              <a:rPr lang="en-US" sz="4500" b="1" dirty="0" smtClean="0">
                <a:solidFill>
                  <a:schemeClr val="bg1"/>
                </a:solidFill>
              </a:rPr>
              <a:t>Conclusion</a:t>
            </a:r>
            <a:r>
              <a:rPr lang="en-US" sz="6000" dirty="0" smtClean="0">
                <a:solidFill>
                  <a:schemeClr val="bg1"/>
                </a:solidFill>
              </a:rPr>
              <a:t> </a:t>
            </a:r>
            <a:r>
              <a:rPr lang="en-US" sz="6000" dirty="0">
                <a:solidFill>
                  <a:schemeClr val="accent6">
                    <a:lumMod val="40000"/>
                    <a:lumOff val="60000"/>
                  </a:schemeClr>
                </a:solidFill>
                <a:sym typeface="Wingdings 2" panose="05020102010507070707" pitchFamily="18" charset="2"/>
              </a:rPr>
              <a:t></a:t>
            </a:r>
            <a:endParaRPr lang="en-US" sz="6000" b="1" dirty="0">
              <a:solidFill>
                <a:schemeClr val="accent6">
                  <a:lumMod val="40000"/>
                  <a:lumOff val="60000"/>
                </a:schemeClr>
              </a:solidFill>
            </a:endParaRPr>
          </a:p>
        </p:txBody>
      </p:sp>
      <p:grpSp>
        <p:nvGrpSpPr>
          <p:cNvPr id="2049" name="Group 2048"/>
          <p:cNvGrpSpPr/>
          <p:nvPr/>
        </p:nvGrpSpPr>
        <p:grpSpPr>
          <a:xfrm>
            <a:off x="9241621" y="6016215"/>
            <a:ext cx="4927876" cy="3167515"/>
            <a:chOff x="29410898" y="7675418"/>
            <a:chExt cx="4927876" cy="3167515"/>
          </a:xfrm>
        </p:grpSpPr>
        <p:sp>
          <p:nvSpPr>
            <p:cNvPr id="33" name="Rounded Rectangle 32"/>
            <p:cNvSpPr/>
            <p:nvPr/>
          </p:nvSpPr>
          <p:spPr bwMode="auto">
            <a:xfrm>
              <a:off x="30941182" y="7675418"/>
              <a:ext cx="1872000" cy="576000"/>
            </a:xfrm>
            <a:prstGeom prst="roundRect">
              <a:avLst/>
            </a:prstGeom>
            <a:solidFill>
              <a:srgbClr val="CCFFCC"/>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2508250" rtl="0" eaLnBrk="1" fontAlgn="base" latinLnBrk="0" hangingPunct="1">
                <a:lnSpc>
                  <a:spcPct val="100000"/>
                </a:lnSpc>
                <a:spcBef>
                  <a:spcPct val="0"/>
                </a:spcBef>
                <a:spcAft>
                  <a:spcPct val="0"/>
                </a:spcAft>
                <a:buClrTx/>
                <a:buSzTx/>
                <a:buFontTx/>
                <a:buNone/>
                <a:tabLst/>
              </a:pPr>
              <a:r>
                <a:rPr lang="en-CA" sz="3000" dirty="0" smtClean="0">
                  <a:latin typeface="Arial" charset="0"/>
                </a:rPr>
                <a:t>n</a:t>
              </a:r>
              <a:r>
                <a:rPr kumimoji="0" lang="en-CA" sz="3000" b="0" i="0" u="none" strike="noStrike" cap="none" normalizeH="0" baseline="0" dirty="0" smtClean="0">
                  <a:ln>
                    <a:noFill/>
                  </a:ln>
                  <a:solidFill>
                    <a:schemeClr val="tx1"/>
                  </a:solidFill>
                  <a:effectLst/>
                  <a:latin typeface="Arial" charset="0"/>
                </a:rPr>
                <a:t>ormal</a:t>
              </a:r>
            </a:p>
          </p:txBody>
        </p:sp>
        <p:sp>
          <p:nvSpPr>
            <p:cNvPr id="34" name="Rounded Rectangle 33"/>
            <p:cNvSpPr/>
            <p:nvPr/>
          </p:nvSpPr>
          <p:spPr bwMode="auto">
            <a:xfrm>
              <a:off x="30941183" y="8977115"/>
              <a:ext cx="1872000" cy="576000"/>
            </a:xfrm>
            <a:prstGeom prst="roundRect">
              <a:avLst/>
            </a:prstGeom>
            <a:solidFill>
              <a:srgbClr val="FFFFCC"/>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2508250" rtl="0" eaLnBrk="1" fontAlgn="base" latinLnBrk="0" hangingPunct="1">
                <a:lnSpc>
                  <a:spcPct val="100000"/>
                </a:lnSpc>
                <a:spcBef>
                  <a:spcPct val="0"/>
                </a:spcBef>
                <a:spcAft>
                  <a:spcPct val="0"/>
                </a:spcAft>
                <a:buClrTx/>
                <a:buSzTx/>
                <a:buFontTx/>
                <a:buNone/>
                <a:tabLst/>
              </a:pPr>
              <a:r>
                <a:rPr lang="en-CA" sz="3000" dirty="0" smtClean="0">
                  <a:latin typeface="Arial" charset="0"/>
                </a:rPr>
                <a:t>adenoma</a:t>
              </a:r>
              <a:endParaRPr kumimoji="0" lang="en-CA" sz="3000" b="0" i="0" u="none" strike="noStrike" cap="none" normalizeH="0" baseline="0" dirty="0" smtClean="0">
                <a:ln>
                  <a:noFill/>
                </a:ln>
                <a:solidFill>
                  <a:schemeClr val="tx1"/>
                </a:solidFill>
                <a:effectLst/>
                <a:latin typeface="Arial" charset="0"/>
              </a:endParaRPr>
            </a:p>
          </p:txBody>
        </p:sp>
        <p:sp>
          <p:nvSpPr>
            <p:cNvPr id="35" name="Rounded Rectangle 34"/>
            <p:cNvSpPr/>
            <p:nvPr/>
          </p:nvSpPr>
          <p:spPr bwMode="auto">
            <a:xfrm>
              <a:off x="30941181" y="10266933"/>
              <a:ext cx="1872000" cy="576000"/>
            </a:xfrm>
            <a:prstGeom prst="roundRect">
              <a:avLst/>
            </a:prstGeom>
            <a:solidFill>
              <a:srgbClr val="FFCCCC"/>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2508250" rtl="0" eaLnBrk="1" fontAlgn="base" latinLnBrk="0" hangingPunct="1">
                <a:lnSpc>
                  <a:spcPct val="100000"/>
                </a:lnSpc>
                <a:spcBef>
                  <a:spcPct val="0"/>
                </a:spcBef>
                <a:spcAft>
                  <a:spcPct val="0"/>
                </a:spcAft>
                <a:buClrTx/>
                <a:buSzTx/>
                <a:buFontTx/>
                <a:buNone/>
                <a:tabLst/>
              </a:pPr>
              <a:r>
                <a:rPr lang="en-CA" sz="3000" dirty="0" smtClean="0">
                  <a:latin typeface="Arial" charset="0"/>
                </a:rPr>
                <a:t>cancer</a:t>
              </a:r>
              <a:endParaRPr kumimoji="0" lang="en-CA" sz="3000" b="0" i="0" u="none" strike="noStrike" cap="none" normalizeH="0" baseline="0" dirty="0" smtClean="0">
                <a:ln>
                  <a:noFill/>
                </a:ln>
                <a:solidFill>
                  <a:schemeClr val="tx1"/>
                </a:solidFill>
                <a:effectLst/>
                <a:latin typeface="Arial" charset="0"/>
              </a:endParaRPr>
            </a:p>
          </p:txBody>
        </p:sp>
        <p:cxnSp>
          <p:nvCxnSpPr>
            <p:cNvPr id="42" name="Straight Arrow Connector 41"/>
            <p:cNvCxnSpPr>
              <a:stCxn id="33" idx="2"/>
              <a:endCxn id="34" idx="0"/>
            </p:cNvCxnSpPr>
            <p:nvPr/>
          </p:nvCxnSpPr>
          <p:spPr bwMode="auto">
            <a:xfrm>
              <a:off x="31877182" y="8251418"/>
              <a:ext cx="1" cy="725697"/>
            </a:xfrm>
            <a:prstGeom prst="straightConnector1">
              <a:avLst/>
            </a:prstGeom>
            <a:ln w="44450">
              <a:headEnd type="none" w="lg" len="lg"/>
              <a:tailEnd type="stealth" w="lg" len="lg"/>
            </a:ln>
          </p:spPr>
          <p:style>
            <a:lnRef idx="2">
              <a:schemeClr val="accent4"/>
            </a:lnRef>
            <a:fillRef idx="1">
              <a:schemeClr val="lt1"/>
            </a:fillRef>
            <a:effectRef idx="0">
              <a:schemeClr val="accent4"/>
            </a:effectRef>
            <a:fontRef idx="minor">
              <a:schemeClr val="dk1"/>
            </a:fontRef>
          </p:style>
        </p:cxnSp>
        <p:cxnSp>
          <p:nvCxnSpPr>
            <p:cNvPr id="43" name="Straight Arrow Connector 42"/>
            <p:cNvCxnSpPr>
              <a:stCxn id="34" idx="2"/>
              <a:endCxn id="35" idx="0"/>
            </p:cNvCxnSpPr>
            <p:nvPr/>
          </p:nvCxnSpPr>
          <p:spPr bwMode="auto">
            <a:xfrm flipH="1">
              <a:off x="31877181" y="9553115"/>
              <a:ext cx="2" cy="713818"/>
            </a:xfrm>
            <a:prstGeom prst="straightConnector1">
              <a:avLst/>
            </a:prstGeom>
            <a:ln w="44450">
              <a:headEnd type="none" w="med" len="med"/>
              <a:tailEnd type="stealth" w="lg" len="lg"/>
            </a:ln>
          </p:spPr>
          <p:style>
            <a:lnRef idx="2">
              <a:schemeClr val="accent4"/>
            </a:lnRef>
            <a:fillRef idx="1">
              <a:schemeClr val="lt1"/>
            </a:fillRef>
            <a:effectRef idx="0">
              <a:schemeClr val="accent4"/>
            </a:effectRef>
            <a:fontRef idx="minor">
              <a:schemeClr val="dk1"/>
            </a:fontRef>
          </p:style>
        </p:cxnSp>
        <p:sp>
          <p:nvSpPr>
            <p:cNvPr id="28" name="Right Brace 27"/>
            <p:cNvSpPr/>
            <p:nvPr/>
          </p:nvSpPr>
          <p:spPr bwMode="auto">
            <a:xfrm>
              <a:off x="32908585" y="7963418"/>
              <a:ext cx="420177" cy="127246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dirty="0" smtClean="0">
                <a:ln>
                  <a:noFill/>
                </a:ln>
                <a:solidFill>
                  <a:schemeClr val="tx1"/>
                </a:solidFill>
                <a:effectLst/>
                <a:latin typeface="Arial" charset="0"/>
              </a:endParaRPr>
            </a:p>
          </p:txBody>
        </p:sp>
        <p:sp>
          <p:nvSpPr>
            <p:cNvPr id="59" name="Right Brace 58"/>
            <p:cNvSpPr/>
            <p:nvPr/>
          </p:nvSpPr>
          <p:spPr bwMode="auto">
            <a:xfrm>
              <a:off x="32918745" y="9326880"/>
              <a:ext cx="410017" cy="127948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smtClean="0">
                <a:ln>
                  <a:noFill/>
                </a:ln>
                <a:solidFill>
                  <a:schemeClr val="tx1"/>
                </a:solidFill>
                <a:effectLst/>
                <a:latin typeface="Arial" charset="0"/>
              </a:endParaRPr>
            </a:p>
          </p:txBody>
        </p:sp>
        <p:sp>
          <p:nvSpPr>
            <p:cNvPr id="60" name="Right Brace 59"/>
            <p:cNvSpPr/>
            <p:nvPr/>
          </p:nvSpPr>
          <p:spPr bwMode="auto">
            <a:xfrm flipH="1">
              <a:off x="30425599" y="7963419"/>
              <a:ext cx="410018" cy="264295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33342989" y="8322649"/>
              <a:ext cx="995785" cy="553998"/>
            </a:xfrm>
            <a:prstGeom prst="rect">
              <a:avLst/>
            </a:prstGeom>
            <a:noFill/>
          </p:spPr>
          <p:txBody>
            <a:bodyPr wrap="square" rtlCol="0">
              <a:spAutoFit/>
            </a:bodyPr>
            <a:lstStyle/>
            <a:p>
              <a:r>
                <a:rPr lang="en-CA" sz="3000" dirty="0" smtClean="0"/>
                <a:t>DM?</a:t>
              </a:r>
              <a:endParaRPr lang="en-CA" sz="3000" dirty="0"/>
            </a:p>
          </p:txBody>
        </p:sp>
        <p:sp>
          <p:nvSpPr>
            <p:cNvPr id="62" name="TextBox 61"/>
            <p:cNvSpPr txBox="1"/>
            <p:nvPr/>
          </p:nvSpPr>
          <p:spPr>
            <a:xfrm>
              <a:off x="33342989" y="9689625"/>
              <a:ext cx="995785" cy="553998"/>
            </a:xfrm>
            <a:prstGeom prst="rect">
              <a:avLst/>
            </a:prstGeom>
            <a:noFill/>
          </p:spPr>
          <p:txBody>
            <a:bodyPr wrap="square" rtlCol="0">
              <a:spAutoFit/>
            </a:bodyPr>
            <a:lstStyle/>
            <a:p>
              <a:r>
                <a:rPr lang="en-CA" sz="3000" dirty="0" smtClean="0"/>
                <a:t>DM?</a:t>
              </a:r>
              <a:endParaRPr lang="en-CA" sz="3000" dirty="0"/>
            </a:p>
          </p:txBody>
        </p:sp>
        <p:sp>
          <p:nvSpPr>
            <p:cNvPr id="63" name="TextBox 62"/>
            <p:cNvSpPr txBox="1"/>
            <p:nvPr/>
          </p:nvSpPr>
          <p:spPr>
            <a:xfrm>
              <a:off x="29410898" y="9008581"/>
              <a:ext cx="995785" cy="553998"/>
            </a:xfrm>
            <a:prstGeom prst="rect">
              <a:avLst/>
            </a:prstGeom>
            <a:noFill/>
          </p:spPr>
          <p:txBody>
            <a:bodyPr wrap="square" rtlCol="0">
              <a:spAutoFit/>
            </a:bodyPr>
            <a:lstStyle/>
            <a:p>
              <a:r>
                <a:rPr lang="en-CA" sz="3000" dirty="0" smtClean="0"/>
                <a:t>DM?</a:t>
              </a:r>
              <a:endParaRPr lang="en-CA" sz="3000" dirty="0"/>
            </a:p>
          </p:txBody>
        </p:sp>
      </p:grpSp>
      <p:sp>
        <p:nvSpPr>
          <p:cNvPr id="2051" name="TextBox 2050"/>
          <p:cNvSpPr txBox="1"/>
          <p:nvPr/>
        </p:nvSpPr>
        <p:spPr>
          <a:xfrm>
            <a:off x="489560" y="5397868"/>
            <a:ext cx="8604063" cy="4524315"/>
          </a:xfrm>
          <a:prstGeom prst="rect">
            <a:avLst/>
          </a:prstGeom>
          <a:noFill/>
        </p:spPr>
        <p:txBody>
          <a:bodyPr wrap="square" rtlCol="0">
            <a:spAutoFit/>
          </a:bodyPr>
          <a:lstStyle/>
          <a:p>
            <a:pPr algn="just"/>
            <a:r>
              <a:rPr lang="en-US" sz="3200" dirty="0"/>
              <a:t>Aberrant DNA methylation can lead to malignancy by </a:t>
            </a:r>
            <a:r>
              <a:rPr lang="en-US" sz="3200" dirty="0" smtClean="0"/>
              <a:t>hyper-methylation </a:t>
            </a:r>
            <a:r>
              <a:rPr lang="en-US" sz="3200" dirty="0"/>
              <a:t>of </a:t>
            </a:r>
            <a:r>
              <a:rPr lang="en-US" sz="3200" dirty="0" err="1"/>
              <a:t>CpG</a:t>
            </a:r>
            <a:r>
              <a:rPr lang="en-US" sz="3200" dirty="0"/>
              <a:t> </a:t>
            </a:r>
            <a:r>
              <a:rPr lang="en-US" sz="3200" dirty="0" smtClean="0"/>
              <a:t>islands </a:t>
            </a:r>
            <a:r>
              <a:rPr lang="en-US" sz="3200" dirty="0"/>
              <a:t>(CGIs)</a:t>
            </a:r>
            <a:r>
              <a:rPr lang="en-US" sz="3200" dirty="0" smtClean="0"/>
              <a:t> </a:t>
            </a:r>
            <a:r>
              <a:rPr lang="en-US" sz="3200" dirty="0"/>
              <a:t>resulting in transcriptional silencing of </a:t>
            </a:r>
            <a:r>
              <a:rPr lang="en-US" sz="3200" dirty="0" smtClean="0"/>
              <a:t>tumor </a:t>
            </a:r>
            <a:r>
              <a:rPr lang="en-US" sz="3200" dirty="0"/>
              <a:t>suppressor genes. </a:t>
            </a:r>
            <a:r>
              <a:rPr lang="en-US" sz="3200" dirty="0" smtClean="0"/>
              <a:t>CGIs are </a:t>
            </a:r>
            <a:r>
              <a:rPr lang="en-US" sz="3200" dirty="0"/>
              <a:t>sequences with high </a:t>
            </a:r>
            <a:r>
              <a:rPr lang="en-US" sz="3200" dirty="0" err="1"/>
              <a:t>CpG</a:t>
            </a:r>
            <a:r>
              <a:rPr lang="en-US" sz="3200" dirty="0"/>
              <a:t> fractions (&gt;50%) located within gene promoters and methylation at these sites promotes association of methyl-binding proteins and subsequent recruitment of transcriptional repressors</a:t>
            </a:r>
            <a:r>
              <a:rPr lang="en-US" sz="3200" baseline="30000" dirty="0"/>
              <a:t>1,2</a:t>
            </a:r>
            <a:r>
              <a:rPr lang="en-US" sz="3200" dirty="0"/>
              <a:t>. </a:t>
            </a:r>
            <a:endParaRPr lang="en-CA" sz="3200" dirty="0"/>
          </a:p>
        </p:txBody>
      </p:sp>
      <p:grpSp>
        <p:nvGrpSpPr>
          <p:cNvPr id="20" name="Group 19"/>
          <p:cNvGrpSpPr/>
          <p:nvPr/>
        </p:nvGrpSpPr>
        <p:grpSpPr>
          <a:xfrm>
            <a:off x="29778959" y="14502456"/>
            <a:ext cx="13266664" cy="3961930"/>
            <a:chOff x="29778959" y="14393236"/>
            <a:chExt cx="13266664" cy="3961930"/>
          </a:xfrm>
        </p:grpSpPr>
        <p:pic>
          <p:nvPicPr>
            <p:cNvPr id="2068" name="Picture 2067"/>
            <p:cNvPicPr>
              <a:picLocks noChangeAspect="1"/>
            </p:cNvPicPr>
            <p:nvPr/>
          </p:nvPicPr>
          <p:blipFill rotWithShape="1">
            <a:blip r:embed="rId10" cstate="print">
              <a:extLst>
                <a:ext uri="{28A0092B-C50C-407E-A947-70E740481C1C}">
                  <a14:useLocalDpi xmlns:a14="http://schemas.microsoft.com/office/drawing/2010/main" val="0"/>
                </a:ext>
              </a:extLst>
            </a:blip>
            <a:srcRect l="1038" t="2514" r="16145" b="3398"/>
            <a:stretch/>
          </p:blipFill>
          <p:spPr>
            <a:xfrm>
              <a:off x="29778959" y="14408006"/>
              <a:ext cx="4320118" cy="3931744"/>
            </a:xfrm>
            <a:prstGeom prst="rect">
              <a:avLst/>
            </a:prstGeom>
          </p:spPr>
        </p:pic>
        <p:pic>
          <p:nvPicPr>
            <p:cNvPr id="2069" name="Picture 2068"/>
            <p:cNvPicPr>
              <a:picLocks noChangeAspect="1"/>
            </p:cNvPicPr>
            <p:nvPr/>
          </p:nvPicPr>
          <p:blipFill rotWithShape="1">
            <a:blip r:embed="rId11" cstate="print">
              <a:extLst>
                <a:ext uri="{28A0092B-C50C-407E-A947-70E740481C1C}">
                  <a14:useLocalDpi xmlns:a14="http://schemas.microsoft.com/office/drawing/2010/main" val="0"/>
                </a:ext>
              </a:extLst>
            </a:blip>
            <a:srcRect l="1319" t="2452" r="16253" b="3246"/>
            <a:stretch/>
          </p:blipFill>
          <p:spPr>
            <a:xfrm>
              <a:off x="34247075" y="14393236"/>
              <a:ext cx="4323099" cy="3961929"/>
            </a:xfrm>
            <a:prstGeom prst="rect">
              <a:avLst/>
            </a:prstGeom>
          </p:spPr>
        </p:pic>
        <p:pic>
          <p:nvPicPr>
            <p:cNvPr id="2070" name="Picture 2069"/>
            <p:cNvPicPr>
              <a:picLocks noChangeAspect="1"/>
            </p:cNvPicPr>
            <p:nvPr/>
          </p:nvPicPr>
          <p:blipFill rotWithShape="1">
            <a:blip r:embed="rId12" cstate="print">
              <a:extLst>
                <a:ext uri="{28A0092B-C50C-407E-A947-70E740481C1C}">
                  <a14:useLocalDpi xmlns:a14="http://schemas.microsoft.com/office/drawing/2010/main" val="0"/>
                </a:ext>
              </a:extLst>
            </a:blip>
            <a:srcRect l="1212" t="3033" r="16666" b="3313"/>
            <a:stretch/>
          </p:blipFill>
          <p:spPr>
            <a:xfrm>
              <a:off x="38718170" y="14401801"/>
              <a:ext cx="4327453" cy="3953365"/>
            </a:xfrm>
            <a:prstGeom prst="rect">
              <a:avLst/>
            </a:prstGeom>
          </p:spPr>
        </p:pic>
      </p:grpSp>
      <p:sp>
        <p:nvSpPr>
          <p:cNvPr id="5" name="Rectangle 4"/>
          <p:cNvSpPr/>
          <p:nvPr/>
        </p:nvSpPr>
        <p:spPr bwMode="auto">
          <a:xfrm>
            <a:off x="468306" y="20322122"/>
            <a:ext cx="13701192" cy="9464182"/>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smtClean="0">
              <a:ln>
                <a:noFill/>
              </a:ln>
              <a:solidFill>
                <a:schemeClr val="tx1"/>
              </a:solidFill>
              <a:effectLst/>
              <a:latin typeface="Arial" charset="0"/>
            </a:endParaRPr>
          </a:p>
        </p:txBody>
      </p:sp>
      <p:sp>
        <p:nvSpPr>
          <p:cNvPr id="57" name="Rectangle 56"/>
          <p:cNvSpPr/>
          <p:nvPr/>
        </p:nvSpPr>
        <p:spPr bwMode="auto">
          <a:xfrm>
            <a:off x="495276" y="14755933"/>
            <a:ext cx="13674221" cy="4341125"/>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smtClean="0">
              <a:ln>
                <a:noFill/>
              </a:ln>
              <a:solidFill>
                <a:schemeClr val="tx1"/>
              </a:solidFill>
              <a:effectLst/>
              <a:latin typeface="Arial" charset="0"/>
            </a:endParaRPr>
          </a:p>
        </p:txBody>
      </p:sp>
      <p:sp>
        <p:nvSpPr>
          <p:cNvPr id="58" name="Rectangle 57"/>
          <p:cNvSpPr/>
          <p:nvPr/>
        </p:nvSpPr>
        <p:spPr bwMode="auto">
          <a:xfrm>
            <a:off x="14837111" y="5379420"/>
            <a:ext cx="13701192" cy="16070880"/>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dirty="0" smtClean="0">
              <a:ln>
                <a:noFill/>
              </a:ln>
              <a:solidFill>
                <a:schemeClr val="tx1"/>
              </a:solidFill>
              <a:effectLst/>
              <a:latin typeface="Arial" charset="0"/>
            </a:endParaRPr>
          </a:p>
        </p:txBody>
      </p:sp>
      <p:sp>
        <p:nvSpPr>
          <p:cNvPr id="65" name="Rectangle 64"/>
          <p:cNvSpPr/>
          <p:nvPr/>
        </p:nvSpPr>
        <p:spPr bwMode="auto">
          <a:xfrm>
            <a:off x="491346" y="5373905"/>
            <a:ext cx="13701192" cy="8146035"/>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smtClean="0">
              <a:ln>
                <a:noFill/>
              </a:ln>
              <a:solidFill>
                <a:schemeClr val="tx1"/>
              </a:solidFill>
              <a:effectLst/>
              <a:latin typeface="Arial" charset="0"/>
            </a:endParaRPr>
          </a:p>
        </p:txBody>
      </p:sp>
      <p:grpSp>
        <p:nvGrpSpPr>
          <p:cNvPr id="16" name="Group 15"/>
          <p:cNvGrpSpPr/>
          <p:nvPr/>
        </p:nvGrpSpPr>
        <p:grpSpPr>
          <a:xfrm>
            <a:off x="14849763" y="5388171"/>
            <a:ext cx="13502681" cy="14216108"/>
            <a:chOff x="15040263" y="5388171"/>
            <a:chExt cx="13502681" cy="14216108"/>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13470" y="6092036"/>
              <a:ext cx="13329474" cy="7339420"/>
            </a:xfrm>
            <a:prstGeom prst="rect">
              <a:avLst/>
            </a:prstGeom>
          </p:spPr>
        </p:pic>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213470" y="13664203"/>
              <a:ext cx="13329474" cy="5940076"/>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183643" y="5726592"/>
              <a:ext cx="2172003" cy="1790950"/>
            </a:xfrm>
            <a:prstGeom prst="rect">
              <a:avLst/>
            </a:prstGeom>
          </p:spPr>
        </p:pic>
        <p:sp>
          <p:nvSpPr>
            <p:cNvPr id="15" name="TextBox 14"/>
            <p:cNvSpPr txBox="1"/>
            <p:nvPr/>
          </p:nvSpPr>
          <p:spPr>
            <a:xfrm>
              <a:off x="15040263" y="5388171"/>
              <a:ext cx="684803" cy="584775"/>
            </a:xfrm>
            <a:prstGeom prst="rect">
              <a:avLst/>
            </a:prstGeom>
            <a:noFill/>
          </p:spPr>
          <p:txBody>
            <a:bodyPr wrap="none" rtlCol="0">
              <a:spAutoFit/>
            </a:bodyPr>
            <a:lstStyle/>
            <a:p>
              <a:r>
                <a:rPr lang="en-CA" sz="3200" b="1" dirty="0" smtClean="0"/>
                <a:t>(a)</a:t>
              </a:r>
              <a:endParaRPr lang="en-CA" sz="3200" b="1" dirty="0"/>
            </a:p>
          </p:txBody>
        </p:sp>
        <p:sp>
          <p:nvSpPr>
            <p:cNvPr id="67" name="TextBox 66"/>
            <p:cNvSpPr txBox="1"/>
            <p:nvPr/>
          </p:nvSpPr>
          <p:spPr>
            <a:xfrm>
              <a:off x="15063957" y="13540657"/>
              <a:ext cx="707245" cy="584775"/>
            </a:xfrm>
            <a:prstGeom prst="rect">
              <a:avLst/>
            </a:prstGeom>
            <a:noFill/>
          </p:spPr>
          <p:txBody>
            <a:bodyPr wrap="none" rtlCol="0">
              <a:spAutoFit/>
            </a:bodyPr>
            <a:lstStyle/>
            <a:p>
              <a:r>
                <a:rPr lang="en-CA" sz="3200" b="1" dirty="0" smtClean="0"/>
                <a:t>(b)</a:t>
              </a:r>
              <a:endParaRPr lang="en-CA" sz="3200" b="1" dirty="0"/>
            </a:p>
          </p:txBody>
        </p:sp>
      </p:grpSp>
      <p:sp>
        <p:nvSpPr>
          <p:cNvPr id="17" name="TextBox 16"/>
          <p:cNvSpPr txBox="1"/>
          <p:nvPr/>
        </p:nvSpPr>
        <p:spPr>
          <a:xfrm>
            <a:off x="29233510" y="18688814"/>
            <a:ext cx="14024347" cy="1077218"/>
          </a:xfrm>
          <a:prstGeom prst="rect">
            <a:avLst/>
          </a:prstGeom>
          <a:noFill/>
        </p:spPr>
        <p:txBody>
          <a:bodyPr wrap="square" rtlCol="0">
            <a:spAutoFit/>
          </a:bodyPr>
          <a:lstStyle/>
          <a:p>
            <a:r>
              <a:rPr lang="en-US" sz="3200" b="1" dirty="0">
                <a:latin typeface="Arial" charset="0"/>
              </a:rPr>
              <a:t>Figure </a:t>
            </a:r>
            <a:r>
              <a:rPr lang="en-US" sz="3200" b="1" dirty="0" smtClean="0">
                <a:latin typeface="Arial" charset="0"/>
              </a:rPr>
              <a:t>4.</a:t>
            </a:r>
            <a:r>
              <a:rPr lang="en-US" sz="3200" dirty="0" smtClean="0">
                <a:latin typeface="Arial" charset="0"/>
              </a:rPr>
              <a:t> </a:t>
            </a:r>
            <a:r>
              <a:rPr lang="en-US" sz="3200" dirty="0">
                <a:latin typeface="Arial" charset="0"/>
              </a:rPr>
              <a:t>Top 3 differentially methylated and 3 non-differentially methylated CGIs for each </a:t>
            </a:r>
            <a:r>
              <a:rPr lang="en-US" sz="3200" dirty="0" smtClean="0">
                <a:latin typeface="Arial" charset="0"/>
              </a:rPr>
              <a:t>pairwise </a:t>
            </a:r>
            <a:r>
              <a:rPr lang="en-US" sz="3200" dirty="0">
                <a:latin typeface="Arial" charset="0"/>
              </a:rPr>
              <a:t>group comparison</a:t>
            </a:r>
            <a:r>
              <a:rPr lang="en-US" sz="3200" dirty="0" smtClean="0">
                <a:latin typeface="Arial" charset="0"/>
              </a:rPr>
              <a:t>.</a:t>
            </a:r>
            <a:endParaRPr lang="en-US" sz="3200" dirty="0">
              <a:latin typeface="Arial" charset="0"/>
            </a:endParaRPr>
          </a:p>
        </p:txBody>
      </p:sp>
      <p:sp>
        <p:nvSpPr>
          <p:cNvPr id="72" name="TextBox 71"/>
          <p:cNvSpPr txBox="1"/>
          <p:nvPr/>
        </p:nvSpPr>
        <p:spPr>
          <a:xfrm>
            <a:off x="29233510" y="13049855"/>
            <a:ext cx="14024347" cy="1077218"/>
          </a:xfrm>
          <a:prstGeom prst="rect">
            <a:avLst/>
          </a:prstGeom>
          <a:noFill/>
        </p:spPr>
        <p:txBody>
          <a:bodyPr wrap="square" rtlCol="0">
            <a:spAutoFit/>
          </a:bodyPr>
          <a:lstStyle/>
          <a:p>
            <a:pPr algn="just">
              <a:defRPr/>
            </a:pPr>
            <a:r>
              <a:rPr lang="en-US" sz="3200" b="1" dirty="0">
                <a:latin typeface="Arial" charset="0"/>
              </a:rPr>
              <a:t>Figure </a:t>
            </a:r>
            <a:r>
              <a:rPr lang="en-US" sz="3200" b="1" dirty="0" smtClean="0">
                <a:latin typeface="Arial" charset="0"/>
              </a:rPr>
              <a:t>3. </a:t>
            </a:r>
            <a:r>
              <a:rPr lang="en-US" sz="3200" dirty="0" err="1">
                <a:latin typeface="Arial" charset="0"/>
              </a:rPr>
              <a:t>Heatmaps</a:t>
            </a:r>
            <a:r>
              <a:rPr lang="en-US" sz="3200" dirty="0">
                <a:latin typeface="Arial" charset="0"/>
              </a:rPr>
              <a:t> of M </a:t>
            </a:r>
            <a:r>
              <a:rPr lang="en-US" sz="3200" dirty="0" smtClean="0">
                <a:latin typeface="Arial" charset="0"/>
              </a:rPr>
              <a:t>values of </a:t>
            </a:r>
            <a:r>
              <a:rPr lang="en-US" sz="3200" dirty="0">
                <a:latin typeface="Arial" charset="0"/>
              </a:rPr>
              <a:t>top 450 hits from </a:t>
            </a:r>
            <a:r>
              <a:rPr lang="en-US" sz="3200" dirty="0" err="1" smtClean="0">
                <a:latin typeface="Arial" charset="0"/>
              </a:rPr>
              <a:t>Bioconductor</a:t>
            </a:r>
            <a:r>
              <a:rPr lang="en-US" sz="3200" dirty="0" smtClean="0">
                <a:latin typeface="Arial" charset="0"/>
              </a:rPr>
              <a:t> Linear Models for Microarray Data (</a:t>
            </a:r>
            <a:r>
              <a:rPr lang="en-US" sz="3200" dirty="0" err="1" smtClean="0">
                <a:latin typeface="Arial" charset="0"/>
              </a:rPr>
              <a:t>limma</a:t>
            </a:r>
            <a:r>
              <a:rPr lang="en-US" sz="3200" dirty="0" smtClean="0">
                <a:latin typeface="Arial" charset="0"/>
              </a:rPr>
              <a:t>).</a:t>
            </a:r>
            <a:endParaRPr lang="en-US" sz="3200" dirty="0">
              <a:latin typeface="Arial" charset="0"/>
            </a:endParaRPr>
          </a:p>
        </p:txBody>
      </p:sp>
      <p:sp>
        <p:nvSpPr>
          <p:cNvPr id="73" name="Rectangle 72"/>
          <p:cNvSpPr/>
          <p:nvPr/>
        </p:nvSpPr>
        <p:spPr bwMode="auto">
          <a:xfrm>
            <a:off x="29222216" y="5362527"/>
            <a:ext cx="14237184" cy="2199327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dirty="0" smtClean="0">
              <a:ln>
                <a:noFill/>
              </a:ln>
              <a:solidFill>
                <a:schemeClr val="tx1"/>
              </a:solidFill>
              <a:effectLst/>
              <a:latin typeface="Arial" charset="0"/>
            </a:endParaRPr>
          </a:p>
        </p:txBody>
      </p:sp>
      <p:sp>
        <p:nvSpPr>
          <p:cNvPr id="69" name="TextBox 68"/>
          <p:cNvSpPr txBox="1"/>
          <p:nvPr/>
        </p:nvSpPr>
        <p:spPr>
          <a:xfrm>
            <a:off x="29275963" y="25385561"/>
            <a:ext cx="7315277" cy="1077218"/>
          </a:xfrm>
          <a:prstGeom prst="rect">
            <a:avLst/>
          </a:prstGeom>
          <a:noFill/>
        </p:spPr>
        <p:txBody>
          <a:bodyPr wrap="square" rtlCol="0">
            <a:spAutoFit/>
          </a:bodyPr>
          <a:lstStyle/>
          <a:p>
            <a:pPr algn="just"/>
            <a:r>
              <a:rPr lang="en-US" sz="3200" b="1" dirty="0">
                <a:latin typeface="Arial" charset="0"/>
              </a:rPr>
              <a:t>Figure </a:t>
            </a:r>
            <a:r>
              <a:rPr lang="en-US" sz="3200" b="1" dirty="0" smtClean="0">
                <a:latin typeface="Arial" charset="0"/>
              </a:rPr>
              <a:t>5.</a:t>
            </a:r>
            <a:r>
              <a:rPr lang="en-US" sz="3200" dirty="0" smtClean="0">
                <a:latin typeface="Arial" charset="0"/>
              </a:rPr>
              <a:t> Venn diagram of differentially methylated CGIs at FDR &lt; 1e-4.</a:t>
            </a:r>
            <a:endParaRPr lang="en-US" sz="3200" dirty="0">
              <a:latin typeface="Arial"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350445863"/>
              </p:ext>
            </p:extLst>
          </p:nvPr>
        </p:nvGraphicFramePr>
        <p:xfrm>
          <a:off x="15122360" y="24277602"/>
          <a:ext cx="13329476" cy="4139046"/>
        </p:xfrm>
        <a:graphic>
          <a:graphicData uri="http://schemas.openxmlformats.org/drawingml/2006/table">
            <a:tbl>
              <a:tblPr firstRow="1" bandRow="1">
                <a:tableStyleId>{EB344D84-9AFB-497E-A393-DC336BA19D2E}</a:tableStyleId>
              </a:tblPr>
              <a:tblGrid>
                <a:gridCol w="1778742"/>
                <a:gridCol w="2991239"/>
                <a:gridCol w="1543050"/>
                <a:gridCol w="1790700"/>
                <a:gridCol w="1390650"/>
                <a:gridCol w="1314450"/>
                <a:gridCol w="1279252"/>
                <a:gridCol w="1241393"/>
              </a:tblGrid>
              <a:tr h="758272">
                <a:tc>
                  <a:txBody>
                    <a:bodyPr/>
                    <a:lstStyle/>
                    <a:p>
                      <a:pPr algn="ctr" fontAlgn="b"/>
                      <a:r>
                        <a:rPr lang="en-CA" sz="2200" b="1" u="none" strike="noStrike" dirty="0">
                          <a:solidFill>
                            <a:schemeClr val="tx1"/>
                          </a:solidFill>
                          <a:effectLst/>
                          <a:latin typeface="Arial" panose="020B0604020202020204" pitchFamily="34" charset="0"/>
                          <a:cs typeface="Arial" panose="020B0604020202020204" pitchFamily="34" charset="0"/>
                        </a:rPr>
                        <a:t>GO.ID</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CA" sz="2200" b="1" u="none" strike="noStrike" dirty="0">
                          <a:solidFill>
                            <a:schemeClr val="tx1"/>
                          </a:solidFill>
                          <a:effectLst/>
                          <a:latin typeface="Arial" panose="020B0604020202020204" pitchFamily="34" charset="0"/>
                          <a:cs typeface="Arial" panose="020B0604020202020204" pitchFamily="34" charset="0"/>
                        </a:rPr>
                        <a:t>Term</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CA" sz="2200" b="1" u="none" strike="noStrike" dirty="0">
                          <a:solidFill>
                            <a:schemeClr val="tx1"/>
                          </a:solidFill>
                          <a:effectLst/>
                          <a:latin typeface="Arial" panose="020B0604020202020204" pitchFamily="34" charset="0"/>
                          <a:cs typeface="Arial" panose="020B0604020202020204" pitchFamily="34" charset="0"/>
                        </a:rPr>
                        <a:t>Annotated</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CA" sz="2200" b="1" u="none" strike="noStrike" dirty="0">
                          <a:solidFill>
                            <a:schemeClr val="tx1"/>
                          </a:solidFill>
                          <a:effectLst/>
                          <a:latin typeface="Arial" panose="020B0604020202020204" pitchFamily="34" charset="0"/>
                          <a:cs typeface="Arial" panose="020B0604020202020204" pitchFamily="34" charset="0"/>
                        </a:rPr>
                        <a:t>Significant</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CA" sz="2200" b="1" u="none" strike="noStrike" dirty="0">
                          <a:solidFill>
                            <a:schemeClr val="tx1"/>
                          </a:solidFill>
                          <a:effectLst/>
                          <a:latin typeface="Arial" panose="020B0604020202020204" pitchFamily="34" charset="0"/>
                          <a:cs typeface="Arial" panose="020B0604020202020204" pitchFamily="34" charset="0"/>
                        </a:rPr>
                        <a:t>Expected</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CA" sz="2200" b="1" u="none" strike="noStrike" dirty="0">
                          <a:solidFill>
                            <a:schemeClr val="tx1"/>
                          </a:solidFill>
                          <a:effectLst/>
                          <a:latin typeface="Arial" panose="020B0604020202020204" pitchFamily="34" charset="0"/>
                          <a:cs typeface="Arial" panose="020B0604020202020204" pitchFamily="34" charset="0"/>
                        </a:rPr>
                        <a:t>Rank in </a:t>
                      </a:r>
                      <a:r>
                        <a:rPr lang="en-CA" sz="2200" b="1" u="none" strike="noStrike" dirty="0" smtClean="0">
                          <a:solidFill>
                            <a:schemeClr val="tx1"/>
                          </a:solidFill>
                          <a:effectLst/>
                          <a:latin typeface="Arial" panose="020B0604020202020204" pitchFamily="34" charset="0"/>
                          <a:cs typeface="Arial" panose="020B0604020202020204" pitchFamily="34" charset="0"/>
                        </a:rPr>
                        <a:t>classic Fisher</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CA" sz="2200" b="1" u="none" strike="noStrike" dirty="0" smtClean="0">
                          <a:solidFill>
                            <a:schemeClr val="tx1"/>
                          </a:solidFill>
                          <a:effectLst/>
                          <a:latin typeface="Arial" panose="020B0604020202020204" pitchFamily="34" charset="0"/>
                          <a:cs typeface="Arial" panose="020B0604020202020204" pitchFamily="34" charset="0"/>
                        </a:rPr>
                        <a:t>Classic Fisher</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CA" sz="2200" b="1" u="none" strike="noStrike" dirty="0" smtClean="0">
                          <a:solidFill>
                            <a:schemeClr val="tx1"/>
                          </a:solidFill>
                          <a:effectLst/>
                          <a:latin typeface="Arial" panose="020B0604020202020204" pitchFamily="34" charset="0"/>
                          <a:cs typeface="Arial" panose="020B0604020202020204" pitchFamily="34" charset="0"/>
                        </a:rPr>
                        <a:t>Classic KS</a:t>
                      </a:r>
                      <a:endParaRPr lang="en-CA" sz="2200" b="1"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b"/>
                </a:tc>
              </a:tr>
              <a:tr h="509287">
                <a:tc>
                  <a:txBody>
                    <a:bodyPr/>
                    <a:lstStyle/>
                    <a:p>
                      <a:pPr algn="ctr" fontAlgn="b"/>
                      <a:r>
                        <a:rPr lang="en-CA" sz="2200" u="none" strike="noStrike" dirty="0">
                          <a:effectLst/>
                          <a:latin typeface="Arial" panose="020B0604020202020204" pitchFamily="34" charset="0"/>
                          <a:cs typeface="Arial" panose="020B0604020202020204" pitchFamily="34" charset="0"/>
                        </a:rPr>
                        <a:t>GO:0003674</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l" fontAlgn="b"/>
                      <a:r>
                        <a:rPr lang="en-CA" sz="2200" u="none" strike="noStrike" dirty="0" err="1">
                          <a:effectLst/>
                          <a:latin typeface="Arial" panose="020B0604020202020204" pitchFamily="34" charset="0"/>
                          <a:cs typeface="Arial" panose="020B0604020202020204" pitchFamily="34" charset="0"/>
                        </a:rPr>
                        <a:t>molecular_function</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15366</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11</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9.33</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106</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0.330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&lt; 1e-30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r>
              <a:tr h="1069613">
                <a:tc>
                  <a:txBody>
                    <a:bodyPr/>
                    <a:lstStyle/>
                    <a:p>
                      <a:pPr algn="ctr" fontAlgn="b"/>
                      <a:r>
                        <a:rPr lang="en-CA" sz="2200" u="none" strike="noStrike" dirty="0">
                          <a:effectLst/>
                          <a:latin typeface="Arial" panose="020B0604020202020204" pitchFamily="34" charset="0"/>
                          <a:cs typeface="Arial" panose="020B0604020202020204" pitchFamily="34" charset="0"/>
                        </a:rPr>
                        <a:t>GO:0005001</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l" fontAlgn="b"/>
                      <a:r>
                        <a:rPr lang="en-CA" sz="2200" u="none" strike="noStrike" dirty="0">
                          <a:effectLst/>
                          <a:latin typeface="Arial" panose="020B0604020202020204" pitchFamily="34" charset="0"/>
                          <a:cs typeface="Arial" panose="020B0604020202020204" pitchFamily="34" charset="0"/>
                        </a:rPr>
                        <a:t>transmembrane receptor protein tyrosine </a:t>
                      </a:r>
                      <a:r>
                        <a:rPr lang="en-CA" sz="2200" u="none" strike="noStrike" dirty="0" smtClean="0">
                          <a:effectLst/>
                          <a:latin typeface="Arial" panose="020B0604020202020204" pitchFamily="34" charset="0"/>
                          <a:cs typeface="Arial" panose="020B0604020202020204" pitchFamily="34" charset="0"/>
                        </a:rPr>
                        <a:t>phosphatase (TR-PTP)</a:t>
                      </a:r>
                      <a:r>
                        <a:rPr lang="en-CA" sz="2200" u="none" strike="noStrike" baseline="0" dirty="0" smtClean="0">
                          <a:effectLst/>
                          <a:latin typeface="Arial" panose="020B0604020202020204" pitchFamily="34" charset="0"/>
                          <a:cs typeface="Arial" panose="020B0604020202020204" pitchFamily="34" charset="0"/>
                        </a:rPr>
                        <a:t> activity</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98</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0.06</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123</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1.000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1.1e-11</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r>
              <a:tr h="509287">
                <a:tc>
                  <a:txBody>
                    <a:bodyPr/>
                    <a:lstStyle/>
                    <a:p>
                      <a:pPr algn="ctr" fontAlgn="b"/>
                      <a:r>
                        <a:rPr lang="en-CA" sz="2200" u="none" strike="noStrike" dirty="0">
                          <a:effectLst/>
                          <a:latin typeface="Arial" panose="020B0604020202020204" pitchFamily="34" charset="0"/>
                          <a:cs typeface="Arial" panose="020B0604020202020204" pitchFamily="34" charset="0"/>
                        </a:rPr>
                        <a:t>GO:0046332</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l" fontAlgn="b"/>
                      <a:r>
                        <a:rPr lang="en-CA" sz="2200" u="none" strike="noStrike" dirty="0">
                          <a:effectLst/>
                          <a:latin typeface="Arial" panose="020B0604020202020204" pitchFamily="34" charset="0"/>
                          <a:cs typeface="Arial" panose="020B0604020202020204" pitchFamily="34" charset="0"/>
                        </a:rPr>
                        <a:t>SMAD binding</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a:effectLst/>
                          <a:latin typeface="Arial" panose="020B0604020202020204" pitchFamily="34" charset="0"/>
                          <a:cs typeface="Arial" panose="020B0604020202020204" pitchFamily="34" charset="0"/>
                        </a:rPr>
                        <a:t>128</a:t>
                      </a:r>
                      <a:endParaRPr lang="en-CA" sz="2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0.08</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124</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1.000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1.8e-10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r>
              <a:tr h="758272">
                <a:tc>
                  <a:txBody>
                    <a:bodyPr/>
                    <a:lstStyle/>
                    <a:p>
                      <a:pPr algn="ctr" fontAlgn="b"/>
                      <a:r>
                        <a:rPr lang="en-CA" sz="2200" u="none" strike="noStrike" dirty="0">
                          <a:effectLst/>
                          <a:latin typeface="Arial" panose="020B0604020202020204" pitchFamily="34" charset="0"/>
                          <a:cs typeface="Arial" panose="020B0604020202020204" pitchFamily="34" charset="0"/>
                        </a:rPr>
                        <a:t>GO:0042288</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l" fontAlgn="b"/>
                      <a:r>
                        <a:rPr lang="en-CA" sz="2200" u="none" strike="noStrike" dirty="0">
                          <a:effectLst/>
                          <a:latin typeface="Arial" panose="020B0604020202020204" pitchFamily="34" charset="0"/>
                          <a:cs typeface="Arial" panose="020B0604020202020204" pitchFamily="34" charset="0"/>
                        </a:rPr>
                        <a:t>MHC class I protein binding</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a:effectLst/>
                          <a:latin typeface="Arial" panose="020B0604020202020204" pitchFamily="34" charset="0"/>
                          <a:cs typeface="Arial" panose="020B0604020202020204" pitchFamily="34" charset="0"/>
                        </a:rPr>
                        <a:t>10</a:t>
                      </a:r>
                      <a:endParaRPr lang="en-CA" sz="2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0.01</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126</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1.000</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c>
                  <a:txBody>
                    <a:bodyPr/>
                    <a:lstStyle/>
                    <a:p>
                      <a:pPr algn="ctr" fontAlgn="b"/>
                      <a:r>
                        <a:rPr lang="en-CA" sz="2200" u="none" strike="noStrike" dirty="0">
                          <a:effectLst/>
                          <a:latin typeface="Arial" panose="020B0604020202020204" pitchFamily="34" charset="0"/>
                          <a:cs typeface="Arial" panose="020B0604020202020204" pitchFamily="34" charset="0"/>
                        </a:rPr>
                        <a:t>0.0094</a:t>
                      </a:r>
                      <a:endParaRPr lang="en-CA" sz="2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tc>
              </a:tr>
            </a:tbl>
          </a:graphicData>
        </a:graphic>
      </p:graphicFrame>
      <p:sp>
        <p:nvSpPr>
          <p:cNvPr id="81" name="TextBox 80"/>
          <p:cNvSpPr txBox="1"/>
          <p:nvPr/>
        </p:nvSpPr>
        <p:spPr>
          <a:xfrm>
            <a:off x="14912362" y="28441664"/>
            <a:ext cx="13721451" cy="4078039"/>
          </a:xfrm>
          <a:prstGeom prst="rect">
            <a:avLst/>
          </a:prstGeom>
          <a:noFill/>
          <a:ln>
            <a:noFill/>
          </a:ln>
        </p:spPr>
        <p:txBody>
          <a:bodyPr wrap="square" lIns="137160" tIns="68580" rIns="137160" bIns="68580">
            <a:spAutoFit/>
          </a:bodyPr>
          <a:lstStyle/>
          <a:p>
            <a:pPr marL="457200" indent="-457200" algn="just">
              <a:buFont typeface="Arial" panose="020B0604020202020204" pitchFamily="34" charset="0"/>
              <a:buChar char="•"/>
              <a:defRPr/>
            </a:pPr>
            <a:r>
              <a:rPr lang="en-US" sz="3200" dirty="0" smtClean="0"/>
              <a:t>TR</a:t>
            </a:r>
            <a:r>
              <a:rPr lang="en-US" sz="3200" dirty="0"/>
              <a:t>-</a:t>
            </a:r>
            <a:r>
              <a:rPr lang="en-US" sz="3200" dirty="0" smtClean="0"/>
              <a:t>PTPs </a:t>
            </a:r>
            <a:r>
              <a:rPr lang="en-US" sz="3200" dirty="0"/>
              <a:t>carry out </a:t>
            </a:r>
            <a:r>
              <a:rPr lang="en-US" sz="3200" dirty="0" err="1"/>
              <a:t>tumour</a:t>
            </a:r>
            <a:r>
              <a:rPr lang="en-US" sz="3200" dirty="0"/>
              <a:t>-</a:t>
            </a:r>
            <a:r>
              <a:rPr lang="en-US" sz="3200" dirty="0" smtClean="0"/>
              <a:t>suppressing </a:t>
            </a:r>
            <a:r>
              <a:rPr lang="en-US" sz="3200" dirty="0"/>
              <a:t>activity </a:t>
            </a:r>
            <a:r>
              <a:rPr lang="en-US" sz="3200" dirty="0" smtClean="0"/>
              <a:t>through antagonizing RTK signaling and inactivation </a:t>
            </a:r>
            <a:r>
              <a:rPr lang="en-US" sz="3200" dirty="0"/>
              <a:t>of TR-PTP </a:t>
            </a:r>
            <a:r>
              <a:rPr lang="en-US" sz="3200" dirty="0" smtClean="0"/>
              <a:t>has </a:t>
            </a:r>
            <a:r>
              <a:rPr lang="en-US" sz="3200" dirty="0"/>
              <a:t>been implicated in </a:t>
            </a:r>
            <a:r>
              <a:rPr lang="en-US" sz="3200" dirty="0" smtClean="0"/>
              <a:t>CRC</a:t>
            </a:r>
            <a:r>
              <a:rPr lang="en-US" sz="3200" baseline="30000" dirty="0"/>
              <a:t>5</a:t>
            </a:r>
            <a:r>
              <a:rPr lang="en-US" sz="3200" dirty="0" smtClean="0"/>
              <a:t>. </a:t>
            </a:r>
            <a:endParaRPr lang="en-US" sz="3200" dirty="0"/>
          </a:p>
          <a:p>
            <a:pPr marL="457200" indent="-457200" algn="just">
              <a:buFont typeface="Arial" panose="020B0604020202020204" pitchFamily="34" charset="0"/>
              <a:buChar char="•"/>
              <a:defRPr/>
            </a:pPr>
            <a:r>
              <a:rPr lang="en-US" sz="3200" dirty="0" smtClean="0"/>
              <a:t>SMAD </a:t>
            </a:r>
            <a:r>
              <a:rPr lang="en-US" sz="3200" dirty="0"/>
              <a:t>proteins </a:t>
            </a:r>
            <a:r>
              <a:rPr lang="en-US" sz="3200" dirty="0" smtClean="0"/>
              <a:t>are transcriptional activators and their suppression leads to the progression of various </a:t>
            </a:r>
            <a:r>
              <a:rPr lang="en-US" sz="3200" dirty="0"/>
              <a:t>cancer types including </a:t>
            </a:r>
            <a:r>
              <a:rPr lang="en-US" sz="3200" dirty="0" smtClean="0"/>
              <a:t>CRC</a:t>
            </a:r>
            <a:r>
              <a:rPr lang="en-US" sz="3200" baseline="30000" dirty="0"/>
              <a:t>6</a:t>
            </a:r>
            <a:r>
              <a:rPr lang="en-US" sz="3200" dirty="0" smtClean="0"/>
              <a:t>. </a:t>
            </a:r>
          </a:p>
          <a:p>
            <a:pPr marL="457200" indent="-457200" algn="just">
              <a:buFont typeface="Arial" panose="020B0604020202020204" pitchFamily="34" charset="0"/>
              <a:buChar char="•"/>
              <a:defRPr/>
            </a:pPr>
            <a:r>
              <a:rPr lang="en-US" sz="3200" dirty="0" smtClean="0"/>
              <a:t>Most cancer cells express </a:t>
            </a:r>
            <a:r>
              <a:rPr lang="en-US" sz="3200" dirty="0"/>
              <a:t>low levels of MHC class I molecules to evade immune </a:t>
            </a:r>
            <a:r>
              <a:rPr lang="en-US" sz="3200" dirty="0" smtClean="0"/>
              <a:t>clearance</a:t>
            </a:r>
            <a:r>
              <a:rPr lang="en-US" sz="3200" baseline="30000" dirty="0"/>
              <a:t>7</a:t>
            </a:r>
            <a:r>
              <a:rPr lang="en-US" sz="3200" dirty="0" smtClean="0"/>
              <a:t>. </a:t>
            </a:r>
          </a:p>
          <a:p>
            <a:pPr marL="457200" indent="-457200" algn="just">
              <a:buFont typeface="Arial" panose="020B0604020202020204" pitchFamily="34" charset="0"/>
              <a:buChar char="•"/>
              <a:defRPr/>
            </a:pPr>
            <a:r>
              <a:rPr lang="en-US" sz="3200" dirty="0" smtClean="0"/>
              <a:t>Enrichment of GO </a:t>
            </a:r>
            <a:r>
              <a:rPr lang="en-US" sz="3200" dirty="0"/>
              <a:t>terms </a:t>
            </a:r>
            <a:r>
              <a:rPr lang="en-US" sz="3200" dirty="0" smtClean="0"/>
              <a:t>like molecular function and binding (not shown) are uninformative and likely caused by over-citations</a:t>
            </a:r>
            <a:r>
              <a:rPr lang="en-US" sz="3200" b="1" dirty="0" smtClean="0"/>
              <a:t>. </a:t>
            </a:r>
            <a:endParaRPr lang="en-US" sz="3200" dirty="0"/>
          </a:p>
        </p:txBody>
      </p:sp>
      <p:sp>
        <p:nvSpPr>
          <p:cNvPr id="82" name="Rectangle 81"/>
          <p:cNvSpPr/>
          <p:nvPr/>
        </p:nvSpPr>
        <p:spPr bwMode="auto">
          <a:xfrm>
            <a:off x="14873457" y="22997949"/>
            <a:ext cx="13674855" cy="944274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dirty="0" smtClean="0">
              <a:ln>
                <a:noFill/>
              </a:ln>
              <a:solidFill>
                <a:schemeClr val="tx1"/>
              </a:solidFill>
              <a:effectLst/>
              <a:latin typeface="Arial" charset="0"/>
            </a:endParaRPr>
          </a:p>
        </p:txBody>
      </p:sp>
      <p:sp>
        <p:nvSpPr>
          <p:cNvPr id="84" name="TextBox 2"/>
          <p:cNvSpPr txBox="1"/>
          <p:nvPr/>
        </p:nvSpPr>
        <p:spPr>
          <a:xfrm>
            <a:off x="37028261" y="20236840"/>
            <a:ext cx="6185004"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n-US" sz="1000" b="1" dirty="0" smtClean="0">
              <a:latin typeface="Arial"/>
              <a:cs typeface="Arial"/>
            </a:endParaRPr>
          </a:p>
          <a:p>
            <a:pPr algn="ctr"/>
            <a:r>
              <a:rPr lang="en-US" sz="5400" b="1" dirty="0" smtClean="0">
                <a:latin typeface="Arial"/>
                <a:cs typeface="Arial"/>
              </a:rPr>
              <a:t>Y = Xα</a:t>
            </a:r>
            <a:r>
              <a:rPr lang="en-US" sz="5400" b="1" baseline="-25000" dirty="0" smtClean="0">
                <a:latin typeface="Arial"/>
                <a:cs typeface="Arial"/>
              </a:rPr>
              <a:t>1</a:t>
            </a:r>
            <a:r>
              <a:rPr lang="en-US" sz="5400" b="1" dirty="0" smtClean="0">
                <a:latin typeface="Arial"/>
                <a:cs typeface="Arial"/>
              </a:rPr>
              <a:t> + α</a:t>
            </a:r>
            <a:r>
              <a:rPr lang="en-US" sz="5400" b="1" baseline="-25000" dirty="0" smtClean="0">
                <a:latin typeface="Arial"/>
                <a:cs typeface="Arial"/>
              </a:rPr>
              <a:t>0</a:t>
            </a:r>
            <a:r>
              <a:rPr lang="en-US" sz="5400" b="1" dirty="0" smtClean="0">
                <a:latin typeface="Arial"/>
                <a:cs typeface="Arial"/>
              </a:rPr>
              <a:t> + ε</a:t>
            </a:r>
            <a:endParaRPr lang="en-US" sz="5400" b="1" baseline="-25000" dirty="0" smtClean="0">
              <a:latin typeface="Arial"/>
              <a:cs typeface="Arial"/>
            </a:endParaRPr>
          </a:p>
          <a:p>
            <a:endParaRPr lang="en-US" sz="1000" b="1" dirty="0" smtClean="0">
              <a:solidFill>
                <a:schemeClr val="tx1"/>
              </a:solidFill>
              <a:latin typeface="Arial"/>
              <a:cs typeface="Arial"/>
            </a:endParaRPr>
          </a:p>
          <a:p>
            <a:r>
              <a:rPr lang="en-US" sz="2600" b="1" dirty="0" smtClean="0">
                <a:solidFill>
                  <a:schemeClr val="tx1"/>
                </a:solidFill>
                <a:latin typeface="Arial"/>
                <a:cs typeface="Arial"/>
              </a:rPr>
              <a:t>	where:</a:t>
            </a:r>
          </a:p>
          <a:p>
            <a:endParaRPr lang="en-US" sz="1000" b="1" dirty="0" smtClean="0">
              <a:solidFill>
                <a:schemeClr val="tx1"/>
              </a:solidFill>
              <a:latin typeface="Arial"/>
              <a:cs typeface="Arial"/>
            </a:endParaRPr>
          </a:p>
          <a:p>
            <a:r>
              <a:rPr lang="en-US" sz="2600" dirty="0" smtClean="0">
                <a:solidFill>
                  <a:schemeClr val="tx1"/>
                </a:solidFill>
                <a:latin typeface="Arial"/>
                <a:cs typeface="Arial"/>
              </a:rPr>
              <a:t>	</a:t>
            </a:r>
            <a:r>
              <a:rPr lang="en-US" sz="2600" b="1" dirty="0" smtClean="0">
                <a:solidFill>
                  <a:schemeClr val="tx1"/>
                </a:solidFill>
                <a:latin typeface="Arial"/>
                <a:cs typeface="Arial"/>
              </a:rPr>
              <a:t>Y</a:t>
            </a:r>
            <a:r>
              <a:rPr lang="en-US" sz="2600" dirty="0" smtClean="0">
                <a:solidFill>
                  <a:schemeClr val="tx1"/>
                </a:solidFill>
                <a:latin typeface="Arial"/>
                <a:cs typeface="Arial"/>
              </a:rPr>
              <a:t>	= methylation levels (M value)</a:t>
            </a:r>
          </a:p>
          <a:p>
            <a:r>
              <a:rPr lang="en-US" sz="2600" dirty="0" smtClean="0">
                <a:solidFill>
                  <a:schemeClr val="tx1"/>
                </a:solidFill>
                <a:latin typeface="Arial"/>
                <a:cs typeface="Arial"/>
              </a:rPr>
              <a:t>	</a:t>
            </a:r>
            <a:r>
              <a:rPr lang="en-US" sz="2600" b="1" dirty="0" smtClean="0">
                <a:solidFill>
                  <a:schemeClr val="tx1"/>
                </a:solidFill>
                <a:latin typeface="Arial"/>
                <a:cs typeface="Arial"/>
              </a:rPr>
              <a:t>X</a:t>
            </a:r>
            <a:r>
              <a:rPr lang="en-US" sz="2600" dirty="0" smtClean="0">
                <a:solidFill>
                  <a:schemeClr val="tx1"/>
                </a:solidFill>
                <a:latin typeface="Arial"/>
                <a:cs typeface="Arial"/>
              </a:rPr>
              <a:t>	= design matrix indicating different</a:t>
            </a:r>
          </a:p>
          <a:p>
            <a:r>
              <a:rPr lang="en-US" sz="2600" dirty="0" smtClean="0">
                <a:solidFill>
                  <a:schemeClr val="tx1"/>
                </a:solidFill>
                <a:latin typeface="Arial"/>
                <a:cs typeface="Arial"/>
              </a:rPr>
              <a:t>			sample groups</a:t>
            </a:r>
          </a:p>
          <a:p>
            <a:r>
              <a:rPr lang="en-US" sz="2600" dirty="0" smtClean="0">
                <a:solidFill>
                  <a:schemeClr val="tx1"/>
                </a:solidFill>
                <a:latin typeface="Arial"/>
                <a:cs typeface="Arial"/>
              </a:rPr>
              <a:t>	</a:t>
            </a:r>
            <a:r>
              <a:rPr lang="en-US" sz="2600" b="1" dirty="0" smtClean="0">
                <a:solidFill>
                  <a:schemeClr val="tx1"/>
                </a:solidFill>
                <a:latin typeface="Arial"/>
                <a:cs typeface="Arial"/>
              </a:rPr>
              <a:t>α</a:t>
            </a:r>
            <a:r>
              <a:rPr lang="en-US" sz="2600" b="1" baseline="-25000" dirty="0" smtClean="0">
                <a:solidFill>
                  <a:schemeClr val="tx1"/>
                </a:solidFill>
                <a:latin typeface="Arial"/>
                <a:cs typeface="Arial"/>
              </a:rPr>
              <a:t>1</a:t>
            </a:r>
            <a:r>
              <a:rPr lang="en-US" sz="2600" dirty="0" smtClean="0">
                <a:solidFill>
                  <a:schemeClr val="tx1"/>
                </a:solidFill>
                <a:latin typeface="Arial"/>
                <a:cs typeface="Arial"/>
              </a:rPr>
              <a:t>	= change in mean M value</a:t>
            </a:r>
          </a:p>
          <a:p>
            <a:r>
              <a:rPr lang="en-US" sz="2600" dirty="0" smtClean="0">
                <a:solidFill>
                  <a:schemeClr val="tx1"/>
                </a:solidFill>
                <a:latin typeface="Arial"/>
                <a:cs typeface="Arial"/>
              </a:rPr>
              <a:t>	</a:t>
            </a:r>
            <a:r>
              <a:rPr lang="en-US" sz="2600" b="1" dirty="0" smtClean="0">
                <a:solidFill>
                  <a:schemeClr val="tx1"/>
                </a:solidFill>
                <a:latin typeface="Arial"/>
                <a:cs typeface="Arial"/>
              </a:rPr>
              <a:t>α</a:t>
            </a:r>
            <a:r>
              <a:rPr lang="en-US" sz="2600" b="1" baseline="-25000" dirty="0" smtClean="0">
                <a:solidFill>
                  <a:schemeClr val="tx1"/>
                </a:solidFill>
                <a:latin typeface="Arial"/>
                <a:cs typeface="Arial"/>
              </a:rPr>
              <a:t>0</a:t>
            </a:r>
            <a:r>
              <a:rPr lang="en-US" sz="2600" dirty="0" smtClean="0">
                <a:solidFill>
                  <a:schemeClr val="tx1"/>
                </a:solidFill>
                <a:latin typeface="Arial"/>
                <a:cs typeface="Arial"/>
              </a:rPr>
              <a:t>	= mean M value for reference</a:t>
            </a:r>
          </a:p>
          <a:p>
            <a:r>
              <a:rPr lang="en-US" sz="2600" dirty="0">
                <a:solidFill>
                  <a:schemeClr val="tx1"/>
                </a:solidFill>
                <a:latin typeface="Arial"/>
                <a:cs typeface="Arial"/>
              </a:rPr>
              <a:t>	</a:t>
            </a:r>
            <a:r>
              <a:rPr lang="en-US" sz="2600" dirty="0" smtClean="0">
                <a:solidFill>
                  <a:schemeClr val="tx1"/>
                </a:solidFill>
                <a:latin typeface="Arial"/>
                <a:cs typeface="Arial"/>
              </a:rPr>
              <a:t>		sample group		</a:t>
            </a:r>
          </a:p>
          <a:p>
            <a:r>
              <a:rPr lang="en-US" sz="2600" dirty="0" smtClean="0">
                <a:solidFill>
                  <a:schemeClr val="tx1"/>
                </a:solidFill>
                <a:latin typeface="Arial"/>
                <a:cs typeface="Arial"/>
              </a:rPr>
              <a:t>	</a:t>
            </a:r>
            <a:r>
              <a:rPr lang="en-US" sz="2600" b="1" dirty="0" smtClean="0">
                <a:solidFill>
                  <a:schemeClr val="tx1"/>
                </a:solidFill>
                <a:latin typeface="Arial"/>
                <a:cs typeface="Arial"/>
              </a:rPr>
              <a:t>ε</a:t>
            </a:r>
            <a:r>
              <a:rPr lang="en-US" sz="2600" dirty="0" smtClean="0">
                <a:solidFill>
                  <a:schemeClr val="tx1"/>
                </a:solidFill>
                <a:latin typeface="Arial"/>
                <a:cs typeface="Arial"/>
              </a:rPr>
              <a:t>	= error ~ N(0, σ</a:t>
            </a:r>
            <a:r>
              <a:rPr lang="en-US" sz="2600" baseline="30000" dirty="0" smtClean="0">
                <a:solidFill>
                  <a:schemeClr val="tx1"/>
                </a:solidFill>
                <a:latin typeface="Arial"/>
                <a:cs typeface="Arial"/>
              </a:rPr>
              <a:t>2</a:t>
            </a:r>
            <a:r>
              <a:rPr lang="en-US" sz="2600" dirty="0" smtClean="0">
                <a:solidFill>
                  <a:schemeClr val="tx1"/>
                </a:solidFill>
                <a:latin typeface="Arial"/>
                <a:cs typeface="Arial"/>
              </a:rPr>
              <a:t>)</a:t>
            </a:r>
          </a:p>
          <a:p>
            <a:endParaRPr lang="en-US" sz="1000" dirty="0" smtClean="0">
              <a:solidFill>
                <a:schemeClr val="tx1"/>
              </a:solidFill>
              <a:latin typeface="Arial"/>
              <a:cs typeface="Arial"/>
            </a:endParaRPr>
          </a:p>
        </p:txBody>
      </p:sp>
      <p:sp>
        <p:nvSpPr>
          <p:cNvPr id="85" name="TextBox 84"/>
          <p:cNvSpPr txBox="1"/>
          <p:nvPr/>
        </p:nvSpPr>
        <p:spPr>
          <a:xfrm>
            <a:off x="36855401" y="25101721"/>
            <a:ext cx="6426200" cy="2062103"/>
          </a:xfrm>
          <a:prstGeom prst="rect">
            <a:avLst/>
          </a:prstGeom>
          <a:noFill/>
        </p:spPr>
        <p:txBody>
          <a:bodyPr wrap="square" rtlCol="0">
            <a:spAutoFit/>
          </a:bodyPr>
          <a:lstStyle/>
          <a:p>
            <a:pPr algn="just"/>
            <a:r>
              <a:rPr lang="en-US" sz="3200" b="1" dirty="0" smtClean="0">
                <a:latin typeface="Arial" charset="0"/>
              </a:rPr>
              <a:t>Equation 1.</a:t>
            </a:r>
            <a:r>
              <a:rPr lang="en-US" sz="3200" dirty="0">
                <a:latin typeface="Arial" charset="0"/>
              </a:rPr>
              <a:t> </a:t>
            </a:r>
            <a:r>
              <a:rPr lang="en-US" sz="3200" dirty="0" smtClean="0">
                <a:latin typeface="Arial" charset="0"/>
              </a:rPr>
              <a:t>Linear model of  methylation level of each CGI using sample groups as single covariate.</a:t>
            </a:r>
            <a:endParaRPr lang="en-US" sz="3200" dirty="0">
              <a:latin typeface="Arial" charset="0"/>
            </a:endParaRPr>
          </a:p>
        </p:txBody>
      </p:sp>
      <p:grpSp>
        <p:nvGrpSpPr>
          <p:cNvPr id="22" name="Group 21"/>
          <p:cNvGrpSpPr/>
          <p:nvPr/>
        </p:nvGrpSpPr>
        <p:grpSpPr>
          <a:xfrm>
            <a:off x="29517918" y="20118139"/>
            <a:ext cx="6761434" cy="5133442"/>
            <a:chOff x="29467118" y="20549939"/>
            <a:chExt cx="6761434" cy="5133442"/>
          </a:xfrm>
        </p:grpSpPr>
        <p:sp>
          <p:nvSpPr>
            <p:cNvPr id="6" name="TextBox 5"/>
            <p:cNvSpPr txBox="1"/>
            <p:nvPr/>
          </p:nvSpPr>
          <p:spPr>
            <a:xfrm>
              <a:off x="29467118" y="20549939"/>
              <a:ext cx="3145413" cy="461665"/>
            </a:xfrm>
            <a:prstGeom prst="rect">
              <a:avLst/>
            </a:prstGeom>
            <a:solidFill>
              <a:schemeClr val="bg1"/>
            </a:solidFill>
          </p:spPr>
          <p:txBody>
            <a:bodyPr wrap="none" rtlCol="0">
              <a:spAutoFit/>
            </a:bodyPr>
            <a:lstStyle/>
            <a:p>
              <a:pPr algn="ctr"/>
              <a:r>
                <a:rPr lang="en-CA" sz="2400" b="1" dirty="0" smtClean="0"/>
                <a:t>Adenoma vs Cancer</a:t>
              </a:r>
              <a:endParaRPr lang="en-CA" sz="2400" b="1" dirty="0"/>
            </a:p>
          </p:txBody>
        </p:sp>
        <p:sp>
          <p:nvSpPr>
            <p:cNvPr id="66" name="TextBox 65"/>
            <p:cNvSpPr txBox="1"/>
            <p:nvPr/>
          </p:nvSpPr>
          <p:spPr>
            <a:xfrm>
              <a:off x="32958298" y="20549939"/>
              <a:ext cx="3270254" cy="461665"/>
            </a:xfrm>
            <a:prstGeom prst="rect">
              <a:avLst/>
            </a:prstGeom>
            <a:solidFill>
              <a:schemeClr val="bg1"/>
            </a:solidFill>
          </p:spPr>
          <p:txBody>
            <a:bodyPr wrap="none" rtlCol="0">
              <a:spAutoFit/>
            </a:bodyPr>
            <a:lstStyle/>
            <a:p>
              <a:pPr algn="ctr"/>
              <a:r>
                <a:rPr lang="en-CA" sz="2400" b="1" dirty="0" smtClean="0"/>
                <a:t>Normal vs Adenoma</a:t>
              </a:r>
              <a:endParaRPr lang="en-CA" sz="2400" b="1" dirty="0"/>
            </a:p>
          </p:txBody>
        </p:sp>
        <p:sp>
          <p:nvSpPr>
            <p:cNvPr id="68" name="TextBox 67"/>
            <p:cNvSpPr txBox="1"/>
            <p:nvPr/>
          </p:nvSpPr>
          <p:spPr>
            <a:xfrm>
              <a:off x="31456521" y="25221716"/>
              <a:ext cx="2803973" cy="461665"/>
            </a:xfrm>
            <a:prstGeom prst="rect">
              <a:avLst/>
            </a:prstGeom>
            <a:solidFill>
              <a:schemeClr val="bg1"/>
            </a:solidFill>
          </p:spPr>
          <p:txBody>
            <a:bodyPr wrap="none" rtlCol="0">
              <a:spAutoFit/>
            </a:bodyPr>
            <a:lstStyle/>
            <a:p>
              <a:pPr algn="ctr"/>
              <a:r>
                <a:rPr lang="en-CA" sz="2400" b="1" dirty="0" smtClean="0"/>
                <a:t>Normal vs Cancer</a:t>
              </a:r>
              <a:endParaRPr lang="en-CA" sz="2400" b="1" dirty="0"/>
            </a:p>
          </p:txBody>
        </p:sp>
        <p:pic>
          <p:nvPicPr>
            <p:cNvPr id="21" name="Picture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551395" y="21044460"/>
              <a:ext cx="4520635" cy="4114286"/>
            </a:xfrm>
            <a:prstGeom prst="rect">
              <a:avLst/>
            </a:prstGeom>
          </p:spPr>
        </p:pic>
      </p:grpSp>
      <p:sp>
        <p:nvSpPr>
          <p:cNvPr id="86" name="Rectangle 85"/>
          <p:cNvSpPr/>
          <p:nvPr/>
        </p:nvSpPr>
        <p:spPr bwMode="auto">
          <a:xfrm>
            <a:off x="29252272" y="28848961"/>
            <a:ext cx="14160212" cy="3591732"/>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CA" sz="4900" b="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29275964" y="28900741"/>
            <a:ext cx="14136520" cy="3046988"/>
          </a:xfrm>
          <a:prstGeom prst="rect">
            <a:avLst/>
          </a:prstGeom>
          <a:noFill/>
        </p:spPr>
        <p:txBody>
          <a:bodyPr wrap="square" rtlCol="0">
            <a:spAutoFit/>
          </a:bodyPr>
          <a:lstStyle/>
          <a:p>
            <a:pPr algn="just"/>
            <a:r>
              <a:rPr lang="en-CA" sz="3200" dirty="0" smtClean="0"/>
              <a:t>We identified 34 DM CGIs </a:t>
            </a:r>
            <a:r>
              <a:rPr lang="en-CA" sz="3200" dirty="0"/>
              <a:t>associated with </a:t>
            </a:r>
            <a:r>
              <a:rPr lang="en-CA" sz="3200" dirty="0" smtClean="0"/>
              <a:t>21 genes in our pairwise comparisons between sample groups. Enriched functions are implicated in progression of various cancer types including CRC. Given that these DM CGIs are also identified in adenomas compared to normal mucosa, these aberrant methylation patterns could be markers for early detection, risk assessment, and disease monitoring of CRC.</a:t>
            </a:r>
            <a:endParaRPr lang="en-CA" sz="3200" dirty="0"/>
          </a:p>
        </p:txBody>
      </p:sp>
      <p:pic>
        <p:nvPicPr>
          <p:cNvPr id="79" name="Picture 78"/>
          <p:cNvPicPr>
            <a:picLocks/>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saturation sat="0"/>
                    </a14:imgEffect>
                  </a14:imgLayer>
                </a14:imgProps>
              </a:ext>
              <a:ext uri="{28A0092B-C50C-407E-A947-70E740481C1C}">
                <a14:useLocalDpi xmlns:a14="http://schemas.microsoft.com/office/drawing/2010/main" val="0"/>
              </a:ext>
            </a:extLst>
          </a:blip>
          <a:stretch>
            <a:fillRect/>
          </a:stretch>
        </p:blipFill>
        <p:spPr>
          <a:xfrm>
            <a:off x="2142891" y="40356"/>
            <a:ext cx="7200000" cy="3724665"/>
          </a:xfrm>
          <a:prstGeom prst="rect">
            <a:avLst/>
          </a:prstGeom>
        </p:spPr>
      </p:pic>
      <p:sp>
        <p:nvSpPr>
          <p:cNvPr id="2055" name="Text Box 9"/>
          <p:cNvSpPr txBox="1">
            <a:spLocks noChangeArrowheads="1"/>
          </p:cNvSpPr>
          <p:nvPr/>
        </p:nvSpPr>
        <p:spPr bwMode="auto">
          <a:xfrm>
            <a:off x="2916076" y="402111"/>
            <a:ext cx="40068589" cy="1231106"/>
          </a:xfrm>
          <a:prstGeom prst="rect">
            <a:avLst/>
          </a:prstGeom>
          <a:noFill/>
          <a:ln w="9525">
            <a:noFill/>
            <a:miter lim="800000"/>
            <a:headEnd/>
            <a:tailEnd/>
          </a:ln>
        </p:spPr>
        <p:txBody>
          <a:bodyPr wrap="square" lIns="0" tIns="0" rIns="0" bIns="0">
            <a:spAutoFit/>
          </a:bodyPr>
          <a:lstStyle/>
          <a:p>
            <a:r>
              <a:rPr lang="en-CA" sz="8000" b="1" dirty="0">
                <a:solidFill>
                  <a:schemeClr val="bg1"/>
                </a:solidFill>
              </a:rPr>
              <a:t>Identifying aberrant methylation patterns underlying colorectal cancer progression</a:t>
            </a:r>
          </a:p>
        </p:txBody>
      </p:sp>
      <p:pic>
        <p:nvPicPr>
          <p:cNvPr id="125" name="Picture 124"/>
          <p:cNvPicPr>
            <a:picLocks noChangeAspect="1"/>
          </p:cNvPicPr>
          <p:nvPr/>
        </p:nvPicPr>
        <p:blipFill>
          <a:blip r:embed="rId17">
            <a:lum bright="70000" contrast="-70000"/>
            <a:extLst>
              <a:ext uri="{BEBA8EAE-BF5A-486C-A8C5-ECC9F3942E4B}">
                <a14:imgProps xmlns:a14="http://schemas.microsoft.com/office/drawing/2010/main">
                  <a14:imgLayer r:embed="rId18">
                    <a14:imgEffect>
                      <a14:colorTemperature colorTemp="4700"/>
                    </a14:imgEffect>
                    <a14:imgEffect>
                      <a14:saturation sat="0"/>
                    </a14:imgEffect>
                  </a14:imgLayer>
                </a14:imgProps>
              </a:ext>
            </a:extLst>
          </a:blip>
          <a:stretch>
            <a:fillRect/>
          </a:stretch>
        </p:blipFill>
        <p:spPr>
          <a:xfrm>
            <a:off x="256680" y="368055"/>
            <a:ext cx="2165829" cy="2947206"/>
          </a:xfrm>
          <a:prstGeom prst="rect">
            <a:avLst/>
          </a:prstGeom>
        </p:spPr>
      </p:pic>
      <p:sp>
        <p:nvSpPr>
          <p:cNvPr id="114" name="Rectangle 113"/>
          <p:cNvSpPr/>
          <p:nvPr/>
        </p:nvSpPr>
        <p:spPr>
          <a:xfrm>
            <a:off x="0" y="1825525"/>
            <a:ext cx="43891200" cy="1015663"/>
          </a:xfrm>
          <a:prstGeom prst="rect">
            <a:avLst/>
          </a:prstGeom>
        </p:spPr>
        <p:txBody>
          <a:bodyPr wrap="square">
            <a:spAutoFit/>
          </a:bodyPr>
          <a:lstStyle/>
          <a:p>
            <a:pPr algn="ctr"/>
            <a:r>
              <a:rPr lang="en-US" sz="6000" dirty="0" smtClean="0">
                <a:solidFill>
                  <a:schemeClr val="bg1">
                    <a:lumMod val="65000"/>
                  </a:schemeClr>
                </a:solidFill>
              </a:rPr>
              <a:t> </a:t>
            </a:r>
            <a:r>
              <a:rPr lang="en-US" sz="6000" dirty="0" smtClean="0">
                <a:solidFill>
                  <a:schemeClr val="bg1"/>
                </a:solidFill>
              </a:rPr>
              <a:t>Beryl Zhuang </a:t>
            </a:r>
            <a:r>
              <a:rPr lang="en-US" sz="6000" dirty="0" smtClean="0">
                <a:solidFill>
                  <a:schemeClr val="accent6">
                    <a:lumMod val="40000"/>
                    <a:lumOff val="60000"/>
                  </a:schemeClr>
                </a:solidFill>
                <a:sym typeface="Wingdings 2" panose="05020102010507070707" pitchFamily="18" charset="2"/>
              </a:rPr>
              <a:t></a:t>
            </a:r>
            <a:r>
              <a:rPr lang="en-US" sz="6000" dirty="0" smtClean="0">
                <a:solidFill>
                  <a:schemeClr val="bg1"/>
                </a:solidFill>
              </a:rPr>
              <a:t> Eva Yap </a:t>
            </a:r>
            <a:r>
              <a:rPr lang="en-US" sz="6000" dirty="0">
                <a:solidFill>
                  <a:schemeClr val="accent6">
                    <a:lumMod val="40000"/>
                    <a:lumOff val="60000"/>
                  </a:schemeClr>
                </a:solidFill>
                <a:sym typeface="Wingdings 2" panose="05020102010507070707" pitchFamily="18" charset="2"/>
              </a:rPr>
              <a:t></a:t>
            </a:r>
            <a:r>
              <a:rPr lang="en-US" sz="6000" dirty="0">
                <a:solidFill>
                  <a:schemeClr val="bg1"/>
                </a:solidFill>
                <a:sym typeface="Wingdings 2" panose="05020102010507070707" pitchFamily="18" charset="2"/>
              </a:rPr>
              <a:t> </a:t>
            </a:r>
            <a:r>
              <a:rPr lang="en-US" sz="6000" dirty="0" err="1" smtClean="0">
                <a:solidFill>
                  <a:schemeClr val="bg1"/>
                </a:solidFill>
              </a:rPr>
              <a:t>Ka</a:t>
            </a:r>
            <a:r>
              <a:rPr lang="en-US" sz="6000" dirty="0" smtClean="0">
                <a:solidFill>
                  <a:schemeClr val="bg1"/>
                </a:solidFill>
              </a:rPr>
              <a:t> Ming Nip </a:t>
            </a:r>
            <a:r>
              <a:rPr lang="en-US" sz="6000" dirty="0">
                <a:solidFill>
                  <a:schemeClr val="accent6">
                    <a:lumMod val="40000"/>
                    <a:lumOff val="60000"/>
                  </a:schemeClr>
                </a:solidFill>
                <a:sym typeface="Wingdings 2" panose="05020102010507070707" pitchFamily="18" charset="2"/>
              </a:rPr>
              <a:t></a:t>
            </a:r>
            <a:r>
              <a:rPr lang="en-US" sz="6000" dirty="0">
                <a:solidFill>
                  <a:schemeClr val="bg1"/>
                </a:solidFill>
                <a:sym typeface="Wingdings 2" panose="05020102010507070707" pitchFamily="18" charset="2"/>
              </a:rPr>
              <a:t> </a:t>
            </a:r>
            <a:r>
              <a:rPr lang="en-US" sz="6000" dirty="0" err="1" smtClean="0">
                <a:solidFill>
                  <a:schemeClr val="bg1"/>
                </a:solidFill>
              </a:rPr>
              <a:t>Rashedul</a:t>
            </a:r>
            <a:r>
              <a:rPr lang="en-US" sz="6000" dirty="0" smtClean="0">
                <a:solidFill>
                  <a:schemeClr val="bg1"/>
                </a:solidFill>
              </a:rPr>
              <a:t> Islam </a:t>
            </a:r>
            <a:r>
              <a:rPr lang="en-US" sz="6000" dirty="0">
                <a:solidFill>
                  <a:schemeClr val="accent6">
                    <a:lumMod val="40000"/>
                    <a:lumOff val="60000"/>
                  </a:schemeClr>
                </a:solidFill>
                <a:sym typeface="Wingdings 2" panose="05020102010507070707" pitchFamily="18" charset="2"/>
              </a:rPr>
              <a:t></a:t>
            </a:r>
            <a:r>
              <a:rPr lang="en-US" sz="6000" dirty="0" smtClean="0">
                <a:solidFill>
                  <a:schemeClr val="bg1"/>
                </a:solidFill>
              </a:rPr>
              <a:t> </a:t>
            </a:r>
            <a:r>
              <a:rPr lang="en-US" sz="6000" dirty="0" err="1" smtClean="0">
                <a:solidFill>
                  <a:schemeClr val="bg1"/>
                </a:solidFill>
              </a:rPr>
              <a:t>Santina</a:t>
            </a:r>
            <a:r>
              <a:rPr lang="en-US" sz="6000" dirty="0" smtClean="0">
                <a:solidFill>
                  <a:schemeClr val="bg1"/>
                </a:solidFill>
              </a:rPr>
              <a:t> Lin</a:t>
            </a:r>
          </a:p>
        </p:txBody>
      </p:sp>
      <p:sp>
        <p:nvSpPr>
          <p:cNvPr id="7" name="TextBox 6"/>
          <p:cNvSpPr txBox="1"/>
          <p:nvPr/>
        </p:nvSpPr>
        <p:spPr>
          <a:xfrm>
            <a:off x="14912362" y="23065544"/>
            <a:ext cx="13659642" cy="1077218"/>
          </a:xfrm>
          <a:prstGeom prst="rect">
            <a:avLst/>
          </a:prstGeom>
          <a:noFill/>
        </p:spPr>
        <p:txBody>
          <a:bodyPr wrap="square" rtlCol="0">
            <a:spAutoFit/>
          </a:bodyPr>
          <a:lstStyle/>
          <a:p>
            <a:pPr algn="just"/>
            <a:r>
              <a:rPr lang="en-US" sz="3200" b="1" dirty="0">
                <a:latin typeface="Arial" charset="0"/>
              </a:rPr>
              <a:t>Table 2.</a:t>
            </a:r>
            <a:r>
              <a:rPr lang="en-US" sz="3200" dirty="0">
                <a:latin typeface="Arial" charset="0"/>
              </a:rPr>
              <a:t> </a:t>
            </a:r>
            <a:r>
              <a:rPr lang="en-CA" sz="3200" dirty="0">
                <a:latin typeface="Arial" charset="0"/>
              </a:rPr>
              <a:t>Enrichment of GO terms </a:t>
            </a:r>
            <a:r>
              <a:rPr lang="en-CA" sz="3200" dirty="0" smtClean="0">
                <a:latin typeface="Arial" charset="0"/>
              </a:rPr>
              <a:t>in </a:t>
            </a:r>
            <a:r>
              <a:rPr lang="en-CA" sz="3200" dirty="0">
                <a:latin typeface="Arial" charset="0"/>
              </a:rPr>
              <a:t>differentially </a:t>
            </a:r>
            <a:r>
              <a:rPr lang="en-CA" sz="3200" dirty="0" smtClean="0">
                <a:latin typeface="Arial" charset="0"/>
              </a:rPr>
              <a:t>methylated CGIs according </a:t>
            </a:r>
            <a:r>
              <a:rPr lang="en-CA" sz="3200" dirty="0">
                <a:latin typeface="Arial" charset="0"/>
              </a:rPr>
              <a:t>to Fisher’s exact test and Kolmogorov-Smirnov </a:t>
            </a:r>
            <a:r>
              <a:rPr lang="en-CA" sz="3200" dirty="0" smtClean="0">
                <a:latin typeface="Arial" charset="0"/>
              </a:rPr>
              <a:t>test.</a:t>
            </a:r>
          </a:p>
        </p:txBody>
      </p:sp>
      <p:sp>
        <p:nvSpPr>
          <p:cNvPr id="12" name="TextBox 11"/>
          <p:cNvSpPr txBox="1"/>
          <p:nvPr/>
        </p:nvSpPr>
        <p:spPr>
          <a:xfrm>
            <a:off x="38718170" y="12568915"/>
            <a:ext cx="4327453" cy="400110"/>
          </a:xfrm>
          <a:prstGeom prst="rect">
            <a:avLst/>
          </a:prstGeom>
          <a:noFill/>
        </p:spPr>
        <p:txBody>
          <a:bodyPr wrap="square" rtlCol="0">
            <a:spAutoFit/>
          </a:bodyPr>
          <a:lstStyle/>
          <a:p>
            <a:pPr algn="ctr"/>
            <a:r>
              <a:rPr lang="en-CA" sz="2000" b="1" dirty="0" smtClean="0"/>
              <a:t>FDR &lt; 3.36e-13</a:t>
            </a:r>
            <a:endParaRPr lang="en-CA" sz="2000" b="1" dirty="0"/>
          </a:p>
        </p:txBody>
      </p:sp>
      <p:sp>
        <p:nvSpPr>
          <p:cNvPr id="24" name="TextBox 23"/>
          <p:cNvSpPr txBox="1"/>
          <p:nvPr/>
        </p:nvSpPr>
        <p:spPr>
          <a:xfrm>
            <a:off x="29785379" y="12568914"/>
            <a:ext cx="4313698" cy="400110"/>
          </a:xfrm>
          <a:prstGeom prst="rect">
            <a:avLst/>
          </a:prstGeom>
          <a:noFill/>
        </p:spPr>
        <p:txBody>
          <a:bodyPr wrap="square" rtlCol="0">
            <a:spAutoFit/>
          </a:bodyPr>
          <a:lstStyle/>
          <a:p>
            <a:pPr algn="ctr"/>
            <a:r>
              <a:rPr lang="en-CA" sz="2000" b="1" dirty="0" smtClean="0"/>
              <a:t>FDR &lt; 3.94e-17</a:t>
            </a:r>
            <a:endParaRPr lang="en-CA" sz="2000" b="1" dirty="0"/>
          </a:p>
        </p:txBody>
      </p:sp>
      <p:sp>
        <p:nvSpPr>
          <p:cNvPr id="25" name="TextBox 24"/>
          <p:cNvSpPr txBox="1"/>
          <p:nvPr/>
        </p:nvSpPr>
        <p:spPr>
          <a:xfrm>
            <a:off x="34247075" y="12589407"/>
            <a:ext cx="4323099" cy="400110"/>
          </a:xfrm>
          <a:prstGeom prst="rect">
            <a:avLst/>
          </a:prstGeom>
          <a:noFill/>
        </p:spPr>
        <p:txBody>
          <a:bodyPr wrap="square" rtlCol="0">
            <a:spAutoFit/>
          </a:bodyPr>
          <a:lstStyle/>
          <a:p>
            <a:pPr algn="ctr"/>
            <a:r>
              <a:rPr lang="en-CA" sz="2000" b="1" dirty="0" smtClean="0"/>
              <a:t>FDR &lt; 9.51e-6</a:t>
            </a:r>
            <a:endParaRPr lang="en-CA" sz="2000" b="1" dirty="0"/>
          </a:p>
        </p:txBody>
      </p:sp>
      <p:sp>
        <p:nvSpPr>
          <p:cNvPr id="8" name="TextBox 7"/>
          <p:cNvSpPr txBox="1"/>
          <p:nvPr/>
        </p:nvSpPr>
        <p:spPr>
          <a:xfrm>
            <a:off x="0" y="3001882"/>
            <a:ext cx="43891200" cy="707886"/>
          </a:xfrm>
          <a:prstGeom prst="rect">
            <a:avLst/>
          </a:prstGeom>
          <a:noFill/>
        </p:spPr>
        <p:txBody>
          <a:bodyPr wrap="square" rtlCol="0" anchor="ctr">
            <a:spAutoFit/>
          </a:bodyPr>
          <a:lstStyle/>
          <a:p>
            <a:pPr algn="ctr"/>
            <a:r>
              <a:rPr lang="en-US" sz="4000" dirty="0">
                <a:solidFill>
                  <a:schemeClr val="bg1"/>
                </a:solidFill>
              </a:rPr>
              <a:t>The University of British Columbia, Vancouver, BC, </a:t>
            </a:r>
            <a:r>
              <a:rPr lang="en-US" sz="4000" dirty="0" smtClean="0">
                <a:solidFill>
                  <a:schemeClr val="bg1"/>
                </a:solidFill>
              </a:rPr>
              <a:t>Canada</a:t>
            </a:r>
            <a:endParaRPr lang="en-CA" sz="40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22935</TotalTime>
  <Words>845</Words>
  <Application>Microsoft Office PowerPoint</Application>
  <PresentationFormat>Custom</PresentationFormat>
  <Paragraphs>118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 2</vt:lpstr>
      <vt:lpstr>Default Design</vt:lpstr>
      <vt:lpstr>PowerPoint Presentation</vt:lpstr>
    </vt:vector>
  </TitlesOfParts>
  <Company>mk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martink</dc:creator>
  <cp:lastModifiedBy>kamingnip</cp:lastModifiedBy>
  <cp:revision>733</cp:revision>
  <dcterms:created xsi:type="dcterms:W3CDTF">2012-10-19T23:06:33Z</dcterms:created>
  <dcterms:modified xsi:type="dcterms:W3CDTF">2015-04-07T17:18:51Z</dcterms:modified>
</cp:coreProperties>
</file>