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9E8"/>
    <a:srgbClr val="CCECFF"/>
    <a:srgbClr val="333399"/>
    <a:srgbClr val="000066"/>
    <a:srgbClr val="FFCCCC"/>
    <a:srgbClr val="FFFFCC"/>
    <a:srgbClr val="CCFFCC"/>
    <a:srgbClr val="CC99FF"/>
    <a:srgbClr val="99CCFF"/>
    <a:srgbClr val="599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80" d="100"/>
          <a:sy n="80" d="100"/>
        </p:scale>
        <p:origin x="-6432" y="-12763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21" Type="http://schemas.microsoft.com/office/2007/relationships/hdphoto" Target="../media/hdphoto2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43891200" cy="3831771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0498" y="69447"/>
            <a:ext cx="7584618" cy="3726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275963" y="5416673"/>
            <a:ext cx="13769661" cy="7157744"/>
            <a:chOff x="29275963" y="5670673"/>
            <a:chExt cx="13769661" cy="7157744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247075" y="5808860"/>
              <a:ext cx="4323099" cy="701693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29778959" y="5800316"/>
              <a:ext cx="4320118" cy="7025476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18171" y="5800316"/>
              <a:ext cx="4327453" cy="7028101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043" y="5670673"/>
              <a:ext cx="1666016" cy="1089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275963" y="7903377"/>
              <a:ext cx="461665" cy="49224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sz="1800" b="1" dirty="0" err="1" smtClean="0"/>
                <a:t>CpG</a:t>
              </a:r>
              <a:r>
                <a:rPr lang="en-CA" sz="1800" b="1" dirty="0" smtClean="0"/>
                <a:t> islands</a:t>
              </a:r>
              <a:endParaRPr lang="en-CA" sz="18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2296" y="28629225"/>
            <a:ext cx="13697201" cy="1123384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1.</a:t>
            </a:r>
            <a:r>
              <a:rPr lang="en-US" sz="3200" dirty="0" smtClean="0">
                <a:latin typeface="Arial" charset="0"/>
              </a:rPr>
              <a:t> Density </a:t>
            </a:r>
            <a:r>
              <a:rPr lang="en-US" sz="3200" dirty="0">
                <a:latin typeface="Arial" charset="0"/>
              </a:rPr>
              <a:t>plot </a:t>
            </a:r>
            <a:r>
              <a:rPr lang="en-US" sz="3200" dirty="0" smtClean="0">
                <a:latin typeface="Arial" charset="0"/>
              </a:rPr>
              <a:t>of average beta values for each probe across all samples before </a:t>
            </a:r>
            <a:r>
              <a:rPr lang="en-US" sz="3200" dirty="0">
                <a:latin typeface="Arial" charset="0"/>
              </a:rPr>
              <a:t>and after </a:t>
            </a:r>
            <a:r>
              <a:rPr lang="en-US" sz="3200" dirty="0" err="1">
                <a:latin typeface="Arial" charset="0"/>
              </a:rPr>
              <a:t>quantile</a:t>
            </a:r>
            <a:r>
              <a:rPr lang="en-US" sz="3200" dirty="0">
                <a:latin typeface="Arial" charset="0"/>
              </a:rPr>
              <a:t> normalization.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5276" y="9949379"/>
            <a:ext cx="13674222" cy="35855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/>
            <a:r>
              <a:rPr lang="en-US" sz="3200" dirty="0" smtClean="0"/>
              <a:t>Colorectal </a:t>
            </a:r>
            <a:r>
              <a:rPr lang="en-US" sz="3200" dirty="0"/>
              <a:t>cancer (CRC) accounts for the second highest cancer-related mortality among men and third among women in Canada, and it progresses from precursor lesions such as </a:t>
            </a:r>
            <a:r>
              <a:rPr lang="en-US" sz="3200" dirty="0" smtClean="0"/>
              <a:t>adenomas</a:t>
            </a:r>
            <a:r>
              <a:rPr lang="en-US" sz="3200" baseline="30000" dirty="0" smtClean="0"/>
              <a:t>1,3</a:t>
            </a:r>
            <a:r>
              <a:rPr lang="en-US" sz="3200" dirty="0" smtClean="0"/>
              <a:t>. </a:t>
            </a:r>
            <a:r>
              <a:rPr lang="en-US" sz="3200" dirty="0"/>
              <a:t>For our project, we compared methylation patterns between normal mucosa, adenoma, and colorectal </a:t>
            </a:r>
            <a:r>
              <a:rPr lang="en-US" sz="3200" dirty="0" smtClean="0"/>
              <a:t>tumor</a:t>
            </a:r>
            <a:r>
              <a:rPr lang="en-US" sz="3200" dirty="0"/>
              <a:t>. By identifying differentially methylated (DM) </a:t>
            </a:r>
            <a:r>
              <a:rPr lang="en-US" sz="3200" dirty="0" smtClean="0"/>
              <a:t>CGIs </a:t>
            </a:r>
            <a:r>
              <a:rPr lang="en-US" sz="3200" dirty="0"/>
              <a:t>between these three groups, we hope to determine aberrant </a:t>
            </a:r>
            <a:r>
              <a:rPr lang="en-US" sz="3200" dirty="0" smtClean="0"/>
              <a:t>methylation underlying CRC </a:t>
            </a:r>
            <a:r>
              <a:rPr lang="en-US" sz="3200" dirty="0"/>
              <a:t>progression</a:t>
            </a:r>
            <a:r>
              <a:rPr lang="en-US" sz="3200" dirty="0" smtClean="0"/>
              <a:t>.</a:t>
            </a:r>
            <a:endParaRPr lang="en-CA" sz="320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406392" y="13662817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4683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298" y="14800778"/>
            <a:ext cx="13721451" cy="112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1.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Illumina</a:t>
            </a:r>
            <a:r>
              <a:rPr lang="en-US" sz="3200" dirty="0">
                <a:latin typeface="Arial" charset="0"/>
              </a:rPr>
              <a:t> HumanMethylation450 array </a:t>
            </a:r>
            <a:r>
              <a:rPr lang="en-CA" sz="3200" dirty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of 1</a:t>
            </a:r>
            <a:r>
              <a:rPr lang="en-CA" sz="3200" dirty="0" smtClean="0">
                <a:latin typeface="Arial" charset="0"/>
              </a:rPr>
              <a:t>47 colon samples from the Gene Expression Omnibus </a:t>
            </a:r>
            <a:r>
              <a:rPr lang="en-US" sz="3200" dirty="0" smtClean="0">
                <a:latin typeface="Arial" charset="0"/>
              </a:rPr>
              <a:t>GSE48684.</a:t>
            </a: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4840912" y="4281834"/>
            <a:ext cx="13759200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Exploratory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212140" y="4281050"/>
            <a:ext cx="14247260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406389" y="19201834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Data Normalization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76293" y="19801868"/>
            <a:ext cx="13662010" cy="161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2.</a:t>
            </a:r>
            <a:r>
              <a:rPr lang="en-US" sz="3200" dirty="0" smtClean="0">
                <a:latin typeface="Arial" charset="0"/>
              </a:rPr>
              <a:t> Unsupervised hierarchical </a:t>
            </a:r>
            <a:r>
              <a:rPr lang="en-US" sz="3200" dirty="0">
                <a:latin typeface="Arial" charset="0"/>
              </a:rPr>
              <a:t>clustering </a:t>
            </a:r>
            <a:r>
              <a:rPr lang="en-US" sz="3200" dirty="0" smtClean="0">
                <a:latin typeface="Arial" charset="0"/>
              </a:rPr>
              <a:t>using </a:t>
            </a:r>
            <a:r>
              <a:rPr lang="en-US" sz="3200" dirty="0">
                <a:latin typeface="Arial" charset="0"/>
              </a:rPr>
              <a:t>Ward’s method </a:t>
            </a:r>
            <a:r>
              <a:rPr lang="en-US" sz="3200" dirty="0" smtClean="0">
                <a:latin typeface="Arial" charset="0"/>
              </a:rPr>
              <a:t>on </a:t>
            </a:r>
            <a:r>
              <a:rPr lang="en-US" sz="3200" b="1" dirty="0" smtClean="0">
                <a:latin typeface="Arial" charset="0"/>
              </a:rPr>
              <a:t>(a)</a:t>
            </a:r>
            <a:r>
              <a:rPr lang="en-US" sz="3200" dirty="0" smtClean="0">
                <a:latin typeface="Arial" charset="0"/>
              </a:rPr>
              <a:t> raw </a:t>
            </a:r>
            <a:r>
              <a:rPr lang="en-US" sz="3200" dirty="0">
                <a:latin typeface="Arial" charset="0"/>
              </a:rPr>
              <a:t>beta values after removing probes in </a:t>
            </a:r>
            <a:r>
              <a:rPr lang="en-US" sz="3200" dirty="0" err="1">
                <a:latin typeface="Arial" charset="0"/>
              </a:rPr>
              <a:t>chrX</a:t>
            </a:r>
            <a:r>
              <a:rPr lang="en-US" sz="3200" dirty="0">
                <a:latin typeface="Arial" charset="0"/>
              </a:rPr>
              <a:t> and those not in </a:t>
            </a:r>
            <a:r>
              <a:rPr lang="en-US" sz="3200" dirty="0" smtClean="0">
                <a:latin typeface="Arial" charset="0"/>
              </a:rPr>
              <a:t>CGIs and </a:t>
            </a:r>
            <a:r>
              <a:rPr lang="en-US" sz="3200" b="1" dirty="0" smtClean="0">
                <a:latin typeface="Arial" charset="0"/>
              </a:rPr>
              <a:t>(b)</a:t>
            </a:r>
            <a:r>
              <a:rPr lang="en-US" sz="3200" dirty="0" smtClean="0">
                <a:latin typeface="Arial" charset="0"/>
              </a:rPr>
              <a:t> normalized beta values averaged across each CGI.</a:t>
            </a: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14837111" y="21788700"/>
            <a:ext cx="13711201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305" y="29932314"/>
            <a:ext cx="13701192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1200" b="1" dirty="0" smtClean="0">
                <a:latin typeface="Arial" charset="0"/>
              </a:rPr>
              <a:t>Acknowledgements</a:t>
            </a:r>
          </a:p>
          <a:p>
            <a:pPr algn="just">
              <a:defRPr/>
            </a:pPr>
            <a:r>
              <a:rPr lang="en-US" sz="1200" dirty="0">
                <a:latin typeface="Arial" charset="0"/>
              </a:rPr>
              <a:t>UBC 2015 W2 STAT 540 instructors and teaching assistants.</a:t>
            </a:r>
          </a:p>
          <a:p>
            <a:pPr algn="just">
              <a:defRPr/>
            </a:pPr>
            <a:endParaRPr lang="en-US" sz="1200" dirty="0" smtClean="0">
              <a:latin typeface="Arial" charset="0"/>
            </a:endParaRPr>
          </a:p>
          <a:p>
            <a:pPr algn="just">
              <a:defRPr/>
            </a:pPr>
            <a:r>
              <a:rPr lang="en-US" sz="1200" b="1" dirty="0" smtClean="0">
                <a:latin typeface="Arial" charset="0"/>
              </a:rPr>
              <a:t>References</a:t>
            </a:r>
          </a:p>
          <a:p>
            <a:pPr marL="457200" indent="-457200" algn="just">
              <a:buAutoNum type="arabicPeriod"/>
              <a:defRPr/>
            </a:pPr>
            <a:r>
              <a:rPr lang="en-US" sz="1200" dirty="0" smtClean="0">
                <a:latin typeface="Arial" charset="0"/>
              </a:rPr>
              <a:t>Li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smtClean="0">
                <a:latin typeface="Arial" charset="0"/>
              </a:rPr>
              <a:t>J. et al. </a:t>
            </a:r>
            <a:r>
              <a:rPr lang="en-US" sz="1200" dirty="0">
                <a:latin typeface="Arial" charset="0"/>
              </a:rPr>
              <a:t>"Epigenetic Biomarkers: Potential Applications in Gastrointestinal Cancers." ISRN </a:t>
            </a:r>
            <a:r>
              <a:rPr lang="en-US" sz="1200" dirty="0" smtClean="0">
                <a:latin typeface="Arial" charset="0"/>
              </a:rPr>
              <a:t>gastroenterology. </a:t>
            </a:r>
            <a:r>
              <a:rPr lang="en-CA" sz="1200" dirty="0"/>
              <a:t>Mar 6;2014:464015</a:t>
            </a:r>
            <a:r>
              <a:rPr lang="en-CA" sz="1200" dirty="0" smtClean="0"/>
              <a:t>.</a:t>
            </a:r>
            <a:endParaRPr lang="en-US" sz="12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200" dirty="0" smtClean="0">
                <a:latin typeface="Arial" charset="0"/>
              </a:rPr>
              <a:t>Luo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smtClean="0">
                <a:latin typeface="Arial" charset="0"/>
              </a:rPr>
              <a:t>Y. et </a:t>
            </a:r>
            <a:r>
              <a:rPr lang="en-US" sz="12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1200" dirty="0" smtClean="0">
                <a:latin typeface="Arial" charset="0"/>
              </a:rPr>
              <a:t>Gastroenterology</a:t>
            </a:r>
            <a:r>
              <a:rPr lang="en-US" sz="1200" dirty="0">
                <a:latin typeface="Arial" charset="0"/>
              </a:rPr>
              <a:t>. 2014 Aug;147(2):418-29.e8.</a:t>
            </a:r>
            <a:endParaRPr lang="en-CA" sz="12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200" dirty="0"/>
              <a:t>Canadian Cancer Society’s Advisory Committee on Cancer Statistics. Canadian Cancer Statistics 2014. Toronto, ON: Canadian Cancer Society; </a:t>
            </a:r>
            <a:r>
              <a:rPr lang="en-US" sz="1200" dirty="0" smtClean="0"/>
              <a:t>2014</a:t>
            </a:r>
          </a:p>
          <a:p>
            <a:pPr marL="457200" indent="-457200" algn="just">
              <a:buAutoNum type="arabicPeriod"/>
              <a:defRPr/>
            </a:pPr>
            <a:r>
              <a:rPr lang="en-CA" sz="1200" dirty="0" err="1" smtClean="0">
                <a:latin typeface="Arial" charset="0"/>
              </a:rPr>
              <a:t>Yasukochi</a:t>
            </a:r>
            <a:r>
              <a:rPr lang="en-CA" sz="1200" dirty="0">
                <a:latin typeface="Arial" charset="0"/>
              </a:rPr>
              <a:t>, </a:t>
            </a:r>
            <a:r>
              <a:rPr lang="en-CA" sz="1200" dirty="0" smtClean="0">
                <a:latin typeface="Arial" charset="0"/>
              </a:rPr>
              <a:t>Y. </a:t>
            </a:r>
            <a:r>
              <a:rPr lang="en-CA" sz="12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1200" dirty="0">
                <a:latin typeface="Arial" charset="0"/>
              </a:rPr>
              <a:t>Proc Natl Acad Sci U S A. 2010 Feb 23;107(8):</a:t>
            </a:r>
            <a:r>
              <a:rPr lang="pl-PL" sz="1200" dirty="0" smtClean="0">
                <a:latin typeface="Arial" charset="0"/>
              </a:rPr>
              <a:t>3704-9</a:t>
            </a:r>
            <a:r>
              <a:rPr lang="en-CA" sz="1200" dirty="0" smtClean="0">
                <a:latin typeface="Arial" charset="0"/>
              </a:rPr>
              <a:t>.</a:t>
            </a:r>
          </a:p>
          <a:p>
            <a:pPr marL="457200" indent="-457200" algn="just">
              <a:buAutoNum type="arabicPeriod"/>
              <a:defRPr/>
            </a:pPr>
            <a:r>
              <a:rPr lang="en-CA" sz="1200" dirty="0" err="1">
                <a:latin typeface="Arial" charset="0"/>
              </a:rPr>
              <a:t>Ostman</a:t>
            </a:r>
            <a:r>
              <a:rPr lang="en-CA" sz="1200" dirty="0">
                <a:latin typeface="Arial" charset="0"/>
              </a:rPr>
              <a:t> A, et al. "Protein-tyrosine phosphatases and cancer." Nat Rev Cancer. 2006 Apr;6(4):307-20.</a:t>
            </a:r>
            <a:endParaRPr lang="en-CA" sz="12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1200" dirty="0"/>
              <a:t>Cabrera, C. M., et al. "Total loss of MHC class I in colorectal tumors can be explained by two molecular pathways: </a:t>
            </a:r>
            <a:r>
              <a:rPr lang="el-GR" sz="1200" dirty="0"/>
              <a:t>β2‐</a:t>
            </a:r>
            <a:r>
              <a:rPr lang="en-CA" sz="1200" dirty="0" err="1"/>
              <a:t>microglobulin</a:t>
            </a:r>
            <a:r>
              <a:rPr lang="en-CA" sz="1200" dirty="0"/>
              <a:t> inactivation in MSI‐positive tumors and LMP7/TAP2 </a:t>
            </a:r>
            <a:r>
              <a:rPr lang="en-CA" sz="1200" dirty="0" err="1"/>
              <a:t>downregulation</a:t>
            </a:r>
            <a:r>
              <a:rPr lang="en-CA" sz="1200" dirty="0"/>
              <a:t> in MSI‐negative </a:t>
            </a:r>
            <a:r>
              <a:rPr lang="en-CA" sz="1200" dirty="0" err="1"/>
              <a:t>tumors."</a:t>
            </a:r>
            <a:r>
              <a:rPr lang="en-CA" sz="1200" i="1" dirty="0" err="1"/>
              <a:t>Tissue</a:t>
            </a:r>
            <a:r>
              <a:rPr lang="en-CA" sz="1200" i="1" dirty="0"/>
              <a:t> antigens</a:t>
            </a:r>
            <a:r>
              <a:rPr lang="en-CA" sz="1200" dirty="0"/>
              <a:t> 61.3 (2003): 211-219.</a:t>
            </a:r>
            <a:endParaRPr lang="en-US" sz="12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928103" y="20419797"/>
            <a:ext cx="13137724" cy="81713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5090"/>
              </p:ext>
            </p:extLst>
          </p:nvPr>
        </p:nvGraphicFramePr>
        <p:xfrm>
          <a:off x="680028" y="16055346"/>
          <a:ext cx="13360399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73782"/>
                <a:gridCol w="7685142"/>
                <a:gridCol w="2701475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212140" y="27622993"/>
            <a:ext cx="14247260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241621" y="601621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489560" y="5397868"/>
            <a:ext cx="8604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Aberrant DNA methylation can lead to malignancy by </a:t>
            </a:r>
            <a:r>
              <a:rPr lang="en-US" sz="3200" dirty="0" smtClean="0"/>
              <a:t>hyper-methylation </a:t>
            </a:r>
            <a:r>
              <a:rPr lang="en-US" sz="3200" dirty="0"/>
              <a:t>of </a:t>
            </a:r>
            <a:r>
              <a:rPr lang="en-US" sz="3200" dirty="0" err="1"/>
              <a:t>CpG</a:t>
            </a:r>
            <a:r>
              <a:rPr lang="en-US" sz="3200" dirty="0"/>
              <a:t> </a:t>
            </a:r>
            <a:r>
              <a:rPr lang="en-US" sz="3200" dirty="0" smtClean="0"/>
              <a:t>islands </a:t>
            </a:r>
            <a:r>
              <a:rPr lang="en-US" sz="3200" dirty="0"/>
              <a:t>(CGIs)</a:t>
            </a:r>
            <a:r>
              <a:rPr lang="en-US" sz="3200" dirty="0" smtClean="0"/>
              <a:t> </a:t>
            </a:r>
            <a:r>
              <a:rPr lang="en-US" sz="3200" dirty="0"/>
              <a:t>resulting in transcriptional silencing of </a:t>
            </a:r>
            <a:r>
              <a:rPr lang="en-US" sz="3200" dirty="0" smtClean="0"/>
              <a:t>tumor </a:t>
            </a:r>
            <a:r>
              <a:rPr lang="en-US" sz="3200" dirty="0"/>
              <a:t>suppressor genes. </a:t>
            </a:r>
            <a:r>
              <a:rPr lang="en-US" sz="3200" dirty="0" smtClean="0"/>
              <a:t>CGIs are </a:t>
            </a:r>
            <a:r>
              <a:rPr lang="en-US" sz="3200" dirty="0"/>
              <a:t>sequences with high </a:t>
            </a:r>
            <a:r>
              <a:rPr lang="en-US" sz="3200" dirty="0" err="1"/>
              <a:t>CpG</a:t>
            </a:r>
            <a:r>
              <a:rPr lang="en-US" sz="3200" dirty="0"/>
              <a:t> fractions (&gt;50%) located within gene promoters and methylation at these sites promotes association of methyl-binding proteins and subsequent recruitment of transcriptional repressors</a:t>
            </a:r>
            <a:r>
              <a:rPr lang="en-US" sz="3200" baseline="30000" dirty="0"/>
              <a:t>1,2</a:t>
            </a:r>
            <a:r>
              <a:rPr lang="en-US" sz="3200" dirty="0"/>
              <a:t>. </a:t>
            </a:r>
            <a:endParaRPr lang="en-CA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78959" y="14502456"/>
            <a:ext cx="13266664" cy="3961930"/>
            <a:chOff x="29778959" y="14393236"/>
            <a:chExt cx="13266664" cy="3961930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29778959" y="14408006"/>
              <a:ext cx="4320118" cy="3931744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247075" y="14393236"/>
              <a:ext cx="4323099" cy="3961929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718170" y="14401801"/>
              <a:ext cx="4327453" cy="395336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468306" y="20264972"/>
            <a:ext cx="13701192" cy="94641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276" y="14717833"/>
            <a:ext cx="13674221" cy="43411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4837111" y="5379420"/>
            <a:ext cx="13701192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1346" y="5373905"/>
            <a:ext cx="13701192" cy="81460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849763" y="5388171"/>
            <a:ext cx="13502681" cy="14216108"/>
            <a:chOff x="15040263" y="5388171"/>
            <a:chExt cx="13502681" cy="142161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6092036"/>
              <a:ext cx="13329474" cy="73394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13664203"/>
              <a:ext cx="13329474" cy="59400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643" y="5726592"/>
              <a:ext cx="2172003" cy="17909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040263" y="538817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(a)</a:t>
              </a:r>
              <a:endParaRPr lang="en-CA" sz="3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063957" y="13540657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(b)</a:t>
              </a:r>
              <a:endParaRPr lang="en-CA" sz="3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33510" y="18688814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4.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>
                <a:latin typeface="Arial" charset="0"/>
              </a:rPr>
              <a:t>Top 3 differentially methylated and 3 non-differentially methylated CGIs for each pair-wise group comparison</a:t>
            </a:r>
            <a:r>
              <a:rPr lang="en-US" sz="3200" dirty="0" smtClean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33510" y="13049855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3. </a:t>
            </a:r>
            <a:r>
              <a:rPr lang="en-US" sz="3200" dirty="0" err="1">
                <a:latin typeface="Arial" charset="0"/>
              </a:rPr>
              <a:t>Heatmaps</a:t>
            </a:r>
            <a:r>
              <a:rPr lang="en-US" sz="3200" dirty="0">
                <a:latin typeface="Arial" charset="0"/>
              </a:rPr>
              <a:t> of M </a:t>
            </a:r>
            <a:r>
              <a:rPr lang="en-US" sz="3200" dirty="0" smtClean="0">
                <a:latin typeface="Arial" charset="0"/>
              </a:rPr>
              <a:t>values of </a:t>
            </a:r>
            <a:r>
              <a:rPr lang="en-US" sz="3200" dirty="0">
                <a:latin typeface="Arial" charset="0"/>
              </a:rPr>
              <a:t>top 450 hits from </a:t>
            </a:r>
            <a:r>
              <a:rPr lang="en-US" sz="3200" dirty="0" err="1" smtClean="0">
                <a:latin typeface="Arial" charset="0"/>
              </a:rPr>
              <a:t>Bioconductor</a:t>
            </a:r>
            <a:r>
              <a:rPr lang="en-US" sz="3200" dirty="0" smtClean="0">
                <a:latin typeface="Arial" charset="0"/>
              </a:rPr>
              <a:t> Linear Models for Microarray Data (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).</a:t>
            </a:r>
            <a:endParaRPr lang="en-US" sz="3200" dirty="0"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9222216" y="5362527"/>
            <a:ext cx="14237184" cy="2199327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75963" y="25385561"/>
            <a:ext cx="731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5.</a:t>
            </a:r>
            <a:r>
              <a:rPr lang="en-US" sz="3200" dirty="0" smtClean="0">
                <a:latin typeface="Arial" charset="0"/>
              </a:rPr>
              <a:t> Venn diagram of differentially methylated CGIs at FDR &lt; 1e-4.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21449"/>
              </p:ext>
            </p:extLst>
          </p:nvPr>
        </p:nvGraphicFramePr>
        <p:xfrm>
          <a:off x="21331238" y="162718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17" imgW="1226997" imgH="373530" progId="Excel.Sheet.12">
                  <p:embed/>
                </p:oleObj>
              </mc:Choice>
              <mc:Fallback>
                <p:oleObj name="Worksheet" r:id="rId17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1238" y="162718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65837"/>
              </p:ext>
            </p:extLst>
          </p:nvPr>
        </p:nvGraphicFramePr>
        <p:xfrm>
          <a:off x="15122360" y="24277602"/>
          <a:ext cx="13329476" cy="413904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78742"/>
                <a:gridCol w="2991239"/>
                <a:gridCol w="1543050"/>
                <a:gridCol w="1790700"/>
                <a:gridCol w="1390650"/>
                <a:gridCol w="1314450"/>
                <a:gridCol w="1279252"/>
                <a:gridCol w="1241393"/>
              </a:tblGrid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GO.ID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Annotated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 in </a:t>
                      </a:r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KS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GO:0003674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molecular_function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1e-30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1069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GO:0005001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transmembrane receptor protein tyrosine </a:t>
                      </a:r>
                      <a:r>
                        <a:rPr lang="en-CA" sz="2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phosphatase</a:t>
                      </a:r>
                      <a:r>
                        <a:rPr lang="en-CA" sz="2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1.1e-11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GO:0046332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SMAD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1.8e-10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GO:0042288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MHC class I protein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912362" y="28441664"/>
            <a:ext cx="13721451" cy="4078039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charset="0"/>
              </a:rPr>
              <a:t>1.a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sz="3200" dirty="0"/>
              <a:t>Transmembrane receptor protein tyrosine phosphatase is a group of multifunctional proteins regulating signal transduction. Enrichment of this function is relevant to cancer progression, more importantly </a:t>
            </a:r>
            <a:r>
              <a:rPr lang="en-CA" sz="3200" dirty="0"/>
              <a:t>PTPRO </a:t>
            </a:r>
            <a:r>
              <a:rPr lang="en-CA" sz="3200" dirty="0"/>
              <a:t>has been implicated in </a:t>
            </a:r>
            <a:r>
              <a:rPr lang="en-CA" sz="3200" dirty="0" smtClean="0"/>
              <a:t>CRC</a:t>
            </a:r>
            <a:r>
              <a:rPr lang="en-CA" sz="3200" baseline="30000" dirty="0" smtClean="0"/>
              <a:t>5</a:t>
            </a:r>
            <a:r>
              <a:rPr lang="en-CA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sz="3200" dirty="0" smtClean="0"/>
              <a:t>The </a:t>
            </a:r>
            <a:r>
              <a:rPr lang="en-CA" sz="3200" dirty="0"/>
              <a:t>MHC </a:t>
            </a:r>
            <a:r>
              <a:rPr lang="en-CA" sz="3200" dirty="0" smtClean="0"/>
              <a:t>class </a:t>
            </a:r>
            <a:r>
              <a:rPr lang="en-CA" sz="3200" dirty="0"/>
              <a:t>I molecules </a:t>
            </a:r>
            <a:r>
              <a:rPr lang="en-CA" sz="3200" dirty="0" smtClean="0"/>
              <a:t>invoke </a:t>
            </a:r>
            <a:r>
              <a:rPr lang="en-CA" sz="3200" dirty="0"/>
              <a:t>immune </a:t>
            </a:r>
            <a:r>
              <a:rPr lang="en-CA" sz="3200" dirty="0" smtClean="0"/>
              <a:t>response </a:t>
            </a:r>
            <a:r>
              <a:rPr lang="en-CA" sz="3200" dirty="0"/>
              <a:t>by binding to foreign peptides and presenting </a:t>
            </a:r>
            <a:r>
              <a:rPr lang="en-CA" sz="3200" dirty="0" smtClean="0"/>
              <a:t>them </a:t>
            </a:r>
            <a:r>
              <a:rPr lang="en-CA" sz="3200" dirty="0"/>
              <a:t>to T </a:t>
            </a:r>
            <a:r>
              <a:rPr lang="en-CA" sz="3200" dirty="0" smtClean="0"/>
              <a:t>cells. </a:t>
            </a:r>
            <a:r>
              <a:rPr lang="en-CA" sz="3200" dirty="0"/>
              <a:t>Both reduced and total lost of MHC class I expression have been observed in </a:t>
            </a:r>
            <a:r>
              <a:rPr lang="en-CA" sz="3200" dirty="0" smtClean="0"/>
              <a:t>CRC</a:t>
            </a:r>
            <a:r>
              <a:rPr lang="en-CA" sz="3200" baseline="30000" dirty="0" smtClean="0"/>
              <a:t>6</a:t>
            </a:r>
            <a:r>
              <a:rPr lang="en-CA" sz="3200" dirty="0" smtClean="0"/>
              <a:t>.</a:t>
            </a:r>
            <a:endParaRPr lang="en-CA" sz="3200" dirty="0" smtClean="0"/>
          </a:p>
        </p:txBody>
      </p:sp>
      <p:sp>
        <p:nvSpPr>
          <p:cNvPr id="82" name="Rectangle 81"/>
          <p:cNvSpPr/>
          <p:nvPr/>
        </p:nvSpPr>
        <p:spPr bwMode="auto">
          <a:xfrm>
            <a:off x="14873457" y="22997949"/>
            <a:ext cx="13674855" cy="94427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2"/>
          <p:cNvSpPr txBox="1"/>
          <p:nvPr/>
        </p:nvSpPr>
        <p:spPr>
          <a:xfrm>
            <a:off x="37028261" y="20236840"/>
            <a:ext cx="618500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 smtClean="0">
              <a:latin typeface="Arial"/>
              <a:cs typeface="Arial"/>
            </a:endParaRPr>
          </a:p>
          <a:p>
            <a:pPr algn="ctr"/>
            <a:r>
              <a:rPr lang="en-US" sz="5400" b="1" dirty="0" smtClean="0">
                <a:latin typeface="Arial"/>
                <a:cs typeface="Arial"/>
              </a:rPr>
              <a:t>Y = Xα</a:t>
            </a:r>
            <a:r>
              <a:rPr lang="en-US" sz="5400" b="1" baseline="-25000" dirty="0" smtClean="0">
                <a:latin typeface="Arial"/>
                <a:cs typeface="Arial"/>
              </a:rPr>
              <a:t>1</a:t>
            </a:r>
            <a:r>
              <a:rPr lang="en-US" sz="5400" b="1" dirty="0" smtClean="0">
                <a:latin typeface="Arial"/>
                <a:cs typeface="Arial"/>
              </a:rPr>
              <a:t> + α</a:t>
            </a:r>
            <a:r>
              <a:rPr lang="en-US" sz="5400" b="1" baseline="-25000" dirty="0" smtClean="0">
                <a:latin typeface="Arial"/>
                <a:cs typeface="Arial"/>
              </a:rPr>
              <a:t>0</a:t>
            </a:r>
            <a:r>
              <a:rPr lang="en-US" sz="5400" b="1" dirty="0" smtClean="0">
                <a:latin typeface="Arial"/>
                <a:cs typeface="Arial"/>
              </a:rPr>
              <a:t> + ε</a:t>
            </a:r>
            <a:endParaRPr lang="en-US" sz="5400" b="1" baseline="-25000" dirty="0" smtClean="0">
              <a:latin typeface="Arial"/>
              <a:cs typeface="Arial"/>
            </a:endParaRP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	where:</a:t>
            </a: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methylation levels (M value)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design matrix indicating different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	sample groups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change in mean M value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mean M value for reference</a:t>
            </a:r>
          </a:p>
          <a:p>
            <a:r>
              <a:rPr lang="en-US" sz="26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sample group		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ε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error ~ N(0, σ</a:t>
            </a:r>
            <a:r>
              <a:rPr lang="en-US" sz="2600" baseline="30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55401" y="25101721"/>
            <a:ext cx="642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Arial" charset="0"/>
              </a:rPr>
              <a:t>Equation 1.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Linear model of  methylation level of each CGI using sample groups as single covariate.</a:t>
            </a:r>
            <a:endParaRPr lang="en-US" sz="3200" dirty="0">
              <a:latin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517918" y="20118139"/>
            <a:ext cx="6761434" cy="5133442"/>
            <a:chOff x="29467118" y="20549939"/>
            <a:chExt cx="6761434" cy="5133442"/>
          </a:xfrm>
        </p:grpSpPr>
        <p:sp>
          <p:nvSpPr>
            <p:cNvPr id="6" name="TextBox 5"/>
            <p:cNvSpPr txBox="1"/>
            <p:nvPr/>
          </p:nvSpPr>
          <p:spPr>
            <a:xfrm>
              <a:off x="29467118" y="20549939"/>
              <a:ext cx="314541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Adenoma vs Cancer</a:t>
              </a:r>
              <a:endParaRPr lang="en-CA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58298" y="20549939"/>
              <a:ext cx="32702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Adenoma</a:t>
              </a:r>
              <a:endParaRPr lang="en-CA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456521" y="25221716"/>
              <a:ext cx="28039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Cancer</a:t>
              </a:r>
              <a:endParaRPr lang="en-CA" sz="2400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395" y="21044460"/>
              <a:ext cx="4520635" cy="4114286"/>
            </a:xfrm>
            <a:prstGeom prst="rect">
              <a:avLst/>
            </a:prstGeom>
          </p:spPr>
        </p:pic>
      </p:grpSp>
      <p:sp>
        <p:nvSpPr>
          <p:cNvPr id="86" name="Rectangle 85"/>
          <p:cNvSpPr/>
          <p:nvPr/>
        </p:nvSpPr>
        <p:spPr bwMode="auto">
          <a:xfrm>
            <a:off x="29252272" y="28848961"/>
            <a:ext cx="14160212" cy="35917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5964" y="28900741"/>
            <a:ext cx="1413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/>
              <a:t>We identified aberrant </a:t>
            </a:r>
            <a:r>
              <a:rPr lang="en-CA" sz="3200" dirty="0"/>
              <a:t>methylation of </a:t>
            </a:r>
            <a:r>
              <a:rPr lang="en-CA" sz="3200" dirty="0" smtClean="0"/>
              <a:t>34 CGIs </a:t>
            </a:r>
            <a:r>
              <a:rPr lang="en-CA" sz="3200" dirty="0"/>
              <a:t>associated with </a:t>
            </a:r>
            <a:r>
              <a:rPr lang="en-CA" sz="3200" dirty="0" smtClean="0"/>
              <a:t>21 genes in CRC progression. These genes could potentially be markers for disease monitoring of CRC.</a:t>
            </a:r>
            <a:endParaRPr lang="en-CA" sz="32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1" y="40356"/>
            <a:ext cx="7613430" cy="3724665"/>
          </a:xfrm>
          <a:prstGeom prst="rect">
            <a:avLst/>
          </a:prstGeom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0" y="2244625"/>
            <a:ext cx="43891200" cy="105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Beryl Zhuang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 smtClean="0">
                <a:solidFill>
                  <a:schemeClr val="bg1"/>
                </a:solidFill>
              </a:rPr>
              <a:t> Eva Yap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 </a:t>
            </a:r>
            <a:r>
              <a:rPr lang="en-US" sz="6000" dirty="0" err="1" smtClean="0">
                <a:solidFill>
                  <a:schemeClr val="bg1"/>
                </a:solidFill>
              </a:rPr>
              <a:t>Ka</a:t>
            </a:r>
            <a:r>
              <a:rPr lang="en-US" sz="6000" dirty="0" smtClean="0">
                <a:solidFill>
                  <a:schemeClr val="bg1"/>
                </a:solidFill>
              </a:rPr>
              <a:t> Ming Nip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 </a:t>
            </a:r>
            <a:r>
              <a:rPr lang="en-US" sz="6000" dirty="0" err="1" smtClean="0">
                <a:solidFill>
                  <a:schemeClr val="bg1"/>
                </a:solidFill>
              </a:rPr>
              <a:t>Rashedul</a:t>
            </a:r>
            <a:r>
              <a:rPr lang="en-US" sz="6000" dirty="0" smtClean="0">
                <a:solidFill>
                  <a:schemeClr val="bg1"/>
                </a:solidFill>
              </a:rPr>
              <a:t> Islam 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Santina</a:t>
            </a:r>
            <a:r>
              <a:rPr lang="en-US" sz="6000" dirty="0" smtClean="0">
                <a:solidFill>
                  <a:schemeClr val="bg1"/>
                </a:solidFill>
              </a:rPr>
              <a:t> Lin</a:t>
            </a:r>
            <a:endParaRPr lang="en-US" sz="6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2362" y="23065544"/>
            <a:ext cx="1365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Table 2.</a:t>
            </a:r>
            <a:r>
              <a:rPr lang="en-US" sz="3200" dirty="0">
                <a:latin typeface="Arial" charset="0"/>
              </a:rPr>
              <a:t> </a:t>
            </a:r>
            <a:r>
              <a:rPr lang="en-CA" sz="3200" dirty="0">
                <a:latin typeface="Arial" charset="0"/>
              </a:rPr>
              <a:t>Enrichment of GO </a:t>
            </a:r>
            <a:r>
              <a:rPr lang="en-CA" sz="3200" dirty="0">
                <a:latin typeface="Arial" charset="0"/>
              </a:rPr>
              <a:t>terms </a:t>
            </a:r>
            <a:r>
              <a:rPr lang="en-CA" sz="3200" dirty="0" smtClean="0">
                <a:latin typeface="Arial" charset="0"/>
              </a:rPr>
              <a:t>in </a:t>
            </a:r>
            <a:r>
              <a:rPr lang="en-CA" sz="3200" dirty="0">
                <a:latin typeface="Arial" charset="0"/>
              </a:rPr>
              <a:t>differentially </a:t>
            </a:r>
            <a:r>
              <a:rPr lang="en-CA" sz="3200" dirty="0" smtClean="0">
                <a:latin typeface="Arial" charset="0"/>
              </a:rPr>
              <a:t>methylated CGIs </a:t>
            </a:r>
            <a:r>
              <a:rPr lang="en-CA" sz="3200" dirty="0" smtClean="0">
                <a:latin typeface="Arial" charset="0"/>
              </a:rPr>
              <a:t>according </a:t>
            </a:r>
            <a:r>
              <a:rPr lang="en-CA" sz="3200" dirty="0">
                <a:latin typeface="Arial" charset="0"/>
              </a:rPr>
              <a:t>to Fisher’s exact test and Kolmogorov-Smirnov </a:t>
            </a:r>
            <a:r>
              <a:rPr lang="en-CA" sz="3200" dirty="0" smtClean="0">
                <a:latin typeface="Arial" charset="0"/>
              </a:rPr>
              <a:t>test.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18170" y="12568915"/>
            <a:ext cx="4327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3.36e-13</a:t>
            </a:r>
            <a:endParaRPr lang="en-CA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85379" y="12568914"/>
            <a:ext cx="431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3.94e-17</a:t>
            </a:r>
            <a:endParaRPr lang="en-CA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247075" y="12589407"/>
            <a:ext cx="432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9.51e-6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22646</TotalTime>
  <Words>764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 2</vt:lpstr>
      <vt:lpstr>Default Design</vt:lpstr>
      <vt:lpstr>Worksheet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712</cp:revision>
  <dcterms:created xsi:type="dcterms:W3CDTF">2012-10-19T23:06:33Z</dcterms:created>
  <dcterms:modified xsi:type="dcterms:W3CDTF">2015-04-07T05:46:05Z</dcterms:modified>
</cp:coreProperties>
</file>