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60" r:id="rId6"/>
    <p:sldId id="261" r:id="rId7"/>
    <p:sldId id="263" r:id="rId8"/>
    <p:sldId id="264" r:id="rId9"/>
    <p:sldId id="267" r:id="rId10"/>
    <p:sldId id="265" r:id="rId11"/>
    <p:sldId id="283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8" r:id="rId23"/>
    <p:sldId id="269" r:id="rId24"/>
    <p:sldId id="270" r:id="rId25"/>
    <p:sldId id="284" r:id="rId26"/>
    <p:sldId id="281" r:id="rId27"/>
    <p:sldId id="262" r:id="rId28"/>
    <p:sldId id="285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71341"/>
    <a:srgbClr val="ED6B4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27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63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3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9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04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57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26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77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4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2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C0A1D-3257-4937-ACEC-F99A924259FA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9ED9-1BB3-423B-8274-8BCC225DF90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49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2.spt.ford.com/sites/dev/SitePages/Home.aspx" TargetMode="External"/><Relationship Id="rId2" Type="http://schemas.openxmlformats.org/officeDocument/2006/relationships/hyperlink" Target="https://github.ford.com/PCFDevEnabl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ford.com/DevEnablement/pcfdev-guides" TargetMode="External"/><Relationship Id="rId5" Type="http://schemas.openxmlformats.org/officeDocument/2006/relationships/hyperlink" Target="https://dcs.apps-pcf04v2i.cf.ford.com/" TargetMode="External"/><Relationship Id="rId4" Type="http://schemas.openxmlformats.org/officeDocument/2006/relationships/hyperlink" Target="https://dev-services.apps.pd01i.edc1.cf.ford.com/on-boarding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cs.apps-pcf04v2i.cf.ford.com/project-workflow/springboot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30"/>
          <a:stretch/>
        </p:blipFill>
        <p:spPr>
          <a:xfrm>
            <a:off x="-12700" y="0"/>
            <a:ext cx="122047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b="1" dirty="0" smtClean="0">
                <a:solidFill>
                  <a:schemeClr val="bg1"/>
                </a:solidFill>
              </a:rPr>
              <a:t>PCF Training – </a:t>
            </a:r>
            <a:r>
              <a:rPr lang="es-ES" sz="7200" b="1" dirty="0" err="1" smtClean="0">
                <a:solidFill>
                  <a:schemeClr val="bg1"/>
                </a:solidFill>
              </a:rPr>
              <a:t>Level</a:t>
            </a:r>
            <a:r>
              <a:rPr lang="es-ES" sz="7200" b="1" dirty="0" smtClean="0">
                <a:solidFill>
                  <a:schemeClr val="bg1"/>
                </a:solidFill>
              </a:rPr>
              <a:t> 0</a:t>
            </a:r>
            <a:endParaRPr lang="es-E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Sesión 1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Introducción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4800" y="5257800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Ángel Álvarez Valdeolmos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09/05/2019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Spring </a:t>
            </a:r>
            <a:r>
              <a:rPr lang="es-ES" dirty="0" err="1" smtClean="0">
                <a:solidFill>
                  <a:srgbClr val="ED6B42"/>
                </a:solidFill>
              </a:rPr>
              <a:t>Boot</a:t>
            </a:r>
            <a:r>
              <a:rPr lang="es-ES" dirty="0" smtClean="0">
                <a:solidFill>
                  <a:srgbClr val="ED6B42"/>
                </a:solidFill>
              </a:rPr>
              <a:t> – </a:t>
            </a:r>
            <a:r>
              <a:rPr lang="es-ES" dirty="0" err="1" smtClean="0">
                <a:solidFill>
                  <a:srgbClr val="ED6B42"/>
                </a:solidFill>
              </a:rPr>
              <a:t>Properties</a:t>
            </a:r>
            <a:endParaRPr lang="es-ES" dirty="0">
              <a:solidFill>
                <a:srgbClr val="ED6B42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237" y="1915316"/>
            <a:ext cx="4259263" cy="1670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69" y="3396051"/>
            <a:ext cx="5166331" cy="378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69" y="3933413"/>
            <a:ext cx="9738176" cy="492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24" y="1915316"/>
            <a:ext cx="5573993" cy="1132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69" y="4487436"/>
            <a:ext cx="6619875" cy="2257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612" y="4487436"/>
            <a:ext cx="4280696" cy="21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30"/>
          <a:stretch/>
        </p:blipFill>
        <p:spPr>
          <a:xfrm>
            <a:off x="-12700" y="0"/>
            <a:ext cx="122047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5800" y="457201"/>
            <a:ext cx="3568700" cy="868362"/>
          </a:xfrm>
        </p:spPr>
        <p:txBody>
          <a:bodyPr>
            <a:normAutofit/>
          </a:bodyPr>
          <a:lstStyle/>
          <a:p>
            <a:r>
              <a:rPr lang="es-ES" sz="4400" b="1" dirty="0" err="1" smtClean="0">
                <a:solidFill>
                  <a:schemeClr val="bg1"/>
                </a:solidFill>
              </a:rPr>
              <a:t>Microservices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4800" y="5257800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ED6B42"/>
                </a:solidFill>
              </a:rPr>
              <a:t>Microservices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3192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71341"/>
                </a:solidFill>
              </a:rPr>
              <a:t>Highly maintainable and </a:t>
            </a:r>
            <a:r>
              <a:rPr lang="en-US" dirty="0" smtClean="0">
                <a:solidFill>
                  <a:srgbClr val="071341"/>
                </a:solidFill>
              </a:rPr>
              <a:t>testable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No micro size</a:t>
            </a:r>
            <a:endParaRPr lang="en-US" dirty="0">
              <a:solidFill>
                <a:srgbClr val="071341"/>
              </a:solidFill>
            </a:endParaRPr>
          </a:p>
          <a:p>
            <a:r>
              <a:rPr lang="en-US" dirty="0">
                <a:solidFill>
                  <a:srgbClr val="071341"/>
                </a:solidFill>
              </a:rPr>
              <a:t>Loosely coupled</a:t>
            </a:r>
          </a:p>
          <a:p>
            <a:r>
              <a:rPr lang="en-US" dirty="0">
                <a:solidFill>
                  <a:srgbClr val="071341"/>
                </a:solidFill>
              </a:rPr>
              <a:t>Independently deployable</a:t>
            </a:r>
          </a:p>
          <a:p>
            <a:r>
              <a:rPr lang="en-US" dirty="0">
                <a:solidFill>
                  <a:srgbClr val="071341"/>
                </a:solidFill>
              </a:rPr>
              <a:t>Organized around business capabilities.</a:t>
            </a:r>
          </a:p>
          <a:p>
            <a:r>
              <a:rPr lang="en-US" dirty="0">
                <a:solidFill>
                  <a:srgbClr val="071341"/>
                </a:solidFill>
              </a:rPr>
              <a:t>Developed By a Small Team (80% working independently)</a:t>
            </a:r>
          </a:p>
          <a:p>
            <a:endParaRPr lang="es-ES" dirty="0">
              <a:solidFill>
                <a:srgbClr val="07134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62" y="706437"/>
            <a:ext cx="4427538" cy="30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ED6B42"/>
                </a:solidFill>
              </a:rPr>
              <a:t>Patterns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50252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71341"/>
                </a:solidFill>
              </a:rPr>
              <a:t>Decomposition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Business capability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Subdomain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Communication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Style (Remote procedure invocation, Messaging, Domain-specific)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External API (API gateway, Backend for front-end)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Service Discovery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Reliability (Circuit Breaker)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Data Management 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Saga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CQRS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Event sourcing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Database per service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…</a:t>
            </a:r>
          </a:p>
          <a:p>
            <a:pPr lvl="1"/>
            <a:endParaRPr lang="en-US" dirty="0">
              <a:solidFill>
                <a:srgbClr val="071341"/>
              </a:solidFill>
            </a:endParaRPr>
          </a:p>
          <a:p>
            <a:endParaRPr lang="es-ES" dirty="0">
              <a:solidFill>
                <a:srgbClr val="0713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ED6B42"/>
                </a:solidFill>
              </a:rPr>
              <a:t>Microservice</a:t>
            </a:r>
            <a:r>
              <a:rPr lang="es-ES" dirty="0" smtClean="0">
                <a:solidFill>
                  <a:srgbClr val="ED6B42"/>
                </a:solidFill>
              </a:rPr>
              <a:t> </a:t>
            </a:r>
            <a:r>
              <a:rPr lang="es-ES" dirty="0" err="1" smtClean="0">
                <a:solidFill>
                  <a:srgbClr val="ED6B42"/>
                </a:solidFill>
              </a:rPr>
              <a:t>related</a:t>
            </a:r>
            <a:r>
              <a:rPr lang="es-ES" dirty="0" smtClean="0">
                <a:solidFill>
                  <a:srgbClr val="ED6B42"/>
                </a:solidFill>
              </a:rPr>
              <a:t> </a:t>
            </a:r>
            <a:r>
              <a:rPr lang="es-ES" dirty="0" err="1" smtClean="0">
                <a:solidFill>
                  <a:srgbClr val="ED6B42"/>
                </a:solidFill>
              </a:rPr>
              <a:t>patterns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06" y="1416470"/>
            <a:ext cx="8281987" cy="51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ED6B42"/>
                </a:solidFill>
              </a:rPr>
              <a:t>Decomposition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1268412"/>
            <a:ext cx="3802063" cy="5216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39" y="560638"/>
            <a:ext cx="4995862" cy="592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ED6B42"/>
                </a:solidFill>
              </a:rPr>
              <a:t>Communication</a:t>
            </a:r>
            <a:r>
              <a:rPr lang="es-ES" dirty="0" smtClean="0">
                <a:solidFill>
                  <a:srgbClr val="ED6B42"/>
                </a:solidFill>
              </a:rPr>
              <a:t> (</a:t>
            </a:r>
            <a:r>
              <a:rPr lang="es-ES" dirty="0" err="1" smtClean="0">
                <a:solidFill>
                  <a:srgbClr val="ED6B42"/>
                </a:solidFill>
              </a:rPr>
              <a:t>Styles</a:t>
            </a:r>
            <a:r>
              <a:rPr lang="es-ES" dirty="0" smtClean="0">
                <a:solidFill>
                  <a:srgbClr val="ED6B42"/>
                </a:solidFill>
              </a:rPr>
              <a:t>)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50252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71341"/>
                </a:solidFill>
              </a:rPr>
              <a:t>Remote Procedure Invocation (RPI)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REST (HTTP verbs, Stateless, …)</a:t>
            </a:r>
          </a:p>
          <a:p>
            <a:pPr lvl="1"/>
            <a:r>
              <a:rPr lang="en-US" dirty="0" err="1" smtClean="0">
                <a:solidFill>
                  <a:srgbClr val="071341"/>
                </a:solidFill>
              </a:rPr>
              <a:t>gRPC</a:t>
            </a:r>
            <a:endParaRPr lang="en-US" dirty="0" smtClean="0">
              <a:solidFill>
                <a:srgbClr val="071341"/>
              </a:solidFill>
            </a:endParaRP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Apache Thrift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Messaging</a:t>
            </a:r>
          </a:p>
          <a:p>
            <a:pPr lvl="1"/>
            <a:r>
              <a:rPr lang="en-US" dirty="0" err="1" smtClean="0">
                <a:solidFill>
                  <a:srgbClr val="071341"/>
                </a:solidFill>
              </a:rPr>
              <a:t>RabbitMQ</a:t>
            </a:r>
            <a:endParaRPr lang="en-US" dirty="0" smtClean="0">
              <a:solidFill>
                <a:srgbClr val="071341"/>
              </a:solidFill>
            </a:endParaRP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Apache Kafka</a:t>
            </a:r>
          </a:p>
          <a:p>
            <a:r>
              <a:rPr lang="en-US" dirty="0">
                <a:solidFill>
                  <a:srgbClr val="071341"/>
                </a:solidFill>
              </a:rPr>
              <a:t>Domain-specific </a:t>
            </a:r>
            <a:r>
              <a:rPr lang="en-US" dirty="0" smtClean="0">
                <a:solidFill>
                  <a:srgbClr val="071341"/>
                </a:solidFill>
              </a:rPr>
              <a:t>protocol (SMTP, IMAP, RTMP, ..)</a:t>
            </a:r>
            <a:endParaRPr lang="en-US" dirty="0">
              <a:solidFill>
                <a:srgbClr val="071341"/>
              </a:solidFill>
            </a:endParaRPr>
          </a:p>
          <a:p>
            <a:endParaRPr lang="es-ES" dirty="0">
              <a:solidFill>
                <a:srgbClr val="0713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API Gateway/Front-</a:t>
            </a:r>
            <a:r>
              <a:rPr lang="es-ES" dirty="0" err="1" smtClean="0">
                <a:solidFill>
                  <a:srgbClr val="ED6B42"/>
                </a:solidFill>
              </a:rPr>
              <a:t>end</a:t>
            </a:r>
            <a:endParaRPr lang="es-ES" dirty="0">
              <a:solidFill>
                <a:srgbClr val="ED6B4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31974"/>
            <a:ext cx="5950541" cy="4467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77897"/>
            <a:ext cx="5410200" cy="39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Data </a:t>
            </a:r>
            <a:r>
              <a:rPr lang="es-ES" dirty="0" err="1" smtClean="0">
                <a:solidFill>
                  <a:srgbClr val="ED6B42"/>
                </a:solidFill>
              </a:rPr>
              <a:t>Managment</a:t>
            </a:r>
            <a:r>
              <a:rPr lang="es-ES" dirty="0" smtClean="0">
                <a:solidFill>
                  <a:srgbClr val="ED6B42"/>
                </a:solidFill>
              </a:rPr>
              <a:t> (</a:t>
            </a:r>
            <a:r>
              <a:rPr lang="es-ES" dirty="0" err="1" smtClean="0">
                <a:solidFill>
                  <a:srgbClr val="ED6B42"/>
                </a:solidFill>
              </a:rPr>
              <a:t>Database</a:t>
            </a:r>
            <a:r>
              <a:rPr lang="es-ES" dirty="0" smtClean="0">
                <a:solidFill>
                  <a:srgbClr val="ED6B42"/>
                </a:solidFill>
              </a:rPr>
              <a:t> per </a:t>
            </a:r>
            <a:r>
              <a:rPr lang="es-ES" dirty="0" err="1" smtClean="0">
                <a:solidFill>
                  <a:srgbClr val="ED6B42"/>
                </a:solidFill>
              </a:rPr>
              <a:t>service</a:t>
            </a:r>
            <a:r>
              <a:rPr lang="es-ES" dirty="0" smtClean="0">
                <a:solidFill>
                  <a:srgbClr val="ED6B42"/>
                </a:solidFill>
              </a:rPr>
              <a:t>)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71341"/>
                </a:solidFill>
              </a:rPr>
              <a:t>Saga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857500"/>
            <a:ext cx="5676925" cy="3086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0568"/>
          <a:stretch/>
        </p:blipFill>
        <p:spPr>
          <a:xfrm>
            <a:off x="6711950" y="2857500"/>
            <a:ext cx="5086350" cy="3086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662" y="1560513"/>
            <a:ext cx="39814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52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Data </a:t>
            </a:r>
            <a:r>
              <a:rPr lang="es-ES" dirty="0" err="1" smtClean="0">
                <a:solidFill>
                  <a:srgbClr val="ED6B42"/>
                </a:solidFill>
              </a:rPr>
              <a:t>Managment</a:t>
            </a:r>
            <a:r>
              <a:rPr lang="es-ES" dirty="0" smtClean="0">
                <a:solidFill>
                  <a:srgbClr val="ED6B42"/>
                </a:solidFill>
              </a:rPr>
              <a:t> (</a:t>
            </a:r>
            <a:r>
              <a:rPr lang="es-ES" dirty="0" err="1" smtClean="0">
                <a:solidFill>
                  <a:srgbClr val="ED6B42"/>
                </a:solidFill>
              </a:rPr>
              <a:t>Database</a:t>
            </a:r>
            <a:r>
              <a:rPr lang="es-ES" dirty="0" smtClean="0">
                <a:solidFill>
                  <a:srgbClr val="ED6B42"/>
                </a:solidFill>
              </a:rPr>
              <a:t> per </a:t>
            </a:r>
            <a:r>
              <a:rPr lang="es-ES" dirty="0" err="1" smtClean="0">
                <a:solidFill>
                  <a:srgbClr val="ED6B42"/>
                </a:solidFill>
              </a:rPr>
              <a:t>service</a:t>
            </a:r>
            <a:r>
              <a:rPr lang="es-ES" dirty="0" smtClean="0">
                <a:solidFill>
                  <a:srgbClr val="ED6B42"/>
                </a:solidFill>
              </a:rPr>
              <a:t>)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71341"/>
                </a:solidFill>
              </a:rPr>
              <a:t>API Composition Query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74" y="2673350"/>
            <a:ext cx="5534025" cy="37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6942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Contenido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3192463"/>
          </a:xfrm>
        </p:spPr>
        <p:txBody>
          <a:bodyPr/>
          <a:lstStyle/>
          <a:p>
            <a:r>
              <a:rPr lang="es-ES" dirty="0" smtClean="0">
                <a:solidFill>
                  <a:srgbClr val="071341"/>
                </a:solidFill>
              </a:rPr>
              <a:t>Introducción al curso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Spring </a:t>
            </a:r>
            <a:r>
              <a:rPr lang="es-ES" dirty="0" err="1" smtClean="0">
                <a:solidFill>
                  <a:srgbClr val="071341"/>
                </a:solidFill>
              </a:rPr>
              <a:t>Boot</a:t>
            </a:r>
            <a:endParaRPr lang="es-ES" dirty="0" smtClean="0">
              <a:solidFill>
                <a:srgbClr val="071341"/>
              </a:solidFill>
            </a:endParaRPr>
          </a:p>
          <a:p>
            <a:r>
              <a:rPr lang="es-ES" dirty="0" err="1" smtClean="0">
                <a:solidFill>
                  <a:srgbClr val="071341"/>
                </a:solidFill>
              </a:rPr>
              <a:t>Microservicios</a:t>
            </a:r>
            <a:endParaRPr lang="es-ES" dirty="0" smtClean="0">
              <a:solidFill>
                <a:srgbClr val="071341"/>
              </a:solidFill>
            </a:endParaRPr>
          </a:p>
          <a:p>
            <a:r>
              <a:rPr lang="es-ES" dirty="0" smtClean="0">
                <a:solidFill>
                  <a:srgbClr val="071341"/>
                </a:solidFill>
              </a:rPr>
              <a:t>Próximas sesiones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Entorno de desarrollo</a:t>
            </a:r>
            <a:endParaRPr lang="es-ES" dirty="0">
              <a:solidFill>
                <a:srgbClr val="0713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Data </a:t>
            </a:r>
            <a:r>
              <a:rPr lang="es-ES" dirty="0" err="1" smtClean="0">
                <a:solidFill>
                  <a:srgbClr val="ED6B42"/>
                </a:solidFill>
              </a:rPr>
              <a:t>Managment</a:t>
            </a:r>
            <a:r>
              <a:rPr lang="es-ES" dirty="0" smtClean="0">
                <a:solidFill>
                  <a:srgbClr val="ED6B42"/>
                </a:solidFill>
              </a:rPr>
              <a:t> (</a:t>
            </a:r>
            <a:r>
              <a:rPr lang="es-ES" dirty="0" err="1" smtClean="0">
                <a:solidFill>
                  <a:srgbClr val="ED6B42"/>
                </a:solidFill>
              </a:rPr>
              <a:t>Database</a:t>
            </a:r>
            <a:r>
              <a:rPr lang="es-ES" dirty="0" smtClean="0">
                <a:solidFill>
                  <a:srgbClr val="ED6B42"/>
                </a:solidFill>
              </a:rPr>
              <a:t> per </a:t>
            </a:r>
            <a:r>
              <a:rPr lang="es-ES" dirty="0" err="1" smtClean="0">
                <a:solidFill>
                  <a:srgbClr val="ED6B42"/>
                </a:solidFill>
              </a:rPr>
              <a:t>service</a:t>
            </a:r>
            <a:r>
              <a:rPr lang="es-ES" dirty="0" smtClean="0">
                <a:solidFill>
                  <a:srgbClr val="ED6B42"/>
                </a:solidFill>
              </a:rPr>
              <a:t>)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71341"/>
                </a:solidFill>
              </a:rPr>
              <a:t>CQRS: Command Query Responsibility Segregation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801937"/>
            <a:ext cx="4686300" cy="328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882899"/>
            <a:ext cx="4714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1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975496"/>
            <a:ext cx="9463087" cy="475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Data </a:t>
            </a:r>
            <a:r>
              <a:rPr lang="es-ES" dirty="0" err="1" smtClean="0">
                <a:solidFill>
                  <a:srgbClr val="ED6B42"/>
                </a:solidFill>
              </a:rPr>
              <a:t>Managment</a:t>
            </a:r>
            <a:r>
              <a:rPr lang="es-ES" dirty="0" smtClean="0">
                <a:solidFill>
                  <a:srgbClr val="ED6B42"/>
                </a:solidFill>
              </a:rPr>
              <a:t> (</a:t>
            </a:r>
            <a:r>
              <a:rPr lang="es-ES" dirty="0" err="1" smtClean="0">
                <a:solidFill>
                  <a:srgbClr val="ED6B42"/>
                </a:solidFill>
              </a:rPr>
              <a:t>Database</a:t>
            </a:r>
            <a:r>
              <a:rPr lang="es-ES" dirty="0" smtClean="0">
                <a:solidFill>
                  <a:srgbClr val="ED6B42"/>
                </a:solidFill>
              </a:rPr>
              <a:t> per </a:t>
            </a:r>
            <a:r>
              <a:rPr lang="es-ES" dirty="0" err="1" smtClean="0">
                <a:solidFill>
                  <a:srgbClr val="ED6B42"/>
                </a:solidFill>
              </a:rPr>
              <a:t>service</a:t>
            </a:r>
            <a:r>
              <a:rPr lang="es-ES" dirty="0" smtClean="0">
                <a:solidFill>
                  <a:srgbClr val="ED6B42"/>
                </a:solidFill>
              </a:rPr>
              <a:t>)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71341"/>
                </a:solidFill>
              </a:rPr>
              <a:t>Event Sourcing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4855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D6B42"/>
                </a:solidFill>
              </a:rPr>
              <a:t>Anti-</a:t>
            </a:r>
            <a:r>
              <a:rPr lang="es-ES" dirty="0" err="1">
                <a:solidFill>
                  <a:srgbClr val="ED6B42"/>
                </a:solidFill>
              </a:rPr>
              <a:t>Pattern</a:t>
            </a:r>
            <a:r>
              <a:rPr lang="es-ES" dirty="0">
                <a:solidFill>
                  <a:srgbClr val="ED6B42"/>
                </a:solidFill>
              </a:rPr>
              <a:t> - </a:t>
            </a:r>
            <a:r>
              <a:rPr lang="es-ES" dirty="0" err="1">
                <a:solidFill>
                  <a:srgbClr val="ED6B42"/>
                </a:solidFill>
              </a:rPr>
              <a:t>Distribution</a:t>
            </a:r>
            <a:r>
              <a:rPr lang="es-ES" dirty="0">
                <a:solidFill>
                  <a:srgbClr val="ED6B42"/>
                </a:solidFill>
              </a:rPr>
              <a:t> </a:t>
            </a:r>
            <a:r>
              <a:rPr lang="es-ES" dirty="0" err="1">
                <a:solidFill>
                  <a:srgbClr val="ED6B42"/>
                </a:solidFill>
              </a:rPr>
              <a:t>is</a:t>
            </a:r>
            <a:r>
              <a:rPr lang="es-ES" dirty="0">
                <a:solidFill>
                  <a:srgbClr val="ED6B42"/>
                </a:solidFill>
              </a:rPr>
              <a:t> </a:t>
            </a:r>
            <a:r>
              <a:rPr lang="es-ES" dirty="0" smtClean="0">
                <a:solidFill>
                  <a:srgbClr val="ED6B42"/>
                </a:solidFill>
              </a:rPr>
              <a:t>Free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450453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71341"/>
                </a:solidFill>
              </a:rPr>
              <a:t>Problem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Developers </a:t>
            </a:r>
            <a:r>
              <a:rPr lang="en-US" dirty="0" err="1" smtClean="0">
                <a:solidFill>
                  <a:srgbClr val="071341"/>
                </a:solidFill>
              </a:rPr>
              <a:t>trat</a:t>
            </a:r>
            <a:r>
              <a:rPr lang="en-US" dirty="0" smtClean="0">
                <a:solidFill>
                  <a:srgbClr val="071341"/>
                </a:solidFill>
              </a:rPr>
              <a:t> services as if they are programming language-level Modules (communicate via HTTP)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Consequences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High Latency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Synchronous communication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Solution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Consider Services Interact</a:t>
            </a:r>
          </a:p>
          <a:p>
            <a:pPr lvl="1"/>
            <a:r>
              <a:rPr lang="en-US" dirty="0" err="1" smtClean="0">
                <a:solidFill>
                  <a:srgbClr val="071341"/>
                </a:solidFill>
              </a:rPr>
              <a:t>Asynchrnous</a:t>
            </a:r>
            <a:endParaRPr lang="en-US" dirty="0" smtClean="0">
              <a:solidFill>
                <a:srgbClr val="071341"/>
              </a:solidFill>
            </a:endParaRP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Handle Synchronous Request without needing response from any other service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Replica of another services data</a:t>
            </a:r>
            <a:endParaRPr lang="en-US" dirty="0">
              <a:solidFill>
                <a:srgbClr val="071341"/>
              </a:solidFill>
            </a:endParaRPr>
          </a:p>
          <a:p>
            <a:endParaRPr lang="es-ES" dirty="0">
              <a:solidFill>
                <a:srgbClr val="07134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862" y="2647949"/>
            <a:ext cx="398145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62" y="3605210"/>
            <a:ext cx="4010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D6B42"/>
                </a:solidFill>
              </a:rPr>
              <a:t>Anti-</a:t>
            </a:r>
            <a:r>
              <a:rPr lang="es-ES" dirty="0" err="1">
                <a:solidFill>
                  <a:srgbClr val="ED6B42"/>
                </a:solidFill>
              </a:rPr>
              <a:t>Pattern</a:t>
            </a:r>
            <a:r>
              <a:rPr lang="es-ES" dirty="0">
                <a:solidFill>
                  <a:srgbClr val="ED6B42"/>
                </a:solidFill>
              </a:rPr>
              <a:t> </a:t>
            </a:r>
            <a:r>
              <a:rPr lang="es-ES" dirty="0" smtClean="0">
                <a:solidFill>
                  <a:srgbClr val="ED6B42"/>
                </a:solidFill>
              </a:rPr>
              <a:t>– </a:t>
            </a:r>
            <a:r>
              <a:rPr lang="es-ES" dirty="0" err="1" smtClean="0">
                <a:solidFill>
                  <a:srgbClr val="ED6B42"/>
                </a:solidFill>
              </a:rPr>
              <a:t>Shared</a:t>
            </a:r>
            <a:r>
              <a:rPr lang="es-ES" dirty="0" smtClean="0">
                <a:solidFill>
                  <a:srgbClr val="ED6B42"/>
                </a:solidFill>
              </a:rPr>
              <a:t> </a:t>
            </a:r>
            <a:r>
              <a:rPr lang="es-ES" dirty="0" err="1" smtClean="0">
                <a:solidFill>
                  <a:srgbClr val="ED6B42"/>
                </a:solidFill>
              </a:rPr>
              <a:t>database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43140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71341"/>
                </a:solidFill>
              </a:rPr>
              <a:t>Problem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A database is </a:t>
            </a:r>
            <a:r>
              <a:rPr lang="en-US" dirty="0" err="1" smtClean="0">
                <a:solidFill>
                  <a:srgbClr val="071341"/>
                </a:solidFill>
              </a:rPr>
              <a:t>accesed</a:t>
            </a:r>
            <a:r>
              <a:rPr lang="en-US" dirty="0" smtClean="0">
                <a:solidFill>
                  <a:srgbClr val="071341"/>
                </a:solidFill>
              </a:rPr>
              <a:t> by multiple services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Consequences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Changing the database affects others services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Services are no insolated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Solution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Each table is only accessed by a single service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Services collaborate only through APIs</a:t>
            </a:r>
            <a:endParaRPr lang="en-US" dirty="0">
              <a:solidFill>
                <a:srgbClr val="071341"/>
              </a:solidFill>
            </a:endParaRPr>
          </a:p>
          <a:p>
            <a:endParaRPr lang="es-ES" dirty="0">
              <a:solidFill>
                <a:srgbClr val="0713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D6B42"/>
                </a:solidFill>
              </a:rPr>
              <a:t>Anti-</a:t>
            </a:r>
            <a:r>
              <a:rPr lang="es-ES" dirty="0" err="1">
                <a:solidFill>
                  <a:srgbClr val="ED6B42"/>
                </a:solidFill>
              </a:rPr>
              <a:t>Pattern</a:t>
            </a:r>
            <a:r>
              <a:rPr lang="es-ES" dirty="0">
                <a:solidFill>
                  <a:srgbClr val="ED6B42"/>
                </a:solidFill>
              </a:rPr>
              <a:t> </a:t>
            </a:r>
            <a:r>
              <a:rPr lang="es-ES" dirty="0" smtClean="0">
                <a:solidFill>
                  <a:srgbClr val="ED6B42"/>
                </a:solidFill>
              </a:rPr>
              <a:t>– (No </a:t>
            </a:r>
            <a:r>
              <a:rPr lang="es-ES" dirty="0" err="1" smtClean="0">
                <a:solidFill>
                  <a:srgbClr val="ED6B42"/>
                </a:solidFill>
              </a:rPr>
              <a:t>technical</a:t>
            </a:r>
            <a:r>
              <a:rPr lang="es-ES" dirty="0" smtClean="0">
                <a:solidFill>
                  <a:srgbClr val="ED6B42"/>
                </a:solidFill>
              </a:rPr>
              <a:t>)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43140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71341"/>
                </a:solidFill>
              </a:rPr>
              <a:t>Trying to fly before you can walk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Organization attempts </a:t>
            </a:r>
            <a:r>
              <a:rPr lang="en-US" dirty="0" err="1" smtClean="0">
                <a:solidFill>
                  <a:srgbClr val="071341"/>
                </a:solidFill>
              </a:rPr>
              <a:t>microservices</a:t>
            </a:r>
            <a:r>
              <a:rPr lang="en-US" dirty="0" smtClean="0">
                <a:solidFill>
                  <a:srgbClr val="071341"/>
                </a:solidFill>
              </a:rPr>
              <a:t> while lacking key skills (Automated testing, clean code, …)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Focusing on technology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Focus on infrastructure not application architecture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The more the merrier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Planning to have a large number of services</a:t>
            </a:r>
          </a:p>
          <a:p>
            <a:r>
              <a:rPr lang="en-US" dirty="0" smtClean="0">
                <a:solidFill>
                  <a:srgbClr val="071341"/>
                </a:solidFill>
              </a:rPr>
              <a:t>Red flag law</a:t>
            </a:r>
          </a:p>
          <a:p>
            <a:pPr lvl="1"/>
            <a:r>
              <a:rPr lang="en-US" dirty="0" smtClean="0">
                <a:solidFill>
                  <a:srgbClr val="071341"/>
                </a:solidFill>
              </a:rPr>
              <a:t>Adopting </a:t>
            </a:r>
            <a:r>
              <a:rPr lang="en-US" dirty="0" err="1" smtClean="0">
                <a:solidFill>
                  <a:srgbClr val="071341"/>
                </a:solidFill>
              </a:rPr>
              <a:t>microservices</a:t>
            </a:r>
            <a:r>
              <a:rPr lang="en-US" dirty="0" smtClean="0">
                <a:solidFill>
                  <a:srgbClr val="071341"/>
                </a:solidFill>
              </a:rPr>
              <a:t> without changing process, policies and organization</a:t>
            </a:r>
            <a:endParaRPr lang="en-US" dirty="0">
              <a:solidFill>
                <a:srgbClr val="071341"/>
              </a:solidFill>
            </a:endParaRPr>
          </a:p>
          <a:p>
            <a:endParaRPr lang="es-ES" dirty="0">
              <a:solidFill>
                <a:srgbClr val="0713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30"/>
          <a:stretch/>
        </p:blipFill>
        <p:spPr>
          <a:xfrm>
            <a:off x="-12700" y="0"/>
            <a:ext cx="122047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5800" y="457201"/>
            <a:ext cx="3568700" cy="868362"/>
          </a:xfrm>
        </p:spPr>
        <p:txBody>
          <a:bodyPr>
            <a:norm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</a:rPr>
              <a:t>Tools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4800" y="5257800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Tools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4314032"/>
          </a:xfrm>
        </p:spPr>
        <p:txBody>
          <a:bodyPr>
            <a:normAutofit/>
          </a:bodyPr>
          <a:lstStyle/>
          <a:p>
            <a:r>
              <a:rPr lang="en-US" dirty="0"/>
              <a:t>GitHub </a:t>
            </a:r>
            <a:r>
              <a:rPr lang="en-US" dirty="0" smtClean="0"/>
              <a:t>Access</a:t>
            </a:r>
            <a:endParaRPr lang="es-ES" dirty="0"/>
          </a:p>
          <a:p>
            <a:r>
              <a:rPr lang="en-US" dirty="0"/>
              <a:t>Personal PCF Organization</a:t>
            </a:r>
            <a:endParaRPr lang="es-ES" dirty="0"/>
          </a:p>
          <a:p>
            <a:r>
              <a:rPr lang="en-US" dirty="0"/>
              <a:t>Install IntelliJ</a:t>
            </a:r>
            <a:endParaRPr lang="es-ES" dirty="0"/>
          </a:p>
          <a:p>
            <a:r>
              <a:rPr lang="en-US" dirty="0"/>
              <a:t>Lombok Plugin</a:t>
            </a:r>
            <a:endParaRPr lang="es-ES" dirty="0"/>
          </a:p>
          <a:p>
            <a:r>
              <a:rPr lang="en-US" dirty="0"/>
              <a:t>Install </a:t>
            </a:r>
            <a:r>
              <a:rPr lang="en-US" dirty="0" err="1"/>
              <a:t>jdk</a:t>
            </a:r>
            <a:endParaRPr lang="es-ES" dirty="0"/>
          </a:p>
          <a:p>
            <a:r>
              <a:rPr lang="en-US" dirty="0" err="1"/>
              <a:t>Cliente</a:t>
            </a:r>
            <a:r>
              <a:rPr lang="en-US" dirty="0"/>
              <a:t> GitHub</a:t>
            </a:r>
            <a:endParaRPr lang="es-ES" dirty="0"/>
          </a:p>
          <a:p>
            <a:r>
              <a:rPr lang="en-US" dirty="0"/>
              <a:t>Install </a:t>
            </a:r>
            <a:r>
              <a:rPr lang="en-US" dirty="0" err="1"/>
              <a:t>Gradle</a:t>
            </a:r>
            <a:endParaRPr lang="es-ES" dirty="0"/>
          </a:p>
          <a:p>
            <a:r>
              <a:rPr lang="en-US" dirty="0" smtClean="0"/>
              <a:t>Java 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Links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3192463"/>
          </a:xfrm>
        </p:spPr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github.ford.com/PCFDevEnablement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it2.spt.ford.com/sites/dev/SitePages/Home.aspx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https://dev-services.apps.pd01i.edc1.cf.ford.com/on-boarding</a:t>
            </a:r>
            <a:endParaRPr lang="es-ES" dirty="0" smtClean="0"/>
          </a:p>
          <a:p>
            <a:r>
              <a:rPr lang="es-ES" dirty="0">
                <a:hlinkClick r:id="rId5"/>
              </a:rPr>
              <a:t>https://dcs.apps-pcf04v2i.cf.ford.com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r>
              <a:rPr lang="es-ES" dirty="0">
                <a:hlinkClick r:id="rId6"/>
              </a:rPr>
              <a:t>https://github.ford.com/DevEnablement/pcfdev-guides</a:t>
            </a:r>
            <a:endParaRPr lang="es-ES" dirty="0" smtClean="0"/>
          </a:p>
          <a:p>
            <a:endParaRPr lang="es-ES" dirty="0">
              <a:solidFill>
                <a:srgbClr val="0713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30"/>
          <a:stretch/>
        </p:blipFill>
        <p:spPr>
          <a:xfrm>
            <a:off x="-12700" y="0"/>
            <a:ext cx="122047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3900" y="2560638"/>
            <a:ext cx="6096000" cy="868362"/>
          </a:xfrm>
        </p:spPr>
        <p:txBody>
          <a:bodyPr>
            <a:norm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</a:rPr>
              <a:t>Próximas sesiones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4800" y="5257800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Introducción al curso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600"/>
            <a:ext cx="10515600" cy="3192463"/>
          </a:xfrm>
        </p:spPr>
        <p:txBody>
          <a:bodyPr/>
          <a:lstStyle/>
          <a:p>
            <a:r>
              <a:rPr lang="es-ES" dirty="0" smtClean="0">
                <a:solidFill>
                  <a:srgbClr val="071341"/>
                </a:solidFill>
              </a:rPr>
              <a:t>Introducción (1h.)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Sesión práctica 1 (2h.) -&gt; Desarrollo en local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Sesión práctica 2 (2h.) -&gt; Despliegue en la nube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Sesión práctica 3 (2h.) -&gt; Interfaz de usuario</a:t>
            </a:r>
          </a:p>
          <a:p>
            <a:endParaRPr lang="es-ES" dirty="0" smtClean="0">
              <a:solidFill>
                <a:srgbClr val="071341"/>
              </a:solidFill>
            </a:endParaRPr>
          </a:p>
          <a:p>
            <a:r>
              <a:rPr lang="es-ES" dirty="0" smtClean="0">
                <a:solidFill>
                  <a:srgbClr val="071341"/>
                </a:solidFill>
              </a:rPr>
              <a:t>¿</a:t>
            </a:r>
            <a:r>
              <a:rPr lang="es-ES" dirty="0" err="1" smtClean="0">
                <a:solidFill>
                  <a:srgbClr val="071341"/>
                </a:solidFill>
              </a:rPr>
              <a:t>Pair</a:t>
            </a:r>
            <a:r>
              <a:rPr lang="es-ES" dirty="0" smtClean="0">
                <a:solidFill>
                  <a:srgbClr val="071341"/>
                </a:solidFill>
              </a:rPr>
              <a:t> </a:t>
            </a:r>
            <a:r>
              <a:rPr lang="es-ES" dirty="0" err="1" smtClean="0">
                <a:solidFill>
                  <a:srgbClr val="071341"/>
                </a:solidFill>
              </a:rPr>
              <a:t>Programming</a:t>
            </a:r>
            <a:r>
              <a:rPr lang="es-ES" dirty="0" smtClean="0">
                <a:solidFill>
                  <a:srgbClr val="071341"/>
                </a:solidFill>
              </a:rPr>
              <a:t>?</a:t>
            </a:r>
            <a:endParaRPr lang="es-ES" dirty="0">
              <a:solidFill>
                <a:srgbClr val="071341"/>
              </a:solidFill>
            </a:endParaRPr>
          </a:p>
        </p:txBody>
      </p:sp>
      <p:pic>
        <p:nvPicPr>
          <p:cNvPr id="9218" name="Picture 2" descr="Resultado de imagen de pear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357" y="3209664"/>
            <a:ext cx="3244625" cy="32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de pair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24" y="3489914"/>
            <a:ext cx="4197733" cy="32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de pair programm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6" y="4597173"/>
            <a:ext cx="3762577" cy="18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30"/>
          <a:stretch/>
        </p:blipFill>
        <p:spPr>
          <a:xfrm>
            <a:off x="-12700" y="0"/>
            <a:ext cx="122047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5800" y="457201"/>
            <a:ext cx="3568700" cy="868362"/>
          </a:xfrm>
        </p:spPr>
        <p:txBody>
          <a:bodyPr>
            <a:norm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</a:rPr>
              <a:t>Spring </a:t>
            </a:r>
            <a:r>
              <a:rPr lang="es-ES" sz="4400" b="1" dirty="0" err="1" smtClean="0">
                <a:solidFill>
                  <a:schemeClr val="bg1"/>
                </a:solidFill>
              </a:rPr>
              <a:t>Boot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4800" y="5257800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Spring </a:t>
            </a:r>
            <a:r>
              <a:rPr lang="es-ES" dirty="0" err="1" smtClean="0">
                <a:solidFill>
                  <a:srgbClr val="ED6B42"/>
                </a:solidFill>
              </a:rPr>
              <a:t>Boot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3192463"/>
          </a:xfrm>
        </p:spPr>
        <p:txBody>
          <a:bodyPr/>
          <a:lstStyle/>
          <a:p>
            <a:r>
              <a:rPr lang="es-ES" dirty="0" smtClean="0">
                <a:solidFill>
                  <a:srgbClr val="071341"/>
                </a:solidFill>
              </a:rPr>
              <a:t>Framework basado en Spring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Mínima configuración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No sólo para “PCF”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Contexto para configuración, código para negocio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Programación Funcional/declarativa vs imperativa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Basado en dependencias</a:t>
            </a:r>
          </a:p>
          <a:p>
            <a:endParaRPr lang="es-ES" dirty="0" smtClean="0">
              <a:solidFill>
                <a:srgbClr val="071341"/>
              </a:solidFill>
            </a:endParaRPr>
          </a:p>
          <a:p>
            <a:endParaRPr lang="es-ES" dirty="0" smtClean="0">
              <a:solidFill>
                <a:srgbClr val="071341"/>
              </a:solidFill>
            </a:endParaRPr>
          </a:p>
          <a:p>
            <a:endParaRPr lang="es-ES" dirty="0">
              <a:solidFill>
                <a:srgbClr val="0713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ED6B42"/>
                </a:solidFill>
              </a:rPr>
              <a:t>Initializr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3192463"/>
          </a:xfrm>
        </p:spPr>
        <p:txBody>
          <a:bodyPr/>
          <a:lstStyle/>
          <a:p>
            <a:r>
              <a:rPr lang="es-ES" dirty="0" smtClean="0">
                <a:solidFill>
                  <a:srgbClr val="071341"/>
                </a:solidFill>
              </a:rPr>
              <a:t>Oficial de Spring:  </a:t>
            </a:r>
            <a:r>
              <a:rPr lang="es-ES" dirty="0">
                <a:hlinkClick r:id="rId2"/>
              </a:rPr>
              <a:t>https://start.spring.io/</a:t>
            </a:r>
            <a:endParaRPr lang="es-ES" dirty="0" smtClean="0">
              <a:solidFill>
                <a:srgbClr val="071341"/>
              </a:solidFill>
            </a:endParaRPr>
          </a:p>
          <a:p>
            <a:pPr lvl="1"/>
            <a:r>
              <a:rPr lang="es-ES" dirty="0" smtClean="0">
                <a:solidFill>
                  <a:srgbClr val="071341"/>
                </a:solidFill>
              </a:rPr>
              <a:t>Spring </a:t>
            </a:r>
            <a:r>
              <a:rPr lang="es-ES" dirty="0" err="1" smtClean="0">
                <a:solidFill>
                  <a:srgbClr val="071341"/>
                </a:solidFill>
              </a:rPr>
              <a:t>initializr</a:t>
            </a:r>
            <a:r>
              <a:rPr lang="es-ES" dirty="0" smtClean="0">
                <a:solidFill>
                  <a:srgbClr val="071341"/>
                </a:solidFill>
              </a:rPr>
              <a:t> </a:t>
            </a:r>
          </a:p>
          <a:p>
            <a:r>
              <a:rPr lang="es-ES" dirty="0" smtClean="0">
                <a:solidFill>
                  <a:srgbClr val="071341"/>
                </a:solidFill>
              </a:rPr>
              <a:t>Ford </a:t>
            </a:r>
            <a:r>
              <a:rPr lang="es-ES" sz="2000" dirty="0">
                <a:hlinkClick r:id="rId3"/>
              </a:rPr>
              <a:t>https://</a:t>
            </a:r>
            <a:r>
              <a:rPr lang="es-ES" sz="2000" dirty="0" smtClean="0">
                <a:hlinkClick r:id="rId3"/>
              </a:rPr>
              <a:t>dcs.apps-pcf04v2i.cf.ford.com/project-workflow/springboot</a:t>
            </a:r>
            <a:endParaRPr lang="es-ES" dirty="0" smtClean="0">
              <a:solidFill>
                <a:srgbClr val="071341"/>
              </a:solidFill>
            </a:endParaRPr>
          </a:p>
          <a:p>
            <a:pPr lvl="1"/>
            <a:r>
              <a:rPr lang="es-ES" dirty="0" err="1" smtClean="0">
                <a:solidFill>
                  <a:srgbClr val="071341"/>
                </a:solidFill>
              </a:rPr>
              <a:t>Ecoboost</a:t>
            </a:r>
            <a:r>
              <a:rPr lang="es-ES" dirty="0" smtClean="0">
                <a:solidFill>
                  <a:srgbClr val="071341"/>
                </a:solidFill>
              </a:rPr>
              <a:t>: “Ford </a:t>
            </a:r>
            <a:r>
              <a:rPr lang="es-ES" dirty="0" err="1" smtClean="0">
                <a:solidFill>
                  <a:srgbClr val="071341"/>
                </a:solidFill>
              </a:rPr>
              <a:t>friendly</a:t>
            </a:r>
            <a:r>
              <a:rPr lang="es-ES" dirty="0" smtClean="0">
                <a:solidFill>
                  <a:srgbClr val="071341"/>
                </a:solidFill>
              </a:rPr>
              <a:t>”</a:t>
            </a:r>
          </a:p>
          <a:p>
            <a:pPr lvl="1"/>
            <a:r>
              <a:rPr lang="es-ES" dirty="0" err="1" smtClean="0">
                <a:solidFill>
                  <a:srgbClr val="071341"/>
                </a:solidFill>
              </a:rPr>
              <a:t>Quartermaster</a:t>
            </a:r>
            <a:r>
              <a:rPr lang="es-ES" dirty="0" smtClean="0">
                <a:solidFill>
                  <a:srgbClr val="071341"/>
                </a:solidFill>
              </a:rPr>
              <a:t>: Basado en Spring </a:t>
            </a:r>
            <a:r>
              <a:rPr lang="es-ES" dirty="0" err="1" smtClean="0">
                <a:solidFill>
                  <a:srgbClr val="071341"/>
                </a:solidFill>
              </a:rPr>
              <a:t>Initializr</a:t>
            </a:r>
            <a:r>
              <a:rPr lang="es-ES" dirty="0" smtClean="0">
                <a:solidFill>
                  <a:srgbClr val="071341"/>
                </a:solidFill>
              </a:rPr>
              <a:t> + Ford </a:t>
            </a:r>
            <a:r>
              <a:rPr lang="es-ES" dirty="0" err="1" smtClean="0">
                <a:solidFill>
                  <a:srgbClr val="071341"/>
                </a:solidFill>
              </a:rPr>
              <a:t>Dependencies</a:t>
            </a:r>
            <a:endParaRPr lang="es-ES" dirty="0" smtClean="0">
              <a:solidFill>
                <a:srgbClr val="07134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711" y="689768"/>
            <a:ext cx="25622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" y="4206540"/>
            <a:ext cx="4561790" cy="2410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00" y="4206541"/>
            <a:ext cx="4839001" cy="24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Spring </a:t>
            </a:r>
            <a:r>
              <a:rPr lang="es-ES" dirty="0" err="1" smtClean="0">
                <a:solidFill>
                  <a:srgbClr val="ED6B42"/>
                </a:solidFill>
              </a:rPr>
              <a:t>Boot</a:t>
            </a:r>
            <a:r>
              <a:rPr lang="es-ES" dirty="0" smtClean="0">
                <a:solidFill>
                  <a:srgbClr val="ED6B42"/>
                </a:solidFill>
              </a:rPr>
              <a:t> - </a:t>
            </a:r>
            <a:r>
              <a:rPr lang="es-ES" dirty="0" err="1" smtClean="0">
                <a:solidFill>
                  <a:srgbClr val="ED6B42"/>
                </a:solidFill>
              </a:rPr>
              <a:t>Main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074"/>
            <a:ext cx="10128833" cy="45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ED6B42"/>
                </a:solidFill>
              </a:rPr>
              <a:t>Aplication</a:t>
            </a:r>
            <a:r>
              <a:rPr lang="es-ES" dirty="0" smtClean="0">
                <a:solidFill>
                  <a:srgbClr val="ED6B42"/>
                </a:solidFill>
              </a:rPr>
              <a:t>/</a:t>
            </a:r>
            <a:r>
              <a:rPr lang="es-ES" dirty="0" err="1" smtClean="0">
                <a:solidFill>
                  <a:srgbClr val="ED6B42"/>
                </a:solidFill>
              </a:rPr>
              <a:t>Command</a:t>
            </a:r>
            <a:r>
              <a:rPr lang="es-ES" dirty="0" smtClean="0">
                <a:solidFill>
                  <a:srgbClr val="ED6B42"/>
                </a:solidFill>
              </a:rPr>
              <a:t> Runners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768"/>
            <a:ext cx="10515600" cy="3192463"/>
          </a:xfrm>
        </p:spPr>
        <p:txBody>
          <a:bodyPr/>
          <a:lstStyle/>
          <a:p>
            <a:endParaRPr lang="es-ES" dirty="0">
              <a:solidFill>
                <a:srgbClr val="07134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2767"/>
            <a:ext cx="7099300" cy="35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ED6B42"/>
                </a:solidFill>
              </a:rPr>
              <a:t>Spring </a:t>
            </a:r>
            <a:r>
              <a:rPr lang="es-ES" dirty="0" err="1" smtClean="0">
                <a:solidFill>
                  <a:srgbClr val="ED6B42"/>
                </a:solidFill>
              </a:rPr>
              <a:t>Boot</a:t>
            </a:r>
            <a:r>
              <a:rPr lang="es-ES" dirty="0" smtClean="0">
                <a:solidFill>
                  <a:srgbClr val="ED6B42"/>
                </a:solidFill>
              </a:rPr>
              <a:t> – </a:t>
            </a:r>
            <a:r>
              <a:rPr lang="es-ES" dirty="0" err="1" smtClean="0">
                <a:solidFill>
                  <a:srgbClr val="ED6B42"/>
                </a:solidFill>
              </a:rPr>
              <a:t>Dependeny</a:t>
            </a:r>
            <a:r>
              <a:rPr lang="es-ES" dirty="0" smtClean="0">
                <a:solidFill>
                  <a:srgbClr val="ED6B42"/>
                </a:solidFill>
              </a:rPr>
              <a:t> </a:t>
            </a:r>
            <a:r>
              <a:rPr lang="es-ES" dirty="0" err="1" smtClean="0">
                <a:solidFill>
                  <a:srgbClr val="ED6B42"/>
                </a:solidFill>
              </a:rPr>
              <a:t>Injection</a:t>
            </a:r>
            <a:endParaRPr lang="es-ES" dirty="0">
              <a:solidFill>
                <a:srgbClr val="ED6B4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825625"/>
            <a:ext cx="10007600" cy="44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477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PCF Training – Level 0</vt:lpstr>
      <vt:lpstr>Contenido</vt:lpstr>
      <vt:lpstr>Introducción al curso</vt:lpstr>
      <vt:lpstr>Spring Boot</vt:lpstr>
      <vt:lpstr>Spring Boot</vt:lpstr>
      <vt:lpstr>Initializr</vt:lpstr>
      <vt:lpstr>Spring Boot - Main</vt:lpstr>
      <vt:lpstr>Aplication/Command Runners</vt:lpstr>
      <vt:lpstr>Spring Boot – Dependeny Injection</vt:lpstr>
      <vt:lpstr>Spring Boot – Properties</vt:lpstr>
      <vt:lpstr>Microservices</vt:lpstr>
      <vt:lpstr>Microservices</vt:lpstr>
      <vt:lpstr>Patterns</vt:lpstr>
      <vt:lpstr>Microservice related patterns</vt:lpstr>
      <vt:lpstr>Decomposition</vt:lpstr>
      <vt:lpstr>Communication (Styles)</vt:lpstr>
      <vt:lpstr>API Gateway/Front-end</vt:lpstr>
      <vt:lpstr>Data Managment (Database per service)</vt:lpstr>
      <vt:lpstr>Data Managment (Database per service)</vt:lpstr>
      <vt:lpstr>Data Managment (Database per service)</vt:lpstr>
      <vt:lpstr>Data Managment (Database per service)</vt:lpstr>
      <vt:lpstr>Anti-Pattern - Distribution is Free</vt:lpstr>
      <vt:lpstr>Anti-Pattern – Shared database</vt:lpstr>
      <vt:lpstr>Anti-Pattern – (No technical)</vt:lpstr>
      <vt:lpstr>Tools</vt:lpstr>
      <vt:lpstr>Tools</vt:lpstr>
      <vt:lpstr>Links</vt:lpstr>
      <vt:lpstr>Próximas sesiones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PCF Training – Level 0</dc:title>
  <dc:creator>Alvarez Valdeolmos, Angel (A.)</dc:creator>
  <cp:lastModifiedBy>Alvarez Valdeolmos, Angel (A.)</cp:lastModifiedBy>
  <cp:revision>25</cp:revision>
  <dcterms:created xsi:type="dcterms:W3CDTF">2019-05-08T14:05:01Z</dcterms:created>
  <dcterms:modified xsi:type="dcterms:W3CDTF">2019-05-10T13:26:19Z</dcterms:modified>
</cp:coreProperties>
</file>