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layfair Display"/>
      <p:regular r:id="rId22"/>
      <p:bold r:id="rId23"/>
      <p:italic r:id="rId24"/>
      <p:boldItalic r:id="rId25"/>
    </p:embeddedFont>
    <p:embeddedFont>
      <p:font typeface="Lato"/>
      <p:regular r:id="rId26"/>
      <p:bold r:id="rId27"/>
      <p:italic r:id="rId28"/>
      <p:boldItalic r:id="rId29"/>
    </p:embeddedFont>
    <p:embeddedFont>
      <p:font typeface="Source Code Pro"/>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regular.fntdata"/><Relationship Id="rId21" Type="http://schemas.openxmlformats.org/officeDocument/2006/relationships/slide" Target="slides/slide16.xml"/><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f71044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cf71044e5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c5fb756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dc5fb7562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2a2600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d72a260057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72a2600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d72a260057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63c5f0b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d863c5f0b6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714adfb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dc714adfb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714adf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dc714adfb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63c5f0b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d863c5f0b6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863c5f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d863c5f0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0fed13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d0fed134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f71044e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cf71044e5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fed134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d0fed134f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72a26005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d72a260057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63c5f0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863c5f0b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863c5f0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863c5f0b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72a1a62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d72a1a620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819000"/>
          </a:xfrm>
          <a:prstGeom prst="rect">
            <a:avLst/>
          </a:prstGeom>
        </p:spPr>
        <p:txBody>
          <a:bodyPr anchorCtr="0" anchor="t" bIns="91425" lIns="91425" spcFirstLastPara="1" rIns="91425" wrap="square" tIns="91425">
            <a:normAutofit/>
          </a:bodyPr>
          <a:lstStyle>
            <a:lvl1pPr indent="-342900" lvl="0" marL="457200">
              <a:lnSpc>
                <a:spcPct val="105000"/>
              </a:lnSpc>
              <a:spcBef>
                <a:spcPts val="0"/>
              </a:spcBef>
              <a:spcAft>
                <a:spcPts val="0"/>
              </a:spcAft>
              <a:buSzPts val="1800"/>
              <a:buChar char="●"/>
              <a:defRPr sz="1400">
                <a:latin typeface="Georgia"/>
                <a:ea typeface="Georgia"/>
                <a:cs typeface="Georgia"/>
                <a:sym typeface="Georgia"/>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Conditional_random_field" TargetMode="External"/><Relationship Id="rId4" Type="http://schemas.openxmlformats.org/officeDocument/2006/relationships/hyperlink" Target="https://www.programmersought.com/article/4929109908/" TargetMode="External"/><Relationship Id="rId5" Type="http://schemas.openxmlformats.org/officeDocument/2006/relationships/hyperlink" Target="https://machinelearningmastery.com/develop-bidirectional-lstm-sequence-classification-python-keras/" TargetMode="External"/><Relationship Id="rId6" Type="http://schemas.openxmlformats.org/officeDocument/2006/relationships/hyperlink" Target="https://medium.com/analytics-vidhya/building-a-text-classification-model-using-bilstm-c0548ace26f2" TargetMode="External"/><Relationship Id="rId7" Type="http://schemas.openxmlformats.org/officeDocument/2006/relationships/hyperlink" Target="https://medium.com/@raghavaggarwal0089/bi-lstm-bc3d68da8bd0" TargetMode="External"/><Relationship Id="rId8" Type="http://schemas.openxmlformats.org/officeDocument/2006/relationships/hyperlink" Target="https://en.wikipedia.org/wiki/Sensitivity_and_specific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 Id="rId11" Type="http://schemas.openxmlformats.org/officeDocument/2006/relationships/image" Target="../media/image4.png"/><Relationship Id="rId10" Type="http://schemas.openxmlformats.org/officeDocument/2006/relationships/image" Target="../media/image16.png"/><Relationship Id="rId9"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tr"/>
              <a:t>Intro to </a:t>
            </a:r>
            <a:r>
              <a:rPr lang="tr"/>
              <a:t>NLP</a:t>
            </a:r>
            <a:endParaRPr/>
          </a:p>
          <a:p>
            <a:pPr indent="0" lvl="0" marL="0" rtl="0" algn="ctr">
              <a:lnSpc>
                <a:spcPct val="100000"/>
              </a:lnSpc>
              <a:spcBef>
                <a:spcPts val="0"/>
              </a:spcBef>
              <a:spcAft>
                <a:spcPts val="0"/>
              </a:spcAft>
              <a:buSzPts val="3200"/>
              <a:buNone/>
            </a:pPr>
            <a:r>
              <a:rPr lang="tr" sz="1900"/>
              <a:t># </a:t>
            </a:r>
            <a:r>
              <a:rPr lang="tr" sz="1900"/>
              <a:t>named entity recognition</a:t>
            </a:r>
            <a:endParaRPr sz="1900"/>
          </a:p>
        </p:txBody>
      </p:sp>
      <p:sp>
        <p:nvSpPr>
          <p:cNvPr id="60" name="Google Shape;60;p13"/>
          <p:cNvSpPr txBox="1"/>
          <p:nvPr>
            <p:ph idx="1" type="subTitle"/>
          </p:nvPr>
        </p:nvSpPr>
        <p:spPr>
          <a:xfrm>
            <a:off x="2773775" y="3266925"/>
            <a:ext cx="3611100" cy="7014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852"/>
              <a:buNone/>
            </a:pPr>
            <a:r>
              <a:rPr lang="tr" sz="1595"/>
              <a:t>150116884	   Esra Polat</a:t>
            </a:r>
            <a:endParaRPr sz="1595"/>
          </a:p>
          <a:p>
            <a:pPr indent="0" lvl="0" marL="0" rtl="0" algn="ctr">
              <a:lnSpc>
                <a:spcPct val="80000"/>
              </a:lnSpc>
              <a:spcBef>
                <a:spcPts val="0"/>
              </a:spcBef>
              <a:spcAft>
                <a:spcPts val="0"/>
              </a:spcAft>
              <a:buSzPts val="852"/>
              <a:buNone/>
            </a:pPr>
            <a:r>
              <a:rPr lang="tr" sz="1595"/>
              <a:t>150116071    Nur Deniz Çaylı</a:t>
            </a:r>
            <a:endParaRPr sz="1595"/>
          </a:p>
          <a:p>
            <a:pPr indent="0" lvl="0" marL="0" rtl="0" algn="ctr">
              <a:lnSpc>
                <a:spcPct val="80000"/>
              </a:lnSpc>
              <a:spcBef>
                <a:spcPts val="0"/>
              </a:spcBef>
              <a:spcAft>
                <a:spcPts val="0"/>
              </a:spcAft>
              <a:buSzPts val="852"/>
              <a:buNone/>
            </a:pPr>
            <a:r>
              <a:rPr lang="tr" sz="1595"/>
              <a:t>150116028   Minel Saygısever</a:t>
            </a:r>
            <a:endParaRPr sz="159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0" y="369800"/>
            <a:ext cx="9144000" cy="6480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CRF </a:t>
            </a:r>
            <a:r>
              <a:rPr lang="tr"/>
              <a:t>(</a:t>
            </a:r>
            <a:r>
              <a:rPr lang="tr"/>
              <a:t>Conditional Random Fields</a:t>
            </a:r>
            <a:r>
              <a:rPr lang="tr"/>
              <a:t>)</a:t>
            </a:r>
            <a:endParaRPr/>
          </a:p>
        </p:txBody>
      </p:sp>
      <p:sp>
        <p:nvSpPr>
          <p:cNvPr id="135" name="Google Shape;135;p22"/>
          <p:cNvSpPr txBox="1"/>
          <p:nvPr>
            <p:ph idx="1" type="body"/>
          </p:nvPr>
        </p:nvSpPr>
        <p:spPr>
          <a:xfrm>
            <a:off x="194700" y="1133127"/>
            <a:ext cx="8754600" cy="181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solidFill>
                  <a:srgbClr val="292929"/>
                </a:solidFill>
                <a:latin typeface="Cambria"/>
                <a:ea typeface="Cambria"/>
                <a:cs typeface="Cambria"/>
                <a:sym typeface="Cambria"/>
              </a:rPr>
              <a:t>CRF is a discriminant model for sequences data similar to MEMM. It models the dependency between each state and the entire input sequences. Unlike MEMM, CRF overcomes the label bias issue by using global normalizer.</a:t>
            </a:r>
            <a:endParaRPr>
              <a:solidFill>
                <a:srgbClr val="292929"/>
              </a:solidFill>
              <a:latin typeface="Cambria"/>
              <a:ea typeface="Cambria"/>
              <a:cs typeface="Cambria"/>
              <a:sym typeface="Cambria"/>
            </a:endParaRPr>
          </a:p>
          <a:p>
            <a:pPr indent="0" lvl="0" marL="0" rtl="0" algn="l">
              <a:lnSpc>
                <a:spcPct val="115000"/>
              </a:lnSpc>
              <a:spcBef>
                <a:spcPts val="0"/>
              </a:spcBef>
              <a:spcAft>
                <a:spcPts val="0"/>
              </a:spcAft>
              <a:buNone/>
            </a:pPr>
            <a:r>
              <a:rPr lang="tr">
                <a:solidFill>
                  <a:srgbClr val="292929"/>
                </a:solidFill>
                <a:latin typeface="Cambria"/>
                <a:ea typeface="Cambria"/>
                <a:cs typeface="Cambria"/>
                <a:sym typeface="Cambria"/>
              </a:rPr>
              <a:t>In this article, we are focusing on linear-chain CRF which is a special type of CRF that models the output variables as a sequence. This fits our use case of having sequential inputs. For example, in natural language processing, linear chain CRFs are popular, which implement sequential dependencies in the predictions. In image processing the graph typically connects locations to nearby and/or similar locations to enforce that they receive similar predictions.</a:t>
            </a:r>
            <a:endParaRPr>
              <a:solidFill>
                <a:srgbClr val="292929"/>
              </a:solidFill>
              <a:latin typeface="Cambria"/>
              <a:ea typeface="Cambria"/>
              <a:cs typeface="Cambria"/>
              <a:sym typeface="Cambria"/>
            </a:endParaRPr>
          </a:p>
        </p:txBody>
      </p:sp>
      <p:pic>
        <p:nvPicPr>
          <p:cNvPr id="136" name="Google Shape;136;p22"/>
          <p:cNvPicPr preferRelativeResize="0"/>
          <p:nvPr/>
        </p:nvPicPr>
        <p:blipFill rotWithShape="1">
          <a:blip r:embed="rId3">
            <a:alphaModFix/>
          </a:blip>
          <a:srcRect b="11780" l="0" r="0" t="7697"/>
          <a:stretch/>
        </p:blipFill>
        <p:spPr>
          <a:xfrm>
            <a:off x="2335313" y="2773800"/>
            <a:ext cx="4473375" cy="215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biLSTM + CRF</a:t>
            </a:r>
            <a:endParaRPr/>
          </a:p>
        </p:txBody>
      </p:sp>
      <p:pic>
        <p:nvPicPr>
          <p:cNvPr id="142" name="Google Shape;142;p23"/>
          <p:cNvPicPr preferRelativeResize="0"/>
          <p:nvPr/>
        </p:nvPicPr>
        <p:blipFill>
          <a:blip r:embed="rId3">
            <a:alphaModFix/>
          </a:blip>
          <a:stretch>
            <a:fillRect/>
          </a:stretch>
        </p:blipFill>
        <p:spPr>
          <a:xfrm>
            <a:off x="122175" y="1188100"/>
            <a:ext cx="4168375" cy="3721444"/>
          </a:xfrm>
          <a:prstGeom prst="rect">
            <a:avLst/>
          </a:prstGeom>
          <a:noFill/>
          <a:ln>
            <a:noFill/>
          </a:ln>
        </p:spPr>
      </p:pic>
      <p:sp>
        <p:nvSpPr>
          <p:cNvPr id="143" name="Google Shape;143;p23"/>
          <p:cNvSpPr txBox="1"/>
          <p:nvPr>
            <p:ph idx="1" type="body"/>
          </p:nvPr>
        </p:nvSpPr>
        <p:spPr>
          <a:xfrm>
            <a:off x="4650475" y="1088625"/>
            <a:ext cx="4443900" cy="392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input = Input(shape=(50,))</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word_embedding_size = 150</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tr" sz="800">
                <a:solidFill>
                  <a:schemeClr val="dk1"/>
                </a:solidFill>
                <a:latin typeface="Source Code Pro"/>
                <a:ea typeface="Source Code Pro"/>
                <a:cs typeface="Source Code Pro"/>
                <a:sym typeface="Source Code Pro"/>
              </a:rPr>
              <a:t># Embedding Layer</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Embedding(input_dim=n_words, output_dim=word_embedding_size, input_length=50)(input)</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tr" sz="800">
                <a:solidFill>
                  <a:schemeClr val="dk1"/>
                </a:solidFill>
                <a:latin typeface="Source Code Pro"/>
                <a:ea typeface="Source Code Pro"/>
                <a:cs typeface="Source Code Pro"/>
                <a:sym typeface="Source Code Pro"/>
              </a:rPr>
              <a:t># BI-LSTM Layer</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Bidirectional(LSTM(units=word_embedding_size, </a:t>
            </a:r>
            <a:endParaRPr sz="800">
              <a:solidFill>
                <a:srgbClr val="0B5394"/>
              </a:solidFill>
              <a:latin typeface="Source Code Pro"/>
              <a:ea typeface="Source Code Pro"/>
              <a:cs typeface="Source Code Pro"/>
              <a:sym typeface="Source Code Pro"/>
            </a:endParaRPr>
          </a:p>
          <a:p>
            <a:pPr indent="0" lvl="0" marL="45720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return_sequences=True, dropout=0.5, recurrent_dropout=0.5, kernel_initializer= k.initializers.he_normal()))(model)</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LSTM(units=word_embedding_size * 2, return_sequences=True, </a:t>
            </a:r>
            <a:endParaRPr sz="800">
              <a:solidFill>
                <a:srgbClr val="0B5394"/>
              </a:solidFill>
              <a:latin typeface="Source Code Pro"/>
              <a:ea typeface="Source Code Pro"/>
              <a:cs typeface="Source Code Pro"/>
              <a:sym typeface="Source Code Pro"/>
            </a:endParaRPr>
          </a:p>
          <a:p>
            <a:pPr indent="45720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dropout=0.5, recurrent_dropout=0.5, </a:t>
            </a:r>
            <a:endParaRPr sz="800">
              <a:solidFill>
                <a:srgbClr val="0B5394"/>
              </a:solidFill>
              <a:latin typeface="Source Code Pro"/>
              <a:ea typeface="Source Code Pro"/>
              <a:cs typeface="Source Code Pro"/>
              <a:sym typeface="Source Code Pro"/>
            </a:endParaRPr>
          </a:p>
          <a:p>
            <a:pPr indent="0" lvl="0" marL="45720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kernel_initializer=k.initializers.he_normal())(model)</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tr" sz="800">
                <a:solidFill>
                  <a:schemeClr val="dk1"/>
                </a:solidFill>
                <a:latin typeface="Source Code Pro"/>
                <a:ea typeface="Source Code Pro"/>
                <a:cs typeface="Source Code Pro"/>
                <a:sym typeface="Source Code Pro"/>
              </a:rPr>
              <a:t># TimeDistributed Layer</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b="1" sz="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TimeDistributed(Dense(n_tags, activation="relu"))(model)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tr" sz="800">
                <a:solidFill>
                  <a:schemeClr val="dk1"/>
                </a:solidFill>
                <a:latin typeface="Source Code Pro"/>
                <a:ea typeface="Source Code Pro"/>
                <a:cs typeface="Source Code Pro"/>
                <a:sym typeface="Source Code Pro"/>
              </a:rPr>
              <a:t># CRFLayer</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crf = CRF(n_tags)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out = crf(model)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model = Model(input, out)</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226350" y="145675"/>
            <a:ext cx="7020699" cy="3572425"/>
          </a:xfrm>
          <a:prstGeom prst="rect">
            <a:avLst/>
          </a:prstGeom>
          <a:noFill/>
          <a:ln cap="flat" cmpd="sng" w="9525">
            <a:solidFill>
              <a:schemeClr val="dk2"/>
            </a:solidFill>
            <a:prstDash val="solid"/>
            <a:round/>
            <a:headEnd len="sm" w="sm" type="none"/>
            <a:tailEnd len="sm" w="sm" type="none"/>
          </a:ln>
        </p:spPr>
      </p:pic>
      <p:pic>
        <p:nvPicPr>
          <p:cNvPr id="149" name="Google Shape;149;p24"/>
          <p:cNvPicPr preferRelativeResize="0"/>
          <p:nvPr/>
        </p:nvPicPr>
        <p:blipFill>
          <a:blip r:embed="rId4">
            <a:alphaModFix/>
          </a:blip>
          <a:stretch>
            <a:fillRect/>
          </a:stretch>
        </p:blipFill>
        <p:spPr>
          <a:xfrm>
            <a:off x="1709061" y="1377750"/>
            <a:ext cx="7273590" cy="3572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564938" y="1356100"/>
            <a:ext cx="8014127" cy="3540875"/>
          </a:xfrm>
          <a:prstGeom prst="rect">
            <a:avLst/>
          </a:prstGeom>
          <a:noFill/>
          <a:ln>
            <a:noFill/>
          </a:ln>
        </p:spPr>
      </p:pic>
      <p:sp>
        <p:nvSpPr>
          <p:cNvPr id="155" name="Google Shape;155;p25"/>
          <p:cNvSpPr/>
          <p:nvPr/>
        </p:nvSpPr>
        <p:spPr>
          <a:xfrm>
            <a:off x="6042025" y="346150"/>
            <a:ext cx="1902900" cy="765300"/>
          </a:xfrm>
          <a:prstGeom prst="cloudCallout">
            <a:avLst>
              <a:gd fmla="val -115124" name="adj1"/>
              <a:gd fmla="val 112352"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900">
                <a:solidFill>
                  <a:schemeClr val="lt1"/>
                </a:solidFill>
                <a:latin typeface="Comfortaa"/>
                <a:ea typeface="Comfortaa"/>
                <a:cs typeface="Comfortaa"/>
                <a:sym typeface="Comfortaa"/>
              </a:rPr>
              <a:t>Our traning and validation graps and they look good.</a:t>
            </a:r>
            <a:endParaRPr b="1" sz="900">
              <a:solidFill>
                <a:schemeClr val="lt1"/>
              </a:solidFill>
              <a:latin typeface="Comfortaa"/>
              <a:ea typeface="Comfortaa"/>
              <a:cs typeface="Comfortaa"/>
              <a:sym typeface="Comfortaa"/>
            </a:endParaRPr>
          </a:p>
        </p:txBody>
      </p:sp>
      <p:pic>
        <p:nvPicPr>
          <p:cNvPr id="156" name="Google Shape;156;p25"/>
          <p:cNvPicPr preferRelativeResize="0"/>
          <p:nvPr/>
        </p:nvPicPr>
        <p:blipFill>
          <a:blip r:embed="rId4">
            <a:alphaModFix/>
          </a:blip>
          <a:stretch>
            <a:fillRect/>
          </a:stretch>
        </p:blipFill>
        <p:spPr>
          <a:xfrm>
            <a:off x="420725" y="616325"/>
            <a:ext cx="4779111" cy="297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Prediction with Test Set</a:t>
            </a:r>
            <a:endParaRPr/>
          </a:p>
        </p:txBody>
      </p:sp>
      <p:pic>
        <p:nvPicPr>
          <p:cNvPr id="162" name="Google Shape;162;p26"/>
          <p:cNvPicPr preferRelativeResize="0"/>
          <p:nvPr/>
        </p:nvPicPr>
        <p:blipFill>
          <a:blip r:embed="rId3">
            <a:alphaModFix/>
          </a:blip>
          <a:stretch>
            <a:fillRect/>
          </a:stretch>
        </p:blipFill>
        <p:spPr>
          <a:xfrm>
            <a:off x="2618675" y="1759540"/>
            <a:ext cx="1953325" cy="3092760"/>
          </a:xfrm>
          <a:prstGeom prst="rect">
            <a:avLst/>
          </a:prstGeom>
          <a:noFill/>
          <a:ln>
            <a:noFill/>
          </a:ln>
        </p:spPr>
      </p:pic>
      <p:sp>
        <p:nvSpPr>
          <p:cNvPr id="163" name="Google Shape;163;p26"/>
          <p:cNvSpPr/>
          <p:nvPr/>
        </p:nvSpPr>
        <p:spPr>
          <a:xfrm>
            <a:off x="647950" y="1573475"/>
            <a:ext cx="1414500" cy="532200"/>
          </a:xfrm>
          <a:prstGeom prst="cloudCallout">
            <a:avLst>
              <a:gd fmla="val 69373" name="adj1"/>
              <a:gd fmla="val 190929"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900">
                <a:solidFill>
                  <a:schemeClr val="lt1"/>
                </a:solidFill>
                <a:latin typeface="Comfortaa"/>
                <a:ea typeface="Comfortaa"/>
                <a:cs typeface="Comfortaa"/>
                <a:sym typeface="Comfortaa"/>
              </a:rPr>
              <a:t>a few example</a:t>
            </a:r>
            <a:endParaRPr b="1" sz="900">
              <a:solidFill>
                <a:schemeClr val="lt1"/>
              </a:solidFill>
              <a:latin typeface="Comfortaa"/>
              <a:ea typeface="Comfortaa"/>
              <a:cs typeface="Comfortaa"/>
              <a:sym typeface="Comfortaa"/>
            </a:endParaRPr>
          </a:p>
        </p:txBody>
      </p:sp>
      <p:pic>
        <p:nvPicPr>
          <p:cNvPr id="164" name="Google Shape;164;p26"/>
          <p:cNvPicPr preferRelativeResize="0"/>
          <p:nvPr/>
        </p:nvPicPr>
        <p:blipFill>
          <a:blip r:embed="rId4">
            <a:alphaModFix/>
          </a:blip>
          <a:stretch>
            <a:fillRect/>
          </a:stretch>
        </p:blipFill>
        <p:spPr>
          <a:xfrm>
            <a:off x="4883075" y="1759550"/>
            <a:ext cx="2323236" cy="3092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27"/>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Sensitivity and Specificity</a:t>
            </a:r>
            <a:endParaRPr/>
          </a:p>
          <a:p>
            <a:pPr indent="0" lvl="0" marL="0" rtl="0" algn="l">
              <a:lnSpc>
                <a:spcPct val="100000"/>
              </a:lnSpc>
              <a:spcBef>
                <a:spcPts val="0"/>
              </a:spcBef>
              <a:spcAft>
                <a:spcPts val="0"/>
              </a:spcAft>
              <a:buSzPct val="111111"/>
              <a:buNone/>
            </a:pPr>
            <a:r>
              <a:t/>
            </a:r>
            <a:endParaRPr/>
          </a:p>
        </p:txBody>
      </p:sp>
      <p:pic>
        <p:nvPicPr>
          <p:cNvPr id="170" name="Google Shape;170;p27"/>
          <p:cNvPicPr preferRelativeResize="0"/>
          <p:nvPr/>
        </p:nvPicPr>
        <p:blipFill>
          <a:blip r:embed="rId3">
            <a:alphaModFix/>
          </a:blip>
          <a:stretch>
            <a:fillRect/>
          </a:stretch>
        </p:blipFill>
        <p:spPr>
          <a:xfrm>
            <a:off x="3288988" y="1126575"/>
            <a:ext cx="2566027" cy="3821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Utilized Resources</a:t>
            </a:r>
            <a:endParaRPr/>
          </a:p>
          <a:p>
            <a:pPr indent="0" lvl="0" marL="0" rtl="0" algn="ctr">
              <a:lnSpc>
                <a:spcPct val="100000"/>
              </a:lnSpc>
              <a:spcBef>
                <a:spcPts val="0"/>
              </a:spcBef>
              <a:spcAft>
                <a:spcPts val="0"/>
              </a:spcAft>
              <a:buSzPct val="111111"/>
              <a:buNone/>
            </a:pPr>
            <a:r>
              <a:t/>
            </a:r>
            <a:endParaRPr/>
          </a:p>
        </p:txBody>
      </p:sp>
      <p:sp>
        <p:nvSpPr>
          <p:cNvPr id="176" name="Google Shape;176;p28"/>
          <p:cNvSpPr txBox="1"/>
          <p:nvPr/>
        </p:nvSpPr>
        <p:spPr>
          <a:xfrm>
            <a:off x="427350" y="1287075"/>
            <a:ext cx="8289300" cy="218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1000" u="sng">
                <a:solidFill>
                  <a:schemeClr val="hlink"/>
                </a:solidFill>
                <a:latin typeface="Comfortaa"/>
                <a:ea typeface="Comfortaa"/>
                <a:cs typeface="Comfortaa"/>
                <a:sym typeface="Comfortaa"/>
                <a:hlinkClick r:id="rId3"/>
              </a:rPr>
              <a:t>Conditional Random Field</a:t>
            </a:r>
            <a:endParaRPr b="1" sz="1000" u="sng">
              <a:solidFill>
                <a:srgbClr val="0B5394"/>
              </a:solidFill>
              <a:latin typeface="Comfortaa"/>
              <a:ea typeface="Comfortaa"/>
              <a:cs typeface="Comfortaa"/>
              <a:sym typeface="Comfortaa"/>
            </a:endParaRPr>
          </a:p>
          <a:p>
            <a:pPr indent="0" lvl="0" marL="0" rtl="0" algn="ctr">
              <a:lnSpc>
                <a:spcPct val="115000"/>
              </a:lnSpc>
              <a:spcBef>
                <a:spcPts val="1500"/>
              </a:spcBef>
              <a:spcAft>
                <a:spcPts val="0"/>
              </a:spcAft>
              <a:buNone/>
            </a:pPr>
            <a:r>
              <a:rPr b="1" lang="tr" sz="1000" u="sng">
                <a:solidFill>
                  <a:schemeClr val="hlink"/>
                </a:solidFill>
                <a:latin typeface="Comfortaa"/>
                <a:ea typeface="Comfortaa"/>
                <a:cs typeface="Comfortaa"/>
                <a:sym typeface="Comfortaa"/>
                <a:hlinkClick r:id="rId4"/>
              </a:rPr>
              <a:t>Keras-based BiLSTM and CRF implement NER</a:t>
            </a:r>
            <a:endParaRPr b="1" sz="1000" u="sng">
              <a:solidFill>
                <a:srgbClr val="0B5394"/>
              </a:solidFill>
              <a:latin typeface="Comfortaa"/>
              <a:ea typeface="Comfortaa"/>
              <a:cs typeface="Comfortaa"/>
              <a:sym typeface="Comfortaa"/>
            </a:endParaRPr>
          </a:p>
          <a:p>
            <a:pPr indent="0" lvl="0" marL="0" rtl="0" algn="ctr">
              <a:lnSpc>
                <a:spcPct val="115000"/>
              </a:lnSpc>
              <a:spcBef>
                <a:spcPts val="1500"/>
              </a:spcBef>
              <a:spcAft>
                <a:spcPts val="0"/>
              </a:spcAft>
              <a:buNone/>
            </a:pPr>
            <a:r>
              <a:rPr b="1" lang="tr" sz="1000" u="sng">
                <a:solidFill>
                  <a:schemeClr val="hlink"/>
                </a:solidFill>
                <a:latin typeface="Comfortaa"/>
                <a:ea typeface="Comfortaa"/>
                <a:cs typeface="Comfortaa"/>
                <a:sym typeface="Comfortaa"/>
                <a:hlinkClick r:id="rId5"/>
              </a:rPr>
              <a:t>Bidirectional LSTM</a:t>
            </a:r>
            <a:endParaRPr b="1" sz="1000" u="sng">
              <a:solidFill>
                <a:srgbClr val="0B5394"/>
              </a:solidFill>
              <a:latin typeface="Comfortaa"/>
              <a:ea typeface="Comfortaa"/>
              <a:cs typeface="Comfortaa"/>
              <a:sym typeface="Comfortaa"/>
            </a:endParaRPr>
          </a:p>
          <a:p>
            <a:pPr indent="0" lvl="0" marL="0" rtl="0" algn="ctr">
              <a:lnSpc>
                <a:spcPct val="115000"/>
              </a:lnSpc>
              <a:spcBef>
                <a:spcPts val="1500"/>
              </a:spcBef>
              <a:spcAft>
                <a:spcPts val="0"/>
              </a:spcAft>
              <a:buNone/>
            </a:pPr>
            <a:r>
              <a:rPr b="1" lang="tr" sz="1000" u="sng">
                <a:solidFill>
                  <a:schemeClr val="hlink"/>
                </a:solidFill>
                <a:latin typeface="Comfortaa"/>
                <a:ea typeface="Comfortaa"/>
                <a:cs typeface="Comfortaa"/>
                <a:sym typeface="Comfortaa"/>
                <a:hlinkClick r:id="rId6"/>
              </a:rPr>
              <a:t>Building a Text Classification model using BiLSTM</a:t>
            </a:r>
            <a:endParaRPr b="1" sz="1000" u="sng">
              <a:solidFill>
                <a:srgbClr val="0B5394"/>
              </a:solidFill>
              <a:latin typeface="Comfortaa"/>
              <a:ea typeface="Comfortaa"/>
              <a:cs typeface="Comfortaa"/>
              <a:sym typeface="Comfortaa"/>
            </a:endParaRPr>
          </a:p>
          <a:p>
            <a:pPr indent="0" lvl="0" marL="0" rtl="0" algn="ctr">
              <a:lnSpc>
                <a:spcPct val="115000"/>
              </a:lnSpc>
              <a:spcBef>
                <a:spcPts val="1500"/>
              </a:spcBef>
              <a:spcAft>
                <a:spcPts val="0"/>
              </a:spcAft>
              <a:buNone/>
            </a:pPr>
            <a:r>
              <a:rPr b="1" lang="tr" sz="1000" u="sng">
                <a:solidFill>
                  <a:schemeClr val="hlink"/>
                </a:solidFill>
                <a:latin typeface="Comfortaa"/>
                <a:ea typeface="Comfortaa"/>
                <a:cs typeface="Comfortaa"/>
                <a:sym typeface="Comfortaa"/>
                <a:hlinkClick r:id="rId7"/>
              </a:rPr>
              <a:t>Bi-LSTM</a:t>
            </a:r>
            <a:endParaRPr b="1" sz="1000" u="sng">
              <a:solidFill>
                <a:srgbClr val="0B5394"/>
              </a:solidFill>
              <a:latin typeface="Comfortaa"/>
              <a:ea typeface="Comfortaa"/>
              <a:cs typeface="Comfortaa"/>
              <a:sym typeface="Comfortaa"/>
            </a:endParaRPr>
          </a:p>
          <a:p>
            <a:pPr indent="0" lvl="0" marL="0" rtl="0" algn="ctr">
              <a:lnSpc>
                <a:spcPct val="115000"/>
              </a:lnSpc>
              <a:spcBef>
                <a:spcPts val="1500"/>
              </a:spcBef>
              <a:spcAft>
                <a:spcPts val="1500"/>
              </a:spcAft>
              <a:buNone/>
            </a:pPr>
            <a:r>
              <a:rPr b="1" lang="tr" sz="1000" u="sng">
                <a:solidFill>
                  <a:schemeClr val="hlink"/>
                </a:solidFill>
                <a:latin typeface="Comfortaa"/>
                <a:ea typeface="Comfortaa"/>
                <a:cs typeface="Comfortaa"/>
                <a:sym typeface="Comfortaa"/>
                <a:hlinkClick r:id="rId8"/>
              </a:rPr>
              <a:t>Sensitivity and Specificity</a:t>
            </a:r>
            <a:endParaRPr b="1" sz="1000" u="sng">
              <a:solidFill>
                <a:srgbClr val="0B5394"/>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p:nvPr/>
        </p:nvSpPr>
        <p:spPr>
          <a:xfrm>
            <a:off x="965200" y="1240225"/>
            <a:ext cx="4743036" cy="2087964"/>
          </a:xfrm>
          <a:prstGeom prst="cloud">
            <a:avLst/>
          </a:pr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Detail of I</a:t>
            </a:r>
            <a:r>
              <a:rPr lang="tr"/>
              <a:t>mplementation</a:t>
            </a:r>
            <a:endParaRPr/>
          </a:p>
        </p:txBody>
      </p:sp>
      <p:pic>
        <p:nvPicPr>
          <p:cNvPr id="67" name="Google Shape;67;p14"/>
          <p:cNvPicPr preferRelativeResize="0"/>
          <p:nvPr/>
        </p:nvPicPr>
        <p:blipFill>
          <a:blip r:embed="rId3">
            <a:alphaModFix/>
          </a:blip>
          <a:stretch>
            <a:fillRect/>
          </a:stretch>
        </p:blipFill>
        <p:spPr>
          <a:xfrm>
            <a:off x="6405775" y="1471513"/>
            <a:ext cx="1623200" cy="1623200"/>
          </a:xfrm>
          <a:prstGeom prst="rect">
            <a:avLst/>
          </a:prstGeom>
          <a:noFill/>
          <a:ln>
            <a:noFill/>
          </a:ln>
        </p:spPr>
      </p:pic>
      <p:pic>
        <p:nvPicPr>
          <p:cNvPr id="68" name="Google Shape;68;p14"/>
          <p:cNvPicPr preferRelativeResize="0"/>
          <p:nvPr/>
        </p:nvPicPr>
        <p:blipFill>
          <a:blip r:embed="rId4">
            <a:alphaModFix/>
          </a:blip>
          <a:stretch>
            <a:fillRect/>
          </a:stretch>
        </p:blipFill>
        <p:spPr>
          <a:xfrm>
            <a:off x="7098524" y="4342689"/>
            <a:ext cx="1332951" cy="418286"/>
          </a:xfrm>
          <a:prstGeom prst="rect">
            <a:avLst/>
          </a:prstGeom>
          <a:noFill/>
          <a:ln>
            <a:noFill/>
          </a:ln>
        </p:spPr>
      </p:pic>
      <p:sp>
        <p:nvSpPr>
          <p:cNvPr id="69" name="Google Shape;69;p14"/>
          <p:cNvSpPr txBox="1"/>
          <p:nvPr/>
        </p:nvSpPr>
        <p:spPr>
          <a:xfrm>
            <a:off x="1455938" y="1721213"/>
            <a:ext cx="36204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1200">
                <a:solidFill>
                  <a:schemeClr val="lt1"/>
                </a:solidFill>
                <a:latin typeface="Comfortaa"/>
                <a:ea typeface="Comfortaa"/>
                <a:cs typeface="Comfortaa"/>
                <a:sym typeface="Comfortaa"/>
              </a:rPr>
              <a:t>This program was implemented with Python 3.6 on the Kaggle Notebook using the below libraries and compiled with GPU. We used the openly shared github codes of scientific conference or journal publications.</a:t>
            </a:r>
            <a:endParaRPr b="1" sz="1200">
              <a:solidFill>
                <a:schemeClr val="lt1"/>
              </a:solidFill>
              <a:latin typeface="Comfortaa"/>
              <a:ea typeface="Comfortaa"/>
              <a:cs typeface="Comfortaa"/>
              <a:sym typeface="Comfortaa"/>
            </a:endParaRPr>
          </a:p>
        </p:txBody>
      </p:sp>
      <p:pic>
        <p:nvPicPr>
          <p:cNvPr id="70" name="Google Shape;70;p14"/>
          <p:cNvPicPr preferRelativeResize="0"/>
          <p:nvPr/>
        </p:nvPicPr>
        <p:blipFill>
          <a:blip r:embed="rId5">
            <a:alphaModFix/>
          </a:blip>
          <a:stretch>
            <a:fillRect/>
          </a:stretch>
        </p:blipFill>
        <p:spPr>
          <a:xfrm>
            <a:off x="1214890" y="3640687"/>
            <a:ext cx="1728861" cy="684850"/>
          </a:xfrm>
          <a:prstGeom prst="rect">
            <a:avLst/>
          </a:prstGeom>
          <a:noFill/>
          <a:ln>
            <a:noFill/>
          </a:ln>
        </p:spPr>
      </p:pic>
      <p:pic>
        <p:nvPicPr>
          <p:cNvPr id="71" name="Google Shape;71;p14"/>
          <p:cNvPicPr preferRelativeResize="0"/>
          <p:nvPr/>
        </p:nvPicPr>
        <p:blipFill>
          <a:blip r:embed="rId6">
            <a:alphaModFix/>
          </a:blip>
          <a:stretch>
            <a:fillRect/>
          </a:stretch>
        </p:blipFill>
        <p:spPr>
          <a:xfrm>
            <a:off x="673391" y="4209436"/>
            <a:ext cx="1556005" cy="684841"/>
          </a:xfrm>
          <a:prstGeom prst="rect">
            <a:avLst/>
          </a:prstGeom>
          <a:noFill/>
          <a:ln>
            <a:noFill/>
          </a:ln>
        </p:spPr>
      </p:pic>
      <p:pic>
        <p:nvPicPr>
          <p:cNvPr id="72" name="Google Shape;72;p14"/>
          <p:cNvPicPr preferRelativeResize="0"/>
          <p:nvPr/>
        </p:nvPicPr>
        <p:blipFill>
          <a:blip r:embed="rId7">
            <a:alphaModFix/>
          </a:blip>
          <a:stretch>
            <a:fillRect/>
          </a:stretch>
        </p:blipFill>
        <p:spPr>
          <a:xfrm>
            <a:off x="4664875" y="3773975"/>
            <a:ext cx="1778772" cy="418275"/>
          </a:xfrm>
          <a:prstGeom prst="rect">
            <a:avLst/>
          </a:prstGeom>
          <a:noFill/>
          <a:ln>
            <a:noFill/>
          </a:ln>
        </p:spPr>
      </p:pic>
      <p:pic>
        <p:nvPicPr>
          <p:cNvPr id="73" name="Google Shape;73;p14"/>
          <p:cNvPicPr preferRelativeResize="0"/>
          <p:nvPr/>
        </p:nvPicPr>
        <p:blipFill>
          <a:blip r:embed="rId8">
            <a:alphaModFix/>
          </a:blip>
          <a:stretch>
            <a:fillRect/>
          </a:stretch>
        </p:blipFill>
        <p:spPr>
          <a:xfrm>
            <a:off x="2471375" y="4266652"/>
            <a:ext cx="2193494" cy="616350"/>
          </a:xfrm>
          <a:prstGeom prst="rect">
            <a:avLst/>
          </a:prstGeom>
          <a:noFill/>
          <a:ln>
            <a:noFill/>
          </a:ln>
        </p:spPr>
      </p:pic>
      <p:pic>
        <p:nvPicPr>
          <p:cNvPr id="74" name="Google Shape;74;p14"/>
          <p:cNvPicPr preferRelativeResize="0"/>
          <p:nvPr/>
        </p:nvPicPr>
        <p:blipFill>
          <a:blip r:embed="rId9">
            <a:alphaModFix/>
          </a:blip>
          <a:stretch>
            <a:fillRect/>
          </a:stretch>
        </p:blipFill>
        <p:spPr>
          <a:xfrm>
            <a:off x="3059874" y="3631588"/>
            <a:ext cx="1332963" cy="703031"/>
          </a:xfrm>
          <a:prstGeom prst="rect">
            <a:avLst/>
          </a:prstGeom>
          <a:noFill/>
          <a:ln>
            <a:noFill/>
          </a:ln>
        </p:spPr>
      </p:pic>
      <p:pic>
        <p:nvPicPr>
          <p:cNvPr id="75" name="Google Shape;75;p14"/>
          <p:cNvPicPr preferRelativeResize="0"/>
          <p:nvPr/>
        </p:nvPicPr>
        <p:blipFill>
          <a:blip r:embed="rId10">
            <a:alphaModFix/>
          </a:blip>
          <a:stretch>
            <a:fillRect/>
          </a:stretch>
        </p:blipFill>
        <p:spPr>
          <a:xfrm>
            <a:off x="4906863" y="4266661"/>
            <a:ext cx="2007351" cy="570375"/>
          </a:xfrm>
          <a:prstGeom prst="rect">
            <a:avLst/>
          </a:prstGeom>
          <a:noFill/>
          <a:ln>
            <a:noFill/>
          </a:ln>
        </p:spPr>
      </p:pic>
      <p:pic>
        <p:nvPicPr>
          <p:cNvPr id="76" name="Google Shape;76;p14"/>
          <p:cNvPicPr preferRelativeResize="0"/>
          <p:nvPr/>
        </p:nvPicPr>
        <p:blipFill rotWithShape="1">
          <a:blip r:embed="rId11">
            <a:alphaModFix/>
          </a:blip>
          <a:srcRect b="34942" l="0" r="0" t="32468"/>
          <a:stretch/>
        </p:blipFill>
        <p:spPr>
          <a:xfrm>
            <a:off x="6556626" y="3631588"/>
            <a:ext cx="2157245" cy="70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Detail of Dataset</a:t>
            </a:r>
            <a:endParaRPr/>
          </a:p>
        </p:txBody>
      </p:sp>
      <p:sp>
        <p:nvSpPr>
          <p:cNvPr id="82" name="Google Shape;82;p15"/>
          <p:cNvSpPr txBox="1"/>
          <p:nvPr>
            <p:ph idx="1" type="body"/>
          </p:nvPr>
        </p:nvSpPr>
        <p:spPr>
          <a:xfrm>
            <a:off x="184750" y="1080875"/>
            <a:ext cx="8873100" cy="368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tr" sz="1000">
                <a:solidFill>
                  <a:srgbClr val="292929"/>
                </a:solidFill>
                <a:highlight>
                  <a:srgbClr val="FFFFFF"/>
                </a:highlight>
                <a:latin typeface="Comfortaa"/>
                <a:ea typeface="Comfortaa"/>
                <a:cs typeface="Comfortaa"/>
                <a:sym typeface="Comfortaa"/>
              </a:rPr>
              <a:t>We used the TBMM Dataset labelled versions. We convert to appropriate format and save it as csv file.</a:t>
            </a:r>
            <a:endParaRPr sz="800">
              <a:solidFill>
                <a:srgbClr val="292929"/>
              </a:solidFill>
              <a:latin typeface="Comfortaa"/>
              <a:ea typeface="Comfortaa"/>
              <a:cs typeface="Comfortaa"/>
              <a:sym typeface="Comfortaa"/>
            </a:endParaRPr>
          </a:p>
        </p:txBody>
      </p:sp>
      <p:pic>
        <p:nvPicPr>
          <p:cNvPr id="83" name="Google Shape;83;p15"/>
          <p:cNvPicPr preferRelativeResize="0"/>
          <p:nvPr/>
        </p:nvPicPr>
        <p:blipFill>
          <a:blip r:embed="rId3">
            <a:alphaModFix/>
          </a:blip>
          <a:stretch>
            <a:fillRect/>
          </a:stretch>
        </p:blipFill>
        <p:spPr>
          <a:xfrm>
            <a:off x="715000" y="1449275"/>
            <a:ext cx="7812601" cy="35193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Formatting </a:t>
            </a:r>
            <a:r>
              <a:rPr lang="tr"/>
              <a:t>Dataset</a:t>
            </a:r>
            <a:endParaRPr/>
          </a:p>
          <a:p>
            <a:pPr indent="0" lvl="0" marL="0" rtl="0" algn="l">
              <a:spcBef>
                <a:spcPts val="0"/>
              </a:spcBef>
              <a:spcAft>
                <a:spcPts val="0"/>
              </a:spcAft>
              <a:buSzPct val="111111"/>
              <a:buNone/>
            </a:pPr>
            <a:r>
              <a:t/>
            </a:r>
            <a:endParaRPr/>
          </a:p>
        </p:txBody>
      </p:sp>
      <p:sp>
        <p:nvSpPr>
          <p:cNvPr id="89" name="Google Shape;89;p16"/>
          <p:cNvSpPr txBox="1"/>
          <p:nvPr/>
        </p:nvSpPr>
        <p:spPr>
          <a:xfrm>
            <a:off x="159925" y="1251900"/>
            <a:ext cx="4590000" cy="30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import csv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b="1" lang="tr" sz="750">
                <a:solidFill>
                  <a:schemeClr val="dk1"/>
                </a:solidFill>
                <a:latin typeface="Source Code Pro"/>
                <a:ea typeface="Source Code Pro"/>
                <a:cs typeface="Source Code Pro"/>
                <a:sym typeface="Source Code Pro"/>
              </a:rPr>
              <a:t># reading dump file</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ner_rows =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sentence_id = 0</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with open("../input/nercorpus/NER-corpus.DUMP", "r") as ner_file:</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for line in ner_file:</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label = line.split('\t')[0]</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tags = line.split('\t')[1].split()</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words = line.split('\t')[2].split('\n')[0].split()</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for tag, word in zip(tags, words):</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ner_rows.append([sentence_id, label, word.lower(), tag])</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sentence_id+=1</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b="1" lang="tr" sz="750">
                <a:solidFill>
                  <a:schemeClr val="dk1"/>
                </a:solidFill>
                <a:latin typeface="Source Code Pro"/>
                <a:ea typeface="Source Code Pro"/>
                <a:cs typeface="Source Code Pro"/>
                <a:sym typeface="Source Code Pro"/>
              </a:rPr>
              <a:t># dump to csv for appropriate format </a:t>
            </a:r>
            <a:endParaRPr b="1" sz="75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fields = ['sentence_id', 'label', 'word', 'tag']</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filename = "tbmm_ner.csv"</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with open(filename, 'w') as csvfile:</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csvwriter = csv.writer(csvfile)</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csvwriter.writerow(fields)</a:t>
            </a:r>
            <a:endParaRPr sz="750">
              <a:solidFill>
                <a:srgbClr val="0B5394"/>
              </a:solidFill>
              <a:latin typeface="Source Code Pro"/>
              <a:ea typeface="Source Code Pro"/>
              <a:cs typeface="Source Code Pro"/>
              <a:sym typeface="Source Code Pro"/>
            </a:endParaRPr>
          </a:p>
          <a:p>
            <a:pPr indent="0" lvl="0" marL="0" rtl="0" algn="l">
              <a:spcBef>
                <a:spcPts val="0"/>
              </a:spcBef>
              <a:spcAft>
                <a:spcPts val="0"/>
              </a:spcAft>
              <a:buNone/>
            </a:pPr>
            <a:r>
              <a:rPr lang="tr" sz="750">
                <a:solidFill>
                  <a:srgbClr val="0B5394"/>
                </a:solidFill>
                <a:latin typeface="Source Code Pro"/>
                <a:ea typeface="Source Code Pro"/>
                <a:cs typeface="Source Code Pro"/>
                <a:sym typeface="Source Code Pro"/>
              </a:rPr>
              <a:t>    csvwriter.writerows(ner_rows)</a:t>
            </a:r>
            <a:endParaRPr sz="750">
              <a:solidFill>
                <a:srgbClr val="0B5394"/>
              </a:solidFill>
              <a:latin typeface="Source Code Pro"/>
              <a:ea typeface="Source Code Pro"/>
              <a:cs typeface="Source Code Pro"/>
              <a:sym typeface="Source Code Pro"/>
            </a:endParaRPr>
          </a:p>
        </p:txBody>
      </p:sp>
      <p:pic>
        <p:nvPicPr>
          <p:cNvPr id="90" name="Google Shape;90;p16"/>
          <p:cNvPicPr preferRelativeResize="0"/>
          <p:nvPr/>
        </p:nvPicPr>
        <p:blipFill>
          <a:blip r:embed="rId3">
            <a:alphaModFix/>
          </a:blip>
          <a:stretch>
            <a:fillRect/>
          </a:stretch>
        </p:blipFill>
        <p:spPr>
          <a:xfrm>
            <a:off x="4248350" y="1251900"/>
            <a:ext cx="2419176" cy="3298919"/>
          </a:xfrm>
          <a:prstGeom prst="rect">
            <a:avLst/>
          </a:prstGeom>
          <a:noFill/>
          <a:ln cap="flat" cmpd="sng" w="9525">
            <a:solidFill>
              <a:schemeClr val="dk2"/>
            </a:solidFill>
            <a:prstDash val="solid"/>
            <a:round/>
            <a:headEnd len="sm" w="sm" type="none"/>
            <a:tailEnd len="sm" w="sm" type="none"/>
          </a:ln>
        </p:spPr>
      </p:pic>
      <p:pic>
        <p:nvPicPr>
          <p:cNvPr id="91" name="Google Shape;91;p16"/>
          <p:cNvPicPr preferRelativeResize="0"/>
          <p:nvPr/>
        </p:nvPicPr>
        <p:blipFill>
          <a:blip r:embed="rId4">
            <a:alphaModFix/>
          </a:blip>
          <a:stretch>
            <a:fillRect/>
          </a:stretch>
        </p:blipFill>
        <p:spPr>
          <a:xfrm>
            <a:off x="6743713" y="1624064"/>
            <a:ext cx="2304886" cy="3298911"/>
          </a:xfrm>
          <a:prstGeom prst="rect">
            <a:avLst/>
          </a:prstGeom>
          <a:noFill/>
          <a:ln cap="flat" cmpd="sng" w="9525">
            <a:solidFill>
              <a:schemeClr val="dk2"/>
            </a:solidFill>
            <a:prstDash val="solid"/>
            <a:round/>
            <a:headEnd len="sm" w="sm" type="none"/>
            <a:tailEnd len="sm" w="sm" type="none"/>
          </a:ln>
        </p:spPr>
      </p:pic>
      <p:pic>
        <p:nvPicPr>
          <p:cNvPr id="92" name="Google Shape;92;p16"/>
          <p:cNvPicPr preferRelativeResize="0"/>
          <p:nvPr/>
        </p:nvPicPr>
        <p:blipFill>
          <a:blip r:embed="rId5">
            <a:alphaModFix/>
          </a:blip>
          <a:stretch>
            <a:fillRect/>
          </a:stretch>
        </p:blipFill>
        <p:spPr>
          <a:xfrm rot="-544010">
            <a:off x="2657267" y="3832042"/>
            <a:ext cx="1097467" cy="10974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Data Observe</a:t>
            </a:r>
            <a:endParaRPr/>
          </a:p>
        </p:txBody>
      </p:sp>
      <p:sp>
        <p:nvSpPr>
          <p:cNvPr id="98" name="Google Shape;98;p17"/>
          <p:cNvSpPr txBox="1"/>
          <p:nvPr>
            <p:ph idx="1" type="body"/>
          </p:nvPr>
        </p:nvSpPr>
        <p:spPr>
          <a:xfrm>
            <a:off x="210075" y="2539725"/>
            <a:ext cx="2295900" cy="986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tr" sz="1000">
                <a:solidFill>
                  <a:srgbClr val="292929"/>
                </a:solidFill>
                <a:highlight>
                  <a:srgbClr val="FFFFFF"/>
                </a:highlight>
                <a:latin typeface="Comfortaa"/>
                <a:ea typeface="Comfortaa"/>
                <a:cs typeface="Comfortaa"/>
                <a:sym typeface="Comfortaa"/>
              </a:rPr>
              <a:t>We can see the word cloud of the  most common 500 word using in the dataset.</a:t>
            </a:r>
            <a:endParaRPr sz="800">
              <a:solidFill>
                <a:srgbClr val="292929"/>
              </a:solidFill>
              <a:latin typeface="Comfortaa"/>
              <a:ea typeface="Comfortaa"/>
              <a:cs typeface="Comfortaa"/>
              <a:sym typeface="Comfortaa"/>
            </a:endParaRPr>
          </a:p>
        </p:txBody>
      </p:sp>
      <p:pic>
        <p:nvPicPr>
          <p:cNvPr id="99" name="Google Shape;99;p17"/>
          <p:cNvPicPr preferRelativeResize="0"/>
          <p:nvPr/>
        </p:nvPicPr>
        <p:blipFill rotWithShape="1">
          <a:blip r:embed="rId3">
            <a:alphaModFix/>
          </a:blip>
          <a:srcRect b="0" l="704" r="0" t="1058"/>
          <a:stretch/>
        </p:blipFill>
        <p:spPr>
          <a:xfrm>
            <a:off x="2642325" y="1150200"/>
            <a:ext cx="6288750" cy="376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Data Observe</a:t>
            </a:r>
            <a:endParaRPr/>
          </a:p>
        </p:txBody>
      </p:sp>
      <p:sp>
        <p:nvSpPr>
          <p:cNvPr id="105" name="Google Shape;105;p18"/>
          <p:cNvSpPr txBox="1"/>
          <p:nvPr>
            <p:ph idx="1" type="body"/>
          </p:nvPr>
        </p:nvSpPr>
        <p:spPr>
          <a:xfrm>
            <a:off x="7060775" y="2729150"/>
            <a:ext cx="1933500" cy="626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tr" sz="1000">
                <a:solidFill>
                  <a:srgbClr val="292929"/>
                </a:solidFill>
                <a:highlight>
                  <a:srgbClr val="FFFFFF"/>
                </a:highlight>
                <a:latin typeface="Comfortaa"/>
                <a:ea typeface="Comfortaa"/>
                <a:cs typeface="Comfortaa"/>
                <a:sym typeface="Comfortaa"/>
              </a:rPr>
              <a:t>We can see the distribution of tags.</a:t>
            </a:r>
            <a:endParaRPr sz="800">
              <a:solidFill>
                <a:srgbClr val="292929"/>
              </a:solidFill>
              <a:latin typeface="Comfortaa"/>
              <a:ea typeface="Comfortaa"/>
              <a:cs typeface="Comfortaa"/>
              <a:sym typeface="Comfortaa"/>
            </a:endParaRPr>
          </a:p>
        </p:txBody>
      </p:sp>
      <p:pic>
        <p:nvPicPr>
          <p:cNvPr id="106" name="Google Shape;106;p18"/>
          <p:cNvPicPr preferRelativeResize="0"/>
          <p:nvPr/>
        </p:nvPicPr>
        <p:blipFill>
          <a:blip r:embed="rId3">
            <a:alphaModFix/>
          </a:blip>
          <a:stretch>
            <a:fillRect/>
          </a:stretch>
        </p:blipFill>
        <p:spPr>
          <a:xfrm>
            <a:off x="240475" y="1337125"/>
            <a:ext cx="6994201" cy="3497100"/>
          </a:xfrm>
          <a:prstGeom prst="rect">
            <a:avLst/>
          </a:prstGeom>
          <a:noFill/>
          <a:ln>
            <a:noFill/>
          </a:ln>
        </p:spPr>
      </p:pic>
      <p:pic>
        <p:nvPicPr>
          <p:cNvPr id="107" name="Google Shape;107;p18"/>
          <p:cNvPicPr preferRelativeResize="0"/>
          <p:nvPr/>
        </p:nvPicPr>
        <p:blipFill>
          <a:blip r:embed="rId4">
            <a:alphaModFix/>
          </a:blip>
          <a:stretch>
            <a:fillRect/>
          </a:stretch>
        </p:blipFill>
        <p:spPr>
          <a:xfrm>
            <a:off x="5356576" y="1530925"/>
            <a:ext cx="1604524" cy="11555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0" y="391350"/>
            <a:ext cx="91440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Data Observe</a:t>
            </a:r>
            <a:endParaRPr/>
          </a:p>
        </p:txBody>
      </p:sp>
      <p:pic>
        <p:nvPicPr>
          <p:cNvPr id="113" name="Google Shape;113;p19"/>
          <p:cNvPicPr preferRelativeResize="0"/>
          <p:nvPr/>
        </p:nvPicPr>
        <p:blipFill>
          <a:blip r:embed="rId3">
            <a:alphaModFix/>
          </a:blip>
          <a:stretch>
            <a:fillRect/>
          </a:stretch>
        </p:blipFill>
        <p:spPr>
          <a:xfrm>
            <a:off x="903225" y="1116075"/>
            <a:ext cx="7337548" cy="38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0" y="391350"/>
            <a:ext cx="6692100" cy="6261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spcBef>
                <a:spcPts val="0"/>
              </a:spcBef>
              <a:spcAft>
                <a:spcPts val="0"/>
              </a:spcAft>
              <a:buSzPct val="111111"/>
              <a:buNone/>
            </a:pPr>
            <a:r>
              <a:rPr lang="tr"/>
              <a:t>Train and Test Sets    </a:t>
            </a:r>
            <a:endParaRPr/>
          </a:p>
        </p:txBody>
      </p:sp>
      <p:sp>
        <p:nvSpPr>
          <p:cNvPr id="119" name="Google Shape;119;p20"/>
          <p:cNvSpPr txBox="1"/>
          <p:nvPr>
            <p:ph idx="1" type="body"/>
          </p:nvPr>
        </p:nvSpPr>
        <p:spPr>
          <a:xfrm>
            <a:off x="460650" y="1187675"/>
            <a:ext cx="5244300" cy="213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 = [[word2idx[w[1]] for w in s] for s in sentences]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 = pad_sequences(maxlen=maxlen, sequences=X, padding="post",value=n_words - 1)</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y = [[tag2idx[w[2]] for w in s] for s in sentences]</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y = pad_sequences(maxlen=maxlen, sequences=y, padding="post", value=tag2idx["O"])</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y = [to_categorical(i, num_classes=n_tags) for i in y]</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X_train, X_test, y_train, y_test = train_test_split(X, y, test_size=0.3)</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print("X_train", X_train[2])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print("X_test", X_test[2])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print("y_train", y_train[2])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tr" sz="800">
                <a:solidFill>
                  <a:srgbClr val="0B5394"/>
                </a:solidFill>
                <a:latin typeface="Source Code Pro"/>
                <a:ea typeface="Source Code Pro"/>
                <a:cs typeface="Source Code Pro"/>
                <a:sym typeface="Source Code Pro"/>
              </a:rPr>
              <a:t>print("y_test", y_test[2])</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800">
              <a:solidFill>
                <a:srgbClr val="0B5394"/>
              </a:solidFill>
              <a:latin typeface="Source Code Pro"/>
              <a:ea typeface="Source Code Pro"/>
              <a:cs typeface="Source Code Pro"/>
              <a:sym typeface="Source Code Pro"/>
            </a:endParaRPr>
          </a:p>
        </p:txBody>
      </p:sp>
      <p:pic>
        <p:nvPicPr>
          <p:cNvPr id="120" name="Google Shape;120;p20"/>
          <p:cNvPicPr preferRelativeResize="0"/>
          <p:nvPr/>
        </p:nvPicPr>
        <p:blipFill>
          <a:blip r:embed="rId3">
            <a:alphaModFix/>
          </a:blip>
          <a:stretch>
            <a:fillRect/>
          </a:stretch>
        </p:blipFill>
        <p:spPr>
          <a:xfrm>
            <a:off x="1434550" y="3394825"/>
            <a:ext cx="3296499" cy="1489800"/>
          </a:xfrm>
          <a:prstGeom prst="rect">
            <a:avLst/>
          </a:prstGeom>
          <a:noFill/>
          <a:ln>
            <a:noFill/>
          </a:ln>
        </p:spPr>
      </p:pic>
      <p:pic>
        <p:nvPicPr>
          <p:cNvPr id="121" name="Google Shape;121;p20"/>
          <p:cNvPicPr preferRelativeResize="0"/>
          <p:nvPr/>
        </p:nvPicPr>
        <p:blipFill>
          <a:blip r:embed="rId4">
            <a:alphaModFix/>
          </a:blip>
          <a:stretch>
            <a:fillRect/>
          </a:stretch>
        </p:blipFill>
        <p:spPr>
          <a:xfrm>
            <a:off x="6066875" y="167350"/>
            <a:ext cx="1428675" cy="4808799"/>
          </a:xfrm>
          <a:prstGeom prst="rect">
            <a:avLst/>
          </a:prstGeom>
          <a:noFill/>
          <a:ln>
            <a:noFill/>
          </a:ln>
        </p:spPr>
      </p:pic>
      <p:pic>
        <p:nvPicPr>
          <p:cNvPr id="122" name="Google Shape;122;p20"/>
          <p:cNvPicPr preferRelativeResize="0"/>
          <p:nvPr/>
        </p:nvPicPr>
        <p:blipFill>
          <a:blip r:embed="rId5">
            <a:alphaModFix/>
          </a:blip>
          <a:stretch>
            <a:fillRect/>
          </a:stretch>
        </p:blipFill>
        <p:spPr>
          <a:xfrm>
            <a:off x="7495555" y="186775"/>
            <a:ext cx="1398295" cy="4769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10176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BI-LSTM</a:t>
            </a:r>
            <a:endParaRPr/>
          </a:p>
          <a:p>
            <a:pPr indent="0" lvl="0" marL="0" rtl="0" algn="ctr">
              <a:lnSpc>
                <a:spcPct val="100000"/>
              </a:lnSpc>
              <a:spcBef>
                <a:spcPts val="0"/>
              </a:spcBef>
              <a:spcAft>
                <a:spcPts val="0"/>
              </a:spcAft>
              <a:buSzPct val="111111"/>
              <a:buNone/>
            </a:pPr>
            <a:r>
              <a:rPr lang="tr"/>
              <a:t>(Bidirectional Recurrent Neural Networks)</a:t>
            </a:r>
            <a:endParaRPr/>
          </a:p>
        </p:txBody>
      </p:sp>
      <p:sp>
        <p:nvSpPr>
          <p:cNvPr id="128" name="Google Shape;128;p21"/>
          <p:cNvSpPr txBox="1"/>
          <p:nvPr>
            <p:ph idx="1" type="body"/>
          </p:nvPr>
        </p:nvSpPr>
        <p:spPr>
          <a:xfrm>
            <a:off x="194700" y="1133113"/>
            <a:ext cx="8754600" cy="159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solidFill>
                  <a:srgbClr val="292929"/>
                </a:solidFill>
                <a:latin typeface="Cambria"/>
                <a:ea typeface="Cambria"/>
                <a:cs typeface="Cambria"/>
                <a:sym typeface="Cambria"/>
              </a:rPr>
              <a:t>Bidirectional recurrent neural networks(RNN) are really just putting two independent RNNs together. This structure allows the networks to have both backward and forward information about the sequence at every time step. Using bidirectional will run your inputs in two ways, one from past to future and one from future to past and what differs this approach from unidirectional is that in the LSTM that runs backward you preserve information from the future and using the two hidden states combined you are able in any point in time to preserve information from both past and future.</a:t>
            </a:r>
            <a:endParaRPr sz="1100">
              <a:solidFill>
                <a:srgbClr val="292929"/>
              </a:solidFill>
              <a:latin typeface="Cambria"/>
              <a:ea typeface="Cambria"/>
              <a:cs typeface="Cambria"/>
              <a:sym typeface="Cambria"/>
            </a:endParaRPr>
          </a:p>
        </p:txBody>
      </p:sp>
      <p:pic>
        <p:nvPicPr>
          <p:cNvPr id="129" name="Google Shape;129;p21"/>
          <p:cNvPicPr preferRelativeResize="0"/>
          <p:nvPr/>
        </p:nvPicPr>
        <p:blipFill>
          <a:blip r:embed="rId3">
            <a:alphaModFix/>
          </a:blip>
          <a:stretch>
            <a:fillRect/>
          </a:stretch>
        </p:blipFill>
        <p:spPr>
          <a:xfrm>
            <a:off x="1683325" y="2781300"/>
            <a:ext cx="5777326" cy="204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