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embeddedFontLst>
    <p:embeddedFont>
      <p:font typeface="Source Code Pro Light"/>
      <p:regular r:id="rId64"/>
      <p:bold r:id="rId65"/>
      <p:italic r:id="rId66"/>
      <p:boldItalic r:id="rId67"/>
    </p:embeddedFont>
    <p:embeddedFont>
      <p:font typeface="Playfair Display"/>
      <p:regular r:id="rId68"/>
      <p:bold r:id="rId69"/>
      <p:italic r:id="rId70"/>
      <p:boldItalic r:id="rId71"/>
    </p:embeddedFont>
    <p:embeddedFont>
      <p:font typeface="Lato"/>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bold.fntdata"/><Relationship Id="rId72" Type="http://schemas.openxmlformats.org/officeDocument/2006/relationships/font" Target="fonts/Lato-regular.fntdata"/><Relationship Id="rId31" Type="http://schemas.openxmlformats.org/officeDocument/2006/relationships/slide" Target="slides/slide26.xml"/><Relationship Id="rId75" Type="http://schemas.openxmlformats.org/officeDocument/2006/relationships/font" Target="fonts/Lato-boldItalic.fntdata"/><Relationship Id="rId30" Type="http://schemas.openxmlformats.org/officeDocument/2006/relationships/slide" Target="slides/slide25.xml"/><Relationship Id="rId74" Type="http://schemas.openxmlformats.org/officeDocument/2006/relationships/font" Target="fonts/Lato-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PlayfairDisplay-boldItalic.fntdata"/><Relationship Id="rId70" Type="http://schemas.openxmlformats.org/officeDocument/2006/relationships/font" Target="fonts/PlayfairDisplay-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SourceCodeProLight-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SourceCodeProLight-italic.fntdata"/><Relationship Id="rId21" Type="http://schemas.openxmlformats.org/officeDocument/2006/relationships/slide" Target="slides/slide16.xml"/><Relationship Id="rId65" Type="http://schemas.openxmlformats.org/officeDocument/2006/relationships/font" Target="fonts/SourceCodeProLight-bold.fntdata"/><Relationship Id="rId24" Type="http://schemas.openxmlformats.org/officeDocument/2006/relationships/slide" Target="slides/slide19.xml"/><Relationship Id="rId68" Type="http://schemas.openxmlformats.org/officeDocument/2006/relationships/font" Target="fonts/PlayfairDisplay-regular.fntdata"/><Relationship Id="rId23" Type="http://schemas.openxmlformats.org/officeDocument/2006/relationships/slide" Target="slides/slide18.xml"/><Relationship Id="rId67" Type="http://schemas.openxmlformats.org/officeDocument/2006/relationships/font" Target="fonts/SourceCodeProLight-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PlayfairDisplay-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f71044e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gcf71044e5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d12c6417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cd12c6417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d12c6417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cd12c6417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d12c6417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cd12c6417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f71044e5e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cf71044e5e_0_3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0fed134f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d0fed134fd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d12c6417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cd12c64171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d12c6417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cd12c64171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d12c6417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cd12c64171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d12c6417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cd12c64171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d12c6417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cd12c64171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0fed134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d0fed134f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d12c6417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cd12c64171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d12c6417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cd12c64171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d12c6417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cd12c64171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f71044e5e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cf71044e5e_0_5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0fed134f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d0fed134fd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d12c6417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cd12c64171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d12c6417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cd12c64171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d12c6417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cd12c64171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cd12c6417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cd12c64171_0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cd12c6417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cd12c64171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f71044e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cf71044e5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d12c64171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cd12c64171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d12c64171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cd12c64171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d12c64171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cd12c64171_0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f71044e5e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cf71044e5e_0_3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f71044e5e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cf71044e5e_0_4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f71044e5e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cf71044e5e_0_4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f71044e5e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cf71044e5e_0_4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f71044e5e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cf71044e5e_0_5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f71044e5e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cf71044e5e_0_5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f71044e5e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cf71044e5e_0_5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0fed134f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d0fed134fd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f71044e5e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cf71044e5e_0_5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f71044e5e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cf71044e5e_0_6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cf71044e5e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cf71044e5e_0_6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f71044e5e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cf71044e5e_0_6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f71044e5e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cf71044e5e_0_6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f71044e5e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cf71044e5e_0_6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f71044e5e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cf71044e5e_0_6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cf71044e5e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cf71044e5e_0_6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f71044e5e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cf71044e5e_0_6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cf771e57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cf771e577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d12c641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cd12c6417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cd12c64171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cd12c64171_0_2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cd12c64171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cd12c64171_0_3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cd12c64171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cd12c64171_0_3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cf71044e5e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cf71044e5e_0_6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cf71044e5e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cf71044e5e_0_6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cf71044e5e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cf71044e5e_0_6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cf71044e5e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cf71044e5e_0_6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cf71044e5e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cf71044e5e_0_7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cf71044e5e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cf71044e5e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d12c6417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cd12c64171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d12c6417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cd12c6417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d12c6417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cd12c6417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d12c6417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cd12c6417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819000"/>
          </a:xfrm>
          <a:prstGeom prst="rect">
            <a:avLst/>
          </a:prstGeom>
        </p:spPr>
        <p:txBody>
          <a:bodyPr anchorCtr="0" anchor="t" bIns="91425" lIns="91425" spcFirstLastPara="1" rIns="91425" wrap="square" tIns="91425">
            <a:normAutofit/>
          </a:bodyPr>
          <a:lstStyle>
            <a:lvl1pPr indent="-342900" lvl="0" marL="457200">
              <a:lnSpc>
                <a:spcPct val="105000"/>
              </a:lnSpc>
              <a:spcBef>
                <a:spcPts val="0"/>
              </a:spcBef>
              <a:spcAft>
                <a:spcPts val="0"/>
              </a:spcAft>
              <a:buSzPts val="1800"/>
              <a:buChar char="●"/>
              <a:defRPr sz="1400">
                <a:latin typeface="Georgia"/>
                <a:ea typeface="Georgia"/>
                <a:cs typeface="Georgia"/>
                <a:sym typeface="Georgia"/>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23.png"/><Relationship Id="rId6"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5.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4.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5.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3.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1.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9.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4.png"/><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0.png"/><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8.png"/><Relationship Id="rId4" Type="http://schemas.openxmlformats.org/officeDocument/2006/relationships/image" Target="../media/image5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1.png"/><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4.png"/><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8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7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6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7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6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7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79.png"/><Relationship Id="rId4" Type="http://schemas.openxmlformats.org/officeDocument/2006/relationships/image" Target="../media/image6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82.png"/><Relationship Id="rId4" Type="http://schemas.openxmlformats.org/officeDocument/2006/relationships/image" Target="../media/image7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74.png"/><Relationship Id="rId4" Type="http://schemas.openxmlformats.org/officeDocument/2006/relationships/image" Target="../media/image7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83.png"/><Relationship Id="rId4" Type="http://schemas.openxmlformats.org/officeDocument/2006/relationships/image" Target="../media/image7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77.png"/><Relationship Id="rId4" Type="http://schemas.openxmlformats.org/officeDocument/2006/relationships/image" Target="../media/image7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81.png"/><Relationship Id="rId4" Type="http://schemas.openxmlformats.org/officeDocument/2006/relationships/image" Target="../media/image8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85.png"/><Relationship Id="rId4" Type="http://schemas.openxmlformats.org/officeDocument/2006/relationships/image" Target="../media/image8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86.png"/><Relationship Id="rId4" Type="http://schemas.openxmlformats.org/officeDocument/2006/relationships/image" Target="../media/image8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tr"/>
              <a:t>Turkish NLP</a:t>
            </a:r>
            <a:endParaRPr/>
          </a:p>
          <a:p>
            <a:pPr indent="0" lvl="0" marL="0" rtl="0" algn="ctr">
              <a:lnSpc>
                <a:spcPct val="100000"/>
              </a:lnSpc>
              <a:spcBef>
                <a:spcPts val="0"/>
              </a:spcBef>
              <a:spcAft>
                <a:spcPts val="0"/>
              </a:spcAft>
              <a:buSzPts val="3200"/>
              <a:buNone/>
            </a:pPr>
            <a:r>
              <a:rPr lang="tr" sz="1900"/>
              <a:t>#c</a:t>
            </a:r>
            <a:r>
              <a:rPr lang="tr" sz="1900"/>
              <a:t>ollocations</a:t>
            </a:r>
            <a:endParaRPr sz="1900"/>
          </a:p>
        </p:txBody>
      </p:sp>
      <p:sp>
        <p:nvSpPr>
          <p:cNvPr id="60" name="Google Shape;60;p13"/>
          <p:cNvSpPr txBox="1"/>
          <p:nvPr>
            <p:ph idx="1" type="subTitle"/>
          </p:nvPr>
        </p:nvSpPr>
        <p:spPr>
          <a:xfrm>
            <a:off x="2773775" y="3266925"/>
            <a:ext cx="3611100" cy="701400"/>
          </a:xfrm>
          <a:prstGeom prst="rect">
            <a:avLst/>
          </a:prstGeom>
          <a:noFill/>
          <a:ln>
            <a:noFill/>
          </a:ln>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852"/>
              <a:buNone/>
            </a:pPr>
            <a:r>
              <a:rPr lang="tr" sz="1595"/>
              <a:t>150116884	   Esra Polat</a:t>
            </a:r>
            <a:endParaRPr sz="1595"/>
          </a:p>
          <a:p>
            <a:pPr indent="0" lvl="0" marL="0" rtl="0" algn="ctr">
              <a:lnSpc>
                <a:spcPct val="80000"/>
              </a:lnSpc>
              <a:spcBef>
                <a:spcPts val="0"/>
              </a:spcBef>
              <a:spcAft>
                <a:spcPts val="0"/>
              </a:spcAft>
              <a:buSzPts val="852"/>
              <a:buNone/>
            </a:pPr>
            <a:r>
              <a:rPr lang="tr" sz="1595"/>
              <a:t>150116071    Nur Deniz Çaylı</a:t>
            </a:r>
            <a:endParaRPr sz="1595"/>
          </a:p>
          <a:p>
            <a:pPr indent="0" lvl="0" marL="0" rtl="0" algn="ctr">
              <a:lnSpc>
                <a:spcPct val="80000"/>
              </a:lnSpc>
              <a:spcBef>
                <a:spcPts val="0"/>
              </a:spcBef>
              <a:spcAft>
                <a:spcPts val="0"/>
              </a:spcAft>
              <a:buSzPts val="852"/>
              <a:buNone/>
            </a:pPr>
            <a:r>
              <a:rPr lang="tr" sz="1595"/>
              <a:t>150116028   Minel Saygısever</a:t>
            </a:r>
            <a:endParaRPr sz="159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DONEM25</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121" name="Google Shape;121;p22"/>
          <p:cNvPicPr preferRelativeResize="0"/>
          <p:nvPr/>
        </p:nvPicPr>
        <p:blipFill>
          <a:blip r:embed="rId3">
            <a:alphaModFix/>
          </a:blip>
          <a:stretch>
            <a:fillRect/>
          </a:stretch>
        </p:blipFill>
        <p:spPr>
          <a:xfrm>
            <a:off x="311700" y="858475"/>
            <a:ext cx="3898840" cy="3929050"/>
          </a:xfrm>
          <a:prstGeom prst="rect">
            <a:avLst/>
          </a:prstGeom>
          <a:noFill/>
          <a:ln>
            <a:noFill/>
          </a:ln>
        </p:spPr>
      </p:pic>
      <p:pic>
        <p:nvPicPr>
          <p:cNvPr id="122" name="Google Shape;122;p22"/>
          <p:cNvPicPr preferRelativeResize="0"/>
          <p:nvPr/>
        </p:nvPicPr>
        <p:blipFill>
          <a:blip r:embed="rId4">
            <a:alphaModFix/>
          </a:blip>
          <a:stretch>
            <a:fillRect/>
          </a:stretch>
        </p:blipFill>
        <p:spPr>
          <a:xfrm>
            <a:off x="4198153" y="888468"/>
            <a:ext cx="4634147" cy="38690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DONEM26</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128" name="Google Shape;128;p23"/>
          <p:cNvPicPr preferRelativeResize="0"/>
          <p:nvPr/>
        </p:nvPicPr>
        <p:blipFill>
          <a:blip r:embed="rId3">
            <a:alphaModFix/>
          </a:blip>
          <a:stretch>
            <a:fillRect/>
          </a:stretch>
        </p:blipFill>
        <p:spPr>
          <a:xfrm>
            <a:off x="311700" y="895475"/>
            <a:ext cx="3911867" cy="3876650"/>
          </a:xfrm>
          <a:prstGeom prst="rect">
            <a:avLst/>
          </a:prstGeom>
          <a:noFill/>
          <a:ln>
            <a:noFill/>
          </a:ln>
        </p:spPr>
      </p:pic>
      <p:pic>
        <p:nvPicPr>
          <p:cNvPr id="129" name="Google Shape;129;p23"/>
          <p:cNvPicPr preferRelativeResize="0"/>
          <p:nvPr/>
        </p:nvPicPr>
        <p:blipFill>
          <a:blip r:embed="rId4">
            <a:alphaModFix/>
          </a:blip>
          <a:stretch>
            <a:fillRect/>
          </a:stretch>
        </p:blipFill>
        <p:spPr>
          <a:xfrm>
            <a:off x="4372772" y="895475"/>
            <a:ext cx="4459528" cy="3876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DONEM27</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135" name="Google Shape;135;p24"/>
          <p:cNvPicPr preferRelativeResize="0"/>
          <p:nvPr/>
        </p:nvPicPr>
        <p:blipFill>
          <a:blip r:embed="rId3">
            <a:alphaModFix/>
          </a:blip>
          <a:stretch>
            <a:fillRect/>
          </a:stretch>
        </p:blipFill>
        <p:spPr>
          <a:xfrm>
            <a:off x="311700" y="873274"/>
            <a:ext cx="3896700" cy="3883450"/>
          </a:xfrm>
          <a:prstGeom prst="rect">
            <a:avLst/>
          </a:prstGeom>
          <a:noFill/>
          <a:ln>
            <a:noFill/>
          </a:ln>
        </p:spPr>
      </p:pic>
      <p:pic>
        <p:nvPicPr>
          <p:cNvPr id="136" name="Google Shape;136;p24"/>
          <p:cNvPicPr preferRelativeResize="0"/>
          <p:nvPr/>
        </p:nvPicPr>
        <p:blipFill>
          <a:blip r:embed="rId4">
            <a:alphaModFix/>
          </a:blip>
          <a:stretch>
            <a:fillRect/>
          </a:stretch>
        </p:blipFill>
        <p:spPr>
          <a:xfrm>
            <a:off x="4370196" y="968190"/>
            <a:ext cx="4462104" cy="36936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idx="1" type="body"/>
          </p:nvPr>
        </p:nvSpPr>
        <p:spPr>
          <a:xfrm>
            <a:off x="311700" y="915050"/>
            <a:ext cx="8520600" cy="4056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tr">
                <a:solidFill>
                  <a:srgbClr val="292929"/>
                </a:solidFill>
                <a:highlight>
                  <a:srgbClr val="FFFFFF"/>
                </a:highlight>
                <a:latin typeface="Georgia"/>
                <a:ea typeface="Georgia"/>
                <a:cs typeface="Georgia"/>
                <a:sym typeface="Georgia"/>
              </a:rPr>
              <a:t>The t test looks at the mean and variance of a sample of measurements, where the null hypothesis is that the sample is drawn from a distribution with mean .</a:t>
            </a:r>
            <a:endParaRPr>
              <a:solidFill>
                <a:srgbClr val="292929"/>
              </a:solidFill>
              <a:highlight>
                <a:srgbClr val="FFFFFF"/>
              </a:highlight>
              <a:latin typeface="Georgia"/>
              <a:ea typeface="Georgia"/>
              <a:cs typeface="Georgia"/>
              <a:sym typeface="Georgia"/>
            </a:endParaRPr>
          </a:p>
          <a:p>
            <a:pPr indent="0" lvl="0" marL="0" rtl="0" algn="l">
              <a:lnSpc>
                <a:spcPct val="95000"/>
              </a:lnSpc>
              <a:spcBef>
                <a:spcPts val="0"/>
              </a:spcBef>
              <a:spcAft>
                <a:spcPts val="0"/>
              </a:spcAft>
              <a:buSzPts val="1018"/>
              <a:buNone/>
            </a:pPr>
            <a:r>
              <a:rPr lang="tr">
                <a:solidFill>
                  <a:srgbClr val="292929"/>
                </a:solidFill>
                <a:highlight>
                  <a:srgbClr val="FFFFFF"/>
                </a:highlight>
                <a:latin typeface="Georgia"/>
                <a:ea typeface="Georgia"/>
                <a:cs typeface="Georgia"/>
                <a:sym typeface="Georgia"/>
              </a:rPr>
              <a:t>Consider if we have a corpus with N words, and social and media have word counts C(social) and C(media) respectively. Assuming null hypothesis with social and media being independent:</a:t>
            </a:r>
            <a:endParaRPr>
              <a:solidFill>
                <a:srgbClr val="292929"/>
              </a:solidFill>
              <a:highlight>
                <a:srgbClr val="FFFFFF"/>
              </a:highlight>
              <a:latin typeface="Georgia"/>
              <a:ea typeface="Georgia"/>
              <a:cs typeface="Georgia"/>
              <a:sym typeface="Georgia"/>
            </a:endParaRPr>
          </a:p>
          <a:p>
            <a:pPr indent="0" lvl="0" marL="0" rtl="0" algn="l">
              <a:lnSpc>
                <a:spcPct val="95000"/>
              </a:lnSpc>
              <a:spcBef>
                <a:spcPts val="0"/>
              </a:spcBef>
              <a:spcAft>
                <a:spcPts val="0"/>
              </a:spcAft>
              <a:buSzPts val="1665"/>
              <a:buNone/>
            </a:pPr>
            <a:r>
              <a:t/>
            </a:r>
            <a:endParaRPr>
              <a:solidFill>
                <a:srgbClr val="292929"/>
              </a:solidFill>
              <a:highlight>
                <a:srgbClr val="FFFFFF"/>
              </a:highlight>
              <a:latin typeface="Georgia"/>
              <a:ea typeface="Georgia"/>
              <a:cs typeface="Georgia"/>
              <a:sym typeface="Georgia"/>
            </a:endParaRPr>
          </a:p>
          <a:p>
            <a:pPr indent="0" lvl="0" marL="0" rtl="0" algn="l">
              <a:lnSpc>
                <a:spcPct val="95000"/>
              </a:lnSpc>
              <a:spcBef>
                <a:spcPts val="0"/>
              </a:spcBef>
              <a:spcAft>
                <a:spcPts val="0"/>
              </a:spcAft>
              <a:buSzPts val="1665"/>
              <a:buNone/>
            </a:pPr>
            <a:r>
              <a:t/>
            </a:r>
            <a:endParaRPr>
              <a:solidFill>
                <a:srgbClr val="292929"/>
              </a:solidFill>
              <a:highlight>
                <a:srgbClr val="FFFFFF"/>
              </a:highlight>
              <a:latin typeface="Georgia"/>
              <a:ea typeface="Georgia"/>
              <a:cs typeface="Georgia"/>
              <a:sym typeface="Georgia"/>
            </a:endParaRPr>
          </a:p>
          <a:p>
            <a:pPr indent="0" lvl="0" marL="0" rtl="0" algn="l">
              <a:lnSpc>
                <a:spcPct val="95000"/>
              </a:lnSpc>
              <a:spcBef>
                <a:spcPts val="0"/>
              </a:spcBef>
              <a:spcAft>
                <a:spcPts val="0"/>
              </a:spcAft>
              <a:buSzPts val="1665"/>
              <a:buNone/>
            </a:pPr>
            <a:r>
              <a:t/>
            </a:r>
            <a:endParaRPr>
              <a:solidFill>
                <a:srgbClr val="292929"/>
              </a:solidFill>
              <a:highlight>
                <a:srgbClr val="FFFFFF"/>
              </a:highlight>
            </a:endParaRPr>
          </a:p>
          <a:p>
            <a:pPr indent="0" lvl="0" marL="0" rtl="0" algn="l">
              <a:lnSpc>
                <a:spcPct val="95000"/>
              </a:lnSpc>
              <a:spcBef>
                <a:spcPts val="0"/>
              </a:spcBef>
              <a:spcAft>
                <a:spcPts val="0"/>
              </a:spcAft>
              <a:buSzPts val="1665"/>
              <a:buNone/>
            </a:pPr>
            <a:r>
              <a:t/>
            </a:r>
            <a:endParaRPr>
              <a:solidFill>
                <a:srgbClr val="292929"/>
              </a:solidFill>
              <a:highlight>
                <a:srgbClr val="FFFFFF"/>
              </a:highlight>
            </a:endParaRPr>
          </a:p>
          <a:p>
            <a:pPr indent="0" lvl="0" marL="0" rtl="0" algn="l">
              <a:lnSpc>
                <a:spcPct val="95000"/>
              </a:lnSpc>
              <a:spcBef>
                <a:spcPts val="0"/>
              </a:spcBef>
              <a:spcAft>
                <a:spcPts val="0"/>
              </a:spcAft>
              <a:buSzPts val="1665"/>
              <a:buNone/>
            </a:pPr>
            <a:r>
              <a:t/>
            </a:r>
            <a:endParaRPr>
              <a:solidFill>
                <a:srgbClr val="292929"/>
              </a:solidFill>
              <a:highlight>
                <a:srgbClr val="FFFFFF"/>
              </a:highlight>
              <a:latin typeface="Georgia"/>
              <a:ea typeface="Georgia"/>
              <a:cs typeface="Georgia"/>
              <a:sym typeface="Georgia"/>
            </a:endParaRPr>
          </a:p>
          <a:p>
            <a:pPr indent="0" lvl="0" marL="0" rtl="0" algn="l">
              <a:lnSpc>
                <a:spcPct val="95000"/>
              </a:lnSpc>
              <a:spcBef>
                <a:spcPts val="0"/>
              </a:spcBef>
              <a:spcAft>
                <a:spcPts val="0"/>
              </a:spcAft>
              <a:buSzPts val="1665"/>
              <a:buNone/>
            </a:pPr>
            <a:r>
              <a:rPr lang="tr">
                <a:solidFill>
                  <a:srgbClr val="292929"/>
                </a:solidFill>
                <a:highlight>
                  <a:srgbClr val="FFFFFF"/>
                </a:highlight>
                <a:latin typeface="Georgia"/>
                <a:ea typeface="Georgia"/>
                <a:cs typeface="Georgia"/>
                <a:sym typeface="Georgia"/>
              </a:rPr>
              <a:t>The test statistic is:</a:t>
            </a:r>
            <a:endParaRPr>
              <a:solidFill>
                <a:srgbClr val="292929"/>
              </a:solidFill>
              <a:highlight>
                <a:srgbClr val="FFFFFF"/>
              </a:highlight>
              <a:latin typeface="Georgia"/>
              <a:ea typeface="Georgia"/>
              <a:cs typeface="Georgia"/>
              <a:sym typeface="Georgia"/>
            </a:endParaRPr>
          </a:p>
          <a:p>
            <a:pPr indent="0" lvl="0" marL="0" rtl="0" algn="l">
              <a:lnSpc>
                <a:spcPct val="95000"/>
              </a:lnSpc>
              <a:spcBef>
                <a:spcPts val="0"/>
              </a:spcBef>
              <a:spcAft>
                <a:spcPts val="0"/>
              </a:spcAft>
              <a:buSzPts val="1665"/>
              <a:buNone/>
            </a:pPr>
            <a:r>
              <a:t/>
            </a:r>
            <a:endParaRPr>
              <a:solidFill>
                <a:srgbClr val="292929"/>
              </a:solidFill>
              <a:highlight>
                <a:srgbClr val="FFFFFF"/>
              </a:highlight>
              <a:latin typeface="Georgia"/>
              <a:ea typeface="Georgia"/>
              <a:cs typeface="Georgia"/>
              <a:sym typeface="Georgia"/>
            </a:endParaRPr>
          </a:p>
          <a:p>
            <a:pPr indent="0" lvl="0" marL="0" rtl="0" algn="l">
              <a:lnSpc>
                <a:spcPct val="95000"/>
              </a:lnSpc>
              <a:spcBef>
                <a:spcPts val="0"/>
              </a:spcBef>
              <a:spcAft>
                <a:spcPts val="0"/>
              </a:spcAft>
              <a:buSzPts val="1665"/>
              <a:buNone/>
            </a:pPr>
            <a:r>
              <a:t/>
            </a:r>
            <a:endParaRPr>
              <a:solidFill>
                <a:srgbClr val="292929"/>
              </a:solidFill>
              <a:highlight>
                <a:srgbClr val="FFFFFF"/>
              </a:highlight>
              <a:latin typeface="Georgia"/>
              <a:ea typeface="Georgia"/>
              <a:cs typeface="Georgia"/>
              <a:sym typeface="Georgia"/>
            </a:endParaRPr>
          </a:p>
          <a:p>
            <a:pPr indent="0" lvl="0" marL="0" rtl="0" algn="l">
              <a:lnSpc>
                <a:spcPct val="95000"/>
              </a:lnSpc>
              <a:spcBef>
                <a:spcPts val="0"/>
              </a:spcBef>
              <a:spcAft>
                <a:spcPts val="0"/>
              </a:spcAft>
              <a:buSzPts val="1665"/>
              <a:buNone/>
            </a:pPr>
            <a:r>
              <a:t/>
            </a:r>
            <a:endParaRPr>
              <a:solidFill>
                <a:srgbClr val="292929"/>
              </a:solidFill>
              <a:highlight>
                <a:srgbClr val="FFFFFF"/>
              </a:highlight>
              <a:latin typeface="Georgia"/>
              <a:ea typeface="Georgia"/>
              <a:cs typeface="Georgia"/>
              <a:sym typeface="Georgia"/>
            </a:endParaRPr>
          </a:p>
          <a:p>
            <a:pPr indent="0" lvl="0" marL="0" rtl="0" algn="l">
              <a:lnSpc>
                <a:spcPct val="95000"/>
              </a:lnSpc>
              <a:spcBef>
                <a:spcPts val="0"/>
              </a:spcBef>
              <a:spcAft>
                <a:spcPts val="0"/>
              </a:spcAft>
              <a:buSzPts val="1665"/>
              <a:buNone/>
            </a:pPr>
            <a:r>
              <a:t/>
            </a:r>
            <a:endParaRPr>
              <a:solidFill>
                <a:srgbClr val="292929"/>
              </a:solidFill>
              <a:highlight>
                <a:srgbClr val="FFFFFF"/>
              </a:highlight>
            </a:endParaRPr>
          </a:p>
          <a:p>
            <a:pPr indent="0" lvl="0" marL="0" rtl="0" algn="l">
              <a:lnSpc>
                <a:spcPct val="95000"/>
              </a:lnSpc>
              <a:spcBef>
                <a:spcPts val="0"/>
              </a:spcBef>
              <a:spcAft>
                <a:spcPts val="0"/>
              </a:spcAft>
              <a:buSzPts val="1665"/>
              <a:buNone/>
            </a:pPr>
            <a:r>
              <a:t/>
            </a:r>
            <a:endParaRPr>
              <a:solidFill>
                <a:srgbClr val="292929"/>
              </a:solidFill>
              <a:highlight>
                <a:srgbClr val="FFFFFF"/>
              </a:highlight>
            </a:endParaRPr>
          </a:p>
          <a:p>
            <a:pPr indent="0" lvl="0" marL="0" rtl="0" algn="l">
              <a:lnSpc>
                <a:spcPct val="95000"/>
              </a:lnSpc>
              <a:spcBef>
                <a:spcPts val="0"/>
              </a:spcBef>
              <a:spcAft>
                <a:spcPts val="0"/>
              </a:spcAft>
              <a:buSzPts val="1665"/>
              <a:buNone/>
            </a:pPr>
            <a:r>
              <a:rPr lang="tr">
                <a:solidFill>
                  <a:srgbClr val="292929"/>
                </a:solidFill>
                <a:highlight>
                  <a:srgbClr val="FFFFFF"/>
                </a:highlight>
                <a:latin typeface="Georgia"/>
                <a:ea typeface="Georgia"/>
                <a:cs typeface="Georgia"/>
                <a:sym typeface="Georgia"/>
              </a:rPr>
              <a:t>However, the same problem occurs where pairs with prepositions, pronouns, articles etc. come up as most significant. Therefore, we need to apply the same filters from 1. Results are similar to the frequency count technique from 1. T-test has been criticized as it assumes normal distribution. Therefore, we will also look into the chi-squar</a:t>
            </a:r>
            <a:r>
              <a:rPr lang="tr">
                <a:solidFill>
                  <a:srgbClr val="292929"/>
                </a:solidFill>
                <a:highlight>
                  <a:srgbClr val="FFFFFF"/>
                </a:highlight>
                <a:latin typeface="Georgia"/>
                <a:ea typeface="Georgia"/>
                <a:cs typeface="Georgia"/>
                <a:sym typeface="Georgia"/>
              </a:rPr>
              <a:t>e</a:t>
            </a:r>
            <a:r>
              <a:rPr lang="tr">
                <a:solidFill>
                  <a:srgbClr val="292929"/>
                </a:solidFill>
                <a:highlight>
                  <a:srgbClr val="FFFFFF"/>
                </a:highlight>
                <a:latin typeface="Georgia"/>
                <a:ea typeface="Georgia"/>
                <a:cs typeface="Georgia"/>
                <a:sym typeface="Georgia"/>
              </a:rPr>
              <a:t> test.</a:t>
            </a:r>
            <a:endParaRPr>
              <a:solidFill>
                <a:srgbClr val="292929"/>
              </a:solidFill>
              <a:highlight>
                <a:srgbClr val="FFFFFF"/>
              </a:highlight>
              <a:latin typeface="Georgia"/>
              <a:ea typeface="Georgia"/>
              <a:cs typeface="Georgia"/>
              <a:sym typeface="Georgia"/>
            </a:endParaRPr>
          </a:p>
        </p:txBody>
      </p:sp>
      <p:pic>
        <p:nvPicPr>
          <p:cNvPr id="142" name="Google Shape;142;p25"/>
          <p:cNvPicPr preferRelativeResize="0"/>
          <p:nvPr/>
        </p:nvPicPr>
        <p:blipFill>
          <a:blip r:embed="rId3">
            <a:alphaModFix/>
          </a:blip>
          <a:stretch>
            <a:fillRect/>
          </a:stretch>
        </p:blipFill>
        <p:spPr>
          <a:xfrm>
            <a:off x="2273000" y="2004675"/>
            <a:ext cx="4597975" cy="715450"/>
          </a:xfrm>
          <a:prstGeom prst="rect">
            <a:avLst/>
          </a:prstGeom>
          <a:noFill/>
          <a:ln>
            <a:noFill/>
          </a:ln>
        </p:spPr>
      </p:pic>
      <p:pic>
        <p:nvPicPr>
          <p:cNvPr id="143" name="Google Shape;143;p25"/>
          <p:cNvPicPr preferRelativeResize="0"/>
          <p:nvPr/>
        </p:nvPicPr>
        <p:blipFill rotWithShape="1">
          <a:blip r:embed="rId4">
            <a:alphaModFix/>
          </a:blip>
          <a:srcRect b="57316" l="0" r="60235" t="0"/>
          <a:stretch/>
        </p:blipFill>
        <p:spPr>
          <a:xfrm>
            <a:off x="1212075" y="3213175"/>
            <a:ext cx="1215825" cy="626100"/>
          </a:xfrm>
          <a:prstGeom prst="rect">
            <a:avLst/>
          </a:prstGeom>
          <a:noFill/>
          <a:ln>
            <a:noFill/>
          </a:ln>
        </p:spPr>
      </p:pic>
      <p:pic>
        <p:nvPicPr>
          <p:cNvPr id="144" name="Google Shape;144;p25"/>
          <p:cNvPicPr preferRelativeResize="0"/>
          <p:nvPr/>
        </p:nvPicPr>
        <p:blipFill rotWithShape="1">
          <a:blip r:embed="rId5">
            <a:alphaModFix/>
          </a:blip>
          <a:srcRect b="18246" l="0" r="45432" t="42512"/>
          <a:stretch/>
        </p:blipFill>
        <p:spPr>
          <a:xfrm>
            <a:off x="2994113" y="3213175"/>
            <a:ext cx="1668375" cy="575600"/>
          </a:xfrm>
          <a:prstGeom prst="rect">
            <a:avLst/>
          </a:prstGeom>
          <a:noFill/>
          <a:ln>
            <a:noFill/>
          </a:ln>
        </p:spPr>
      </p:pic>
      <p:pic>
        <p:nvPicPr>
          <p:cNvPr id="145" name="Google Shape;145;p25"/>
          <p:cNvPicPr preferRelativeResize="0"/>
          <p:nvPr/>
        </p:nvPicPr>
        <p:blipFill rotWithShape="1">
          <a:blip r:embed="rId6">
            <a:alphaModFix/>
          </a:blip>
          <a:srcRect b="0" l="0" r="0" t="83433"/>
          <a:stretch/>
        </p:blipFill>
        <p:spPr>
          <a:xfrm>
            <a:off x="5228725" y="3404725"/>
            <a:ext cx="3057525" cy="243000"/>
          </a:xfrm>
          <a:prstGeom prst="rect">
            <a:avLst/>
          </a:prstGeom>
          <a:noFill/>
          <a:ln>
            <a:noFill/>
          </a:ln>
        </p:spPr>
      </p:pic>
      <p:sp>
        <p:nvSpPr>
          <p:cNvPr id="146" name="Google Shape;146;p25"/>
          <p:cNvSpPr txBox="1"/>
          <p:nvPr>
            <p:ph type="title"/>
          </p:nvPr>
        </p:nvSpPr>
        <p:spPr>
          <a:xfrm>
            <a:off x="0" y="324750"/>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Method 2: The T-Test</a:t>
            </a:r>
            <a:endParaRPr/>
          </a:p>
          <a:p>
            <a:pPr indent="0" lvl="0" marL="0" rtl="0" algn="ctr">
              <a:lnSpc>
                <a:spcPct val="100000"/>
              </a:lnSpc>
              <a:spcBef>
                <a:spcPts val="0"/>
              </a:spcBef>
              <a:spcAft>
                <a:spcPts val="0"/>
              </a:spcAft>
              <a:buSzPct val="111111"/>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0" name="Shape 150"/>
        <p:cNvGrpSpPr/>
        <p:nvPr/>
      </p:nvGrpSpPr>
      <p:grpSpPr>
        <a:xfrm>
          <a:off x="0" y="0"/>
          <a:ext cx="0" cy="0"/>
          <a:chOff x="0" y="0"/>
          <a:chExt cx="0" cy="0"/>
        </a:xfrm>
      </p:grpSpPr>
      <p:sp>
        <p:nvSpPr>
          <p:cNvPr id="151" name="Google Shape;151;p26"/>
          <p:cNvSpPr txBox="1"/>
          <p:nvPr>
            <p:ph type="title"/>
          </p:nvPr>
        </p:nvSpPr>
        <p:spPr>
          <a:xfrm>
            <a:off x="0" y="391350"/>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Code Detail of T-Test</a:t>
            </a:r>
            <a:endParaRPr/>
          </a:p>
        </p:txBody>
      </p:sp>
      <p:sp>
        <p:nvSpPr>
          <p:cNvPr id="152" name="Google Shape;152;p26"/>
          <p:cNvSpPr txBox="1"/>
          <p:nvPr>
            <p:ph idx="1" type="body"/>
          </p:nvPr>
        </p:nvSpPr>
        <p:spPr>
          <a:xfrm>
            <a:off x="184725" y="1152475"/>
            <a:ext cx="8790000" cy="381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_product = lambda s: reduce(lambda x, y: x * y, s)</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_SMALL = 1e-20</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NGRAM = 0 #Marginals index for the ngram count</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UNIGRAMS = -2 #Marginals index for a tuple of each unigram count</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TOTAL = -1 #Marginals index for the number of words in the data</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@classmethod</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   def student_t(cls, *marginals):</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       return ((marginals[NGRAM] -</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                _product(marginals[UNIGRAMS]) /</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                (marginals[TOTAL] ** (cls._n - 1))) /</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                (marginals[NGRAM] + _SMALL) ** .5)</a:t>
            </a:r>
            <a:endParaRPr sz="1200">
              <a:solidFill>
                <a:srgbClr val="0B5394"/>
              </a:solidFill>
              <a:latin typeface="Source Code Pro Light"/>
              <a:ea typeface="Source Code Pro Light"/>
              <a:cs typeface="Source Code Pro Light"/>
              <a:sym typeface="Source Code Pr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7"/>
          <p:cNvPicPr preferRelativeResize="0"/>
          <p:nvPr/>
        </p:nvPicPr>
        <p:blipFill>
          <a:blip r:embed="rId3">
            <a:alphaModFix/>
          </a:blip>
          <a:stretch>
            <a:fillRect/>
          </a:stretch>
        </p:blipFill>
        <p:spPr>
          <a:xfrm>
            <a:off x="311700" y="967116"/>
            <a:ext cx="4095075" cy="3851169"/>
          </a:xfrm>
          <a:prstGeom prst="rect">
            <a:avLst/>
          </a:prstGeom>
          <a:noFill/>
          <a:ln>
            <a:noFill/>
          </a:ln>
        </p:spPr>
      </p:pic>
      <p:pic>
        <p:nvPicPr>
          <p:cNvPr id="158" name="Google Shape;158;p27"/>
          <p:cNvPicPr preferRelativeResize="0"/>
          <p:nvPr/>
        </p:nvPicPr>
        <p:blipFill>
          <a:blip r:embed="rId4">
            <a:alphaModFix/>
          </a:blip>
          <a:stretch>
            <a:fillRect/>
          </a:stretch>
        </p:blipFill>
        <p:spPr>
          <a:xfrm>
            <a:off x="4522449" y="888075"/>
            <a:ext cx="4309851" cy="3930225"/>
          </a:xfrm>
          <a:prstGeom prst="rect">
            <a:avLst/>
          </a:prstGeom>
          <a:noFill/>
          <a:ln>
            <a:noFill/>
          </a:ln>
        </p:spPr>
      </p:pic>
      <p:sp>
        <p:nvSpPr>
          <p:cNvPr id="159" name="Google Shape;159;p27"/>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DONEM20</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DONEM21</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165" name="Google Shape;165;p28"/>
          <p:cNvPicPr preferRelativeResize="0"/>
          <p:nvPr/>
        </p:nvPicPr>
        <p:blipFill>
          <a:blip r:embed="rId3">
            <a:alphaModFix/>
          </a:blip>
          <a:stretch>
            <a:fillRect/>
          </a:stretch>
        </p:blipFill>
        <p:spPr>
          <a:xfrm>
            <a:off x="4105108" y="873275"/>
            <a:ext cx="4727192" cy="3934144"/>
          </a:xfrm>
          <a:prstGeom prst="rect">
            <a:avLst/>
          </a:prstGeom>
          <a:noFill/>
          <a:ln>
            <a:noFill/>
          </a:ln>
        </p:spPr>
      </p:pic>
      <p:pic>
        <p:nvPicPr>
          <p:cNvPr id="166" name="Google Shape;166;p28"/>
          <p:cNvPicPr preferRelativeResize="0"/>
          <p:nvPr/>
        </p:nvPicPr>
        <p:blipFill>
          <a:blip r:embed="rId4">
            <a:alphaModFix/>
          </a:blip>
          <a:stretch>
            <a:fillRect/>
          </a:stretch>
        </p:blipFill>
        <p:spPr>
          <a:xfrm>
            <a:off x="311700" y="961132"/>
            <a:ext cx="3793424" cy="39341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DONEM22</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172" name="Google Shape;172;p29"/>
          <p:cNvPicPr preferRelativeResize="0"/>
          <p:nvPr/>
        </p:nvPicPr>
        <p:blipFill>
          <a:blip r:embed="rId3">
            <a:alphaModFix/>
          </a:blip>
          <a:stretch>
            <a:fillRect/>
          </a:stretch>
        </p:blipFill>
        <p:spPr>
          <a:xfrm>
            <a:off x="311700" y="740375"/>
            <a:ext cx="3749064" cy="3833094"/>
          </a:xfrm>
          <a:prstGeom prst="rect">
            <a:avLst/>
          </a:prstGeom>
          <a:noFill/>
          <a:ln>
            <a:noFill/>
          </a:ln>
        </p:spPr>
      </p:pic>
      <p:pic>
        <p:nvPicPr>
          <p:cNvPr id="173" name="Google Shape;173;p29"/>
          <p:cNvPicPr preferRelativeResize="0"/>
          <p:nvPr/>
        </p:nvPicPr>
        <p:blipFill>
          <a:blip r:embed="rId4">
            <a:alphaModFix/>
          </a:blip>
          <a:stretch>
            <a:fillRect/>
          </a:stretch>
        </p:blipFill>
        <p:spPr>
          <a:xfrm>
            <a:off x="4363719" y="740375"/>
            <a:ext cx="4468582" cy="4016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DONEM23</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179" name="Google Shape;179;p30"/>
          <p:cNvPicPr preferRelativeResize="0"/>
          <p:nvPr/>
        </p:nvPicPr>
        <p:blipFill rotWithShape="1">
          <a:blip r:embed="rId3">
            <a:alphaModFix/>
          </a:blip>
          <a:srcRect b="0" l="0" r="0" t="1883"/>
          <a:stretch/>
        </p:blipFill>
        <p:spPr>
          <a:xfrm>
            <a:off x="311700" y="814075"/>
            <a:ext cx="3996870" cy="3865674"/>
          </a:xfrm>
          <a:prstGeom prst="rect">
            <a:avLst/>
          </a:prstGeom>
          <a:noFill/>
          <a:ln>
            <a:noFill/>
          </a:ln>
        </p:spPr>
      </p:pic>
      <p:pic>
        <p:nvPicPr>
          <p:cNvPr id="180" name="Google Shape;180;p30"/>
          <p:cNvPicPr preferRelativeResize="0"/>
          <p:nvPr/>
        </p:nvPicPr>
        <p:blipFill>
          <a:blip r:embed="rId4">
            <a:alphaModFix/>
          </a:blip>
          <a:stretch>
            <a:fillRect/>
          </a:stretch>
        </p:blipFill>
        <p:spPr>
          <a:xfrm>
            <a:off x="4308570" y="814076"/>
            <a:ext cx="4523730" cy="38656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DONEM24</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186" name="Google Shape;186;p31"/>
          <p:cNvPicPr preferRelativeResize="0"/>
          <p:nvPr/>
        </p:nvPicPr>
        <p:blipFill>
          <a:blip r:embed="rId3">
            <a:alphaModFix/>
          </a:blip>
          <a:stretch>
            <a:fillRect/>
          </a:stretch>
        </p:blipFill>
        <p:spPr>
          <a:xfrm>
            <a:off x="311700" y="791875"/>
            <a:ext cx="3929142" cy="3964850"/>
          </a:xfrm>
          <a:prstGeom prst="rect">
            <a:avLst/>
          </a:prstGeom>
          <a:noFill/>
          <a:ln>
            <a:noFill/>
          </a:ln>
        </p:spPr>
      </p:pic>
      <p:pic>
        <p:nvPicPr>
          <p:cNvPr id="187" name="Google Shape;187;p31"/>
          <p:cNvPicPr preferRelativeResize="0"/>
          <p:nvPr/>
        </p:nvPicPr>
        <p:blipFill>
          <a:blip r:embed="rId4">
            <a:alphaModFix/>
          </a:blip>
          <a:stretch>
            <a:fillRect/>
          </a:stretch>
        </p:blipFill>
        <p:spPr>
          <a:xfrm>
            <a:off x="4228627" y="807066"/>
            <a:ext cx="4603673" cy="39344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0" y="391350"/>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Code Detail of Initializing</a:t>
            </a:r>
            <a:endParaRPr/>
          </a:p>
        </p:txBody>
      </p:sp>
      <p:sp>
        <p:nvSpPr>
          <p:cNvPr id="66" name="Google Shape;66;p14"/>
          <p:cNvSpPr txBox="1"/>
          <p:nvPr>
            <p:ph idx="1" type="body"/>
          </p:nvPr>
        </p:nvSpPr>
        <p:spPr>
          <a:xfrm>
            <a:off x="184725" y="1152475"/>
            <a:ext cx="8790000" cy="381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tr" sz="1100">
                <a:solidFill>
                  <a:srgbClr val="0B5394"/>
                </a:solidFill>
                <a:latin typeface="Source Code Pro Light"/>
                <a:ea typeface="Source Code Pro Light"/>
                <a:cs typeface="Source Code Pro Light"/>
                <a:sym typeface="Source Code Pro Light"/>
              </a:rPr>
              <a:t>corpus = readFile('filtered-corpus/filtered-donemX.txt')</a:t>
            </a:r>
            <a:endParaRPr sz="11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100">
                <a:solidFill>
                  <a:srgbClr val="0B5394"/>
                </a:solidFill>
                <a:latin typeface="Source Code Pro Light"/>
                <a:ea typeface="Source Code Pro Light"/>
                <a:cs typeface="Source Code Pro Light"/>
                <a:sym typeface="Source Code Pro Light"/>
              </a:rPr>
              <a:t>tokenized = [idx.lower() for idx in corpus.split()]</a:t>
            </a:r>
            <a:endParaRPr sz="11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t/>
            </a:r>
            <a:endParaRPr sz="11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100">
                <a:solidFill>
                  <a:srgbClr val="0B5394"/>
                </a:solidFill>
                <a:latin typeface="Source Code Pro Light"/>
                <a:ea typeface="Source Code Pro Light"/>
                <a:cs typeface="Source Code Pro Light"/>
                <a:sym typeface="Source Code Pro Light"/>
              </a:rPr>
              <a:t>bigrams = nltk.collocations.BigramAssocMeasures()</a:t>
            </a:r>
            <a:endParaRPr sz="11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100">
                <a:solidFill>
                  <a:srgbClr val="0B5394"/>
                </a:solidFill>
                <a:latin typeface="Source Code Pro Light"/>
                <a:ea typeface="Source Code Pro Light"/>
                <a:cs typeface="Source Code Pro Light"/>
                <a:sym typeface="Source Code Pro Light"/>
              </a:rPr>
              <a:t>trigrams = nltk.collocations.TrigramAssocMeasures()</a:t>
            </a:r>
            <a:endParaRPr sz="11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t/>
            </a:r>
            <a:endParaRPr sz="11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100">
                <a:solidFill>
                  <a:srgbClr val="0B5394"/>
                </a:solidFill>
                <a:latin typeface="Source Code Pro Light"/>
                <a:ea typeface="Source Code Pro Light"/>
                <a:cs typeface="Source Code Pro Light"/>
                <a:sym typeface="Source Code Pro Light"/>
              </a:rPr>
              <a:t>bigramFinder = nltk.collocations.BigramCollocationFinder.from_words(tokenized)</a:t>
            </a:r>
            <a:endParaRPr sz="11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100">
                <a:solidFill>
                  <a:srgbClr val="0B5394"/>
                </a:solidFill>
                <a:latin typeface="Source Code Pro Light"/>
                <a:ea typeface="Source Code Pro Light"/>
                <a:cs typeface="Source Code Pro Light"/>
                <a:sym typeface="Source Code Pro Light"/>
              </a:rPr>
              <a:t>trigramFinder = nltk.collocations.TrigramCollocationFinder.from_words(tokenized)</a:t>
            </a:r>
            <a:endParaRPr sz="11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t/>
            </a:r>
            <a:endParaRPr sz="11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100">
                <a:solidFill>
                  <a:srgbClr val="0B5394"/>
                </a:solidFill>
                <a:latin typeface="Source Code Pro Light"/>
                <a:ea typeface="Source Code Pro Light"/>
                <a:cs typeface="Source Code Pro Light"/>
                <a:sym typeface="Source Code Pro Light"/>
              </a:rPr>
              <a:t>bigramFinder.apply_freq_filter(30)</a:t>
            </a:r>
            <a:endParaRPr sz="11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100">
                <a:solidFill>
                  <a:srgbClr val="0B5394"/>
                </a:solidFill>
                <a:latin typeface="Source Code Pro Light"/>
                <a:ea typeface="Source Code Pro Light"/>
                <a:cs typeface="Source Code Pro Light"/>
                <a:sym typeface="Source Code Pro Light"/>
              </a:rPr>
              <a:t>trigramFinder.apply_freq_filter(30)</a:t>
            </a:r>
            <a:endParaRPr sz="11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t/>
            </a:r>
            <a:endParaRPr sz="11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100">
                <a:solidFill>
                  <a:srgbClr val="0B5394"/>
                </a:solidFill>
                <a:latin typeface="Source Code Pro Light"/>
                <a:ea typeface="Source Code Pro Light"/>
                <a:cs typeface="Source Code Pro Light"/>
                <a:sym typeface="Source Code Pro Light"/>
              </a:rPr>
              <a:t>bigram_freq = bigramFinder.ngram_fd.items()</a:t>
            </a:r>
            <a:endParaRPr sz="11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100">
                <a:solidFill>
                  <a:srgbClr val="0B5394"/>
                </a:solidFill>
                <a:latin typeface="Source Code Pro Light"/>
                <a:ea typeface="Source Code Pro Light"/>
                <a:cs typeface="Source Code Pro Light"/>
                <a:sym typeface="Source Code Pro Light"/>
              </a:rPr>
              <a:t>bigramFreqTable = pd.DataFrame(list(bigram_freq),columns=['bigram','freq']).sort_values(by='freq',ascending=False)</a:t>
            </a:r>
            <a:endParaRPr sz="11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t/>
            </a:r>
            <a:endParaRPr sz="11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100">
                <a:solidFill>
                  <a:srgbClr val="0B5394"/>
                </a:solidFill>
                <a:latin typeface="Source Code Pro Light"/>
                <a:ea typeface="Source Code Pro Light"/>
                <a:cs typeface="Source Code Pro Light"/>
                <a:sym typeface="Source Code Pro Light"/>
              </a:rPr>
              <a:t>trigram_freq = trigramFinder.ngram_fd.items()</a:t>
            </a:r>
            <a:endParaRPr sz="11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100">
                <a:solidFill>
                  <a:srgbClr val="0B5394"/>
                </a:solidFill>
                <a:latin typeface="Source Code Pro Light"/>
                <a:ea typeface="Source Code Pro Light"/>
                <a:cs typeface="Source Code Pro Light"/>
                <a:sym typeface="Source Code Pro Light"/>
              </a:rPr>
              <a:t>trigramFreqTable = pd.DataFrame(list(trigram_freq),columns=['trigram','freq']).sort_values(by='freq',ascending=False)</a:t>
            </a:r>
            <a:endParaRPr sz="1100">
              <a:solidFill>
                <a:srgbClr val="0B5394"/>
              </a:solidFill>
              <a:latin typeface="Source Code Pro Light"/>
              <a:ea typeface="Source Code Pro Light"/>
              <a:cs typeface="Source Code Pro Light"/>
              <a:sym typeface="Source Code Pro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DONEM25</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193" name="Google Shape;193;p32"/>
          <p:cNvPicPr preferRelativeResize="0"/>
          <p:nvPr/>
        </p:nvPicPr>
        <p:blipFill>
          <a:blip r:embed="rId3">
            <a:alphaModFix/>
          </a:blip>
          <a:stretch>
            <a:fillRect/>
          </a:stretch>
        </p:blipFill>
        <p:spPr>
          <a:xfrm>
            <a:off x="311700" y="799275"/>
            <a:ext cx="3750520" cy="3942345"/>
          </a:xfrm>
          <a:prstGeom prst="rect">
            <a:avLst/>
          </a:prstGeom>
          <a:noFill/>
          <a:ln>
            <a:noFill/>
          </a:ln>
        </p:spPr>
      </p:pic>
      <p:pic>
        <p:nvPicPr>
          <p:cNvPr id="194" name="Google Shape;194;p32"/>
          <p:cNvPicPr preferRelativeResize="0"/>
          <p:nvPr/>
        </p:nvPicPr>
        <p:blipFill>
          <a:blip r:embed="rId4">
            <a:alphaModFix/>
          </a:blip>
          <a:stretch>
            <a:fillRect/>
          </a:stretch>
        </p:blipFill>
        <p:spPr>
          <a:xfrm>
            <a:off x="4353523" y="799275"/>
            <a:ext cx="4478777" cy="3957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DONEM26</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200" name="Google Shape;200;p33"/>
          <p:cNvPicPr preferRelativeResize="0"/>
          <p:nvPr/>
        </p:nvPicPr>
        <p:blipFill>
          <a:blip r:embed="rId3">
            <a:alphaModFix/>
          </a:blip>
          <a:stretch>
            <a:fillRect/>
          </a:stretch>
        </p:blipFill>
        <p:spPr>
          <a:xfrm>
            <a:off x="311700" y="836275"/>
            <a:ext cx="3616908" cy="3951250"/>
          </a:xfrm>
          <a:prstGeom prst="rect">
            <a:avLst/>
          </a:prstGeom>
          <a:noFill/>
          <a:ln>
            <a:noFill/>
          </a:ln>
        </p:spPr>
      </p:pic>
      <p:pic>
        <p:nvPicPr>
          <p:cNvPr id="201" name="Google Shape;201;p33"/>
          <p:cNvPicPr preferRelativeResize="0"/>
          <p:nvPr/>
        </p:nvPicPr>
        <p:blipFill>
          <a:blip r:embed="rId4">
            <a:alphaModFix/>
          </a:blip>
          <a:stretch>
            <a:fillRect/>
          </a:stretch>
        </p:blipFill>
        <p:spPr>
          <a:xfrm>
            <a:off x="4206831" y="836275"/>
            <a:ext cx="4625469" cy="3951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DONEM27</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207" name="Google Shape;207;p34"/>
          <p:cNvPicPr preferRelativeResize="0"/>
          <p:nvPr/>
        </p:nvPicPr>
        <p:blipFill>
          <a:blip r:embed="rId3">
            <a:alphaModFix/>
          </a:blip>
          <a:stretch>
            <a:fillRect/>
          </a:stretch>
        </p:blipFill>
        <p:spPr>
          <a:xfrm>
            <a:off x="311700" y="836275"/>
            <a:ext cx="3750447" cy="3889821"/>
          </a:xfrm>
          <a:prstGeom prst="rect">
            <a:avLst/>
          </a:prstGeom>
          <a:noFill/>
          <a:ln>
            <a:noFill/>
          </a:ln>
        </p:spPr>
      </p:pic>
      <p:pic>
        <p:nvPicPr>
          <p:cNvPr id="208" name="Google Shape;208;p34"/>
          <p:cNvPicPr preferRelativeResize="0"/>
          <p:nvPr/>
        </p:nvPicPr>
        <p:blipFill>
          <a:blip r:embed="rId4">
            <a:alphaModFix/>
          </a:blip>
          <a:stretch>
            <a:fillRect/>
          </a:stretch>
        </p:blipFill>
        <p:spPr>
          <a:xfrm>
            <a:off x="4338677" y="836275"/>
            <a:ext cx="4493623" cy="3920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idx="1" type="body"/>
          </p:nvPr>
        </p:nvSpPr>
        <p:spPr>
          <a:xfrm>
            <a:off x="311700" y="915050"/>
            <a:ext cx="8520600" cy="4056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665"/>
              <a:buNone/>
            </a:pPr>
            <a:r>
              <a:rPr lang="tr">
                <a:solidFill>
                  <a:srgbClr val="292929"/>
                </a:solidFill>
                <a:highlight>
                  <a:srgbClr val="FFFFFF"/>
                </a:highlight>
              </a:rPr>
              <a:t>First, we compute a table like that for each word pair:</a:t>
            </a:r>
            <a:endParaRPr>
              <a:solidFill>
                <a:srgbClr val="292929"/>
              </a:solidFill>
              <a:highlight>
                <a:srgbClr val="FFFFFF"/>
              </a:highlight>
            </a:endParaRPr>
          </a:p>
          <a:p>
            <a:pPr indent="0" lvl="0" marL="0" rtl="0" algn="l">
              <a:lnSpc>
                <a:spcPct val="95000"/>
              </a:lnSpc>
              <a:spcBef>
                <a:spcPts val="0"/>
              </a:spcBef>
              <a:spcAft>
                <a:spcPts val="0"/>
              </a:spcAft>
              <a:buSzPts val="1665"/>
              <a:buNone/>
            </a:pPr>
            <a:r>
              <a:t/>
            </a:r>
            <a:endParaRPr>
              <a:solidFill>
                <a:srgbClr val="292929"/>
              </a:solidFill>
              <a:highlight>
                <a:srgbClr val="FFFFFF"/>
              </a:highlight>
            </a:endParaRPr>
          </a:p>
          <a:p>
            <a:pPr indent="0" lvl="0" marL="0" rtl="0" algn="l">
              <a:lnSpc>
                <a:spcPct val="95000"/>
              </a:lnSpc>
              <a:spcBef>
                <a:spcPts val="0"/>
              </a:spcBef>
              <a:spcAft>
                <a:spcPts val="0"/>
              </a:spcAft>
              <a:buSzPts val="1665"/>
              <a:buNone/>
            </a:pPr>
            <a:r>
              <a:t/>
            </a:r>
            <a:endParaRPr>
              <a:solidFill>
                <a:srgbClr val="292929"/>
              </a:solidFill>
              <a:highlight>
                <a:srgbClr val="FFFFFF"/>
              </a:highlight>
            </a:endParaRPr>
          </a:p>
          <a:p>
            <a:pPr indent="0" lvl="0" marL="0" rtl="0" algn="l">
              <a:lnSpc>
                <a:spcPct val="95000"/>
              </a:lnSpc>
              <a:spcBef>
                <a:spcPts val="0"/>
              </a:spcBef>
              <a:spcAft>
                <a:spcPts val="0"/>
              </a:spcAft>
              <a:buSzPts val="1665"/>
              <a:buNone/>
            </a:pPr>
            <a:r>
              <a:t/>
            </a:r>
            <a:endParaRPr>
              <a:solidFill>
                <a:srgbClr val="292929"/>
              </a:solidFill>
              <a:highlight>
                <a:srgbClr val="FFFFFF"/>
              </a:highlight>
            </a:endParaRPr>
          </a:p>
          <a:p>
            <a:pPr indent="0" lvl="0" marL="0" rtl="0" algn="l">
              <a:lnSpc>
                <a:spcPct val="95000"/>
              </a:lnSpc>
              <a:spcBef>
                <a:spcPts val="0"/>
              </a:spcBef>
              <a:spcAft>
                <a:spcPts val="0"/>
              </a:spcAft>
              <a:buSzPts val="1665"/>
              <a:buNone/>
            </a:pPr>
            <a:r>
              <a:t/>
            </a:r>
            <a:endParaRPr>
              <a:solidFill>
                <a:srgbClr val="292929"/>
              </a:solidFill>
              <a:highlight>
                <a:srgbClr val="FFFFFF"/>
              </a:highlight>
            </a:endParaRPr>
          </a:p>
          <a:p>
            <a:pPr indent="0" lvl="0" marL="0" rtl="0" algn="l">
              <a:lnSpc>
                <a:spcPct val="95000"/>
              </a:lnSpc>
              <a:spcBef>
                <a:spcPts val="0"/>
              </a:spcBef>
              <a:spcAft>
                <a:spcPts val="0"/>
              </a:spcAft>
              <a:buSzPts val="1665"/>
              <a:buNone/>
            </a:pPr>
            <a:r>
              <a:rPr lang="tr">
                <a:solidFill>
                  <a:srgbClr val="292929"/>
                </a:solidFill>
                <a:highlight>
                  <a:srgbClr val="FFFFFF"/>
                </a:highlight>
              </a:rPr>
              <a:t>The chi-square test assumes in the null hypothesis that words are independent, just like in t-test. The chi-square test statistic is computed as:</a:t>
            </a:r>
            <a:endParaRPr>
              <a:solidFill>
                <a:srgbClr val="292929"/>
              </a:solidFill>
              <a:highlight>
                <a:srgbClr val="FFFFFF"/>
              </a:highlight>
            </a:endParaRPr>
          </a:p>
          <a:p>
            <a:pPr indent="0" lvl="0" marL="0" rtl="0" algn="l">
              <a:lnSpc>
                <a:spcPct val="95000"/>
              </a:lnSpc>
              <a:spcBef>
                <a:spcPts val="0"/>
              </a:spcBef>
              <a:spcAft>
                <a:spcPts val="0"/>
              </a:spcAft>
              <a:buSzPts val="1665"/>
              <a:buNone/>
            </a:pPr>
            <a:r>
              <a:t/>
            </a:r>
            <a:endParaRPr>
              <a:solidFill>
                <a:srgbClr val="292929"/>
              </a:solidFill>
              <a:highlight>
                <a:srgbClr val="FFFFFF"/>
              </a:highlight>
            </a:endParaRPr>
          </a:p>
        </p:txBody>
      </p:sp>
      <p:pic>
        <p:nvPicPr>
          <p:cNvPr id="214" name="Google Shape;214;p35"/>
          <p:cNvPicPr preferRelativeResize="0"/>
          <p:nvPr/>
        </p:nvPicPr>
        <p:blipFill>
          <a:blip r:embed="rId3">
            <a:alphaModFix/>
          </a:blip>
          <a:stretch>
            <a:fillRect/>
          </a:stretch>
        </p:blipFill>
        <p:spPr>
          <a:xfrm>
            <a:off x="4976975" y="915050"/>
            <a:ext cx="3686551" cy="1056850"/>
          </a:xfrm>
          <a:prstGeom prst="rect">
            <a:avLst/>
          </a:prstGeom>
          <a:noFill/>
          <a:ln>
            <a:noFill/>
          </a:ln>
        </p:spPr>
      </p:pic>
      <p:pic>
        <p:nvPicPr>
          <p:cNvPr id="215" name="Google Shape;215;p35"/>
          <p:cNvPicPr preferRelativeResize="0"/>
          <p:nvPr/>
        </p:nvPicPr>
        <p:blipFill>
          <a:blip r:embed="rId4">
            <a:alphaModFix/>
          </a:blip>
          <a:stretch>
            <a:fillRect/>
          </a:stretch>
        </p:blipFill>
        <p:spPr>
          <a:xfrm>
            <a:off x="2353339" y="2571750"/>
            <a:ext cx="4437325" cy="2228400"/>
          </a:xfrm>
          <a:prstGeom prst="rect">
            <a:avLst/>
          </a:prstGeom>
          <a:noFill/>
          <a:ln>
            <a:noFill/>
          </a:ln>
        </p:spPr>
      </p:pic>
      <p:sp>
        <p:nvSpPr>
          <p:cNvPr id="216" name="Google Shape;216;p35"/>
          <p:cNvSpPr txBox="1"/>
          <p:nvPr>
            <p:ph type="title"/>
          </p:nvPr>
        </p:nvSpPr>
        <p:spPr>
          <a:xfrm>
            <a:off x="0" y="238148"/>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Method 3: Chi-Square Test</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0" name="Shape 220"/>
        <p:cNvGrpSpPr/>
        <p:nvPr/>
      </p:nvGrpSpPr>
      <p:grpSpPr>
        <a:xfrm>
          <a:off x="0" y="0"/>
          <a:ext cx="0" cy="0"/>
          <a:chOff x="0" y="0"/>
          <a:chExt cx="0" cy="0"/>
        </a:xfrm>
      </p:grpSpPr>
      <p:sp>
        <p:nvSpPr>
          <p:cNvPr id="221" name="Google Shape;221;p36"/>
          <p:cNvSpPr txBox="1"/>
          <p:nvPr>
            <p:ph type="title"/>
          </p:nvPr>
        </p:nvSpPr>
        <p:spPr>
          <a:xfrm>
            <a:off x="0" y="391350"/>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Code Detail of </a:t>
            </a:r>
            <a:r>
              <a:rPr lang="tr"/>
              <a:t>Chi-Square</a:t>
            </a:r>
            <a:endParaRPr/>
          </a:p>
        </p:txBody>
      </p:sp>
      <p:sp>
        <p:nvSpPr>
          <p:cNvPr id="222" name="Google Shape;222;p36"/>
          <p:cNvSpPr txBox="1"/>
          <p:nvPr>
            <p:ph idx="1" type="body"/>
          </p:nvPr>
        </p:nvSpPr>
        <p:spPr>
          <a:xfrm>
            <a:off x="184725" y="1152475"/>
            <a:ext cx="8790000" cy="381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_product = lambda s: reduce(lambda x, y: x * y, s)</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_SMALL = 1e-20</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NGRAM = 0 #Marginals index for the ngram count</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UNIGRAMS = -2 #Marginals index for a tuple of each unigram count</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TOTAL = -1 #Marginals index for the number of words in the data</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@classmethod</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    def chi_sq(cls, *marginals):</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        cont = cls._contingency(*marginals) #Calculates values of a contingency </a:t>
            </a:r>
            <a:endParaRPr sz="1200">
              <a:solidFill>
                <a:srgbClr val="0B5394"/>
              </a:solidFill>
              <a:latin typeface="Source Code Pro Light"/>
              <a:ea typeface="Source Code Pro Light"/>
              <a:cs typeface="Source Code Pro Light"/>
              <a:sym typeface="Source Code Pro Light"/>
            </a:endParaRPr>
          </a:p>
          <a:p>
            <a:pPr indent="457200" lvl="0" marL="365760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table from marginal values</a:t>
            </a:r>
            <a:endParaRPr sz="1200">
              <a:solidFill>
                <a:srgbClr val="0B5394"/>
              </a:solidFill>
              <a:latin typeface="Source Code Pro Light"/>
              <a:ea typeface="Source Code Pro Light"/>
              <a:cs typeface="Source Code Pro Light"/>
              <a:sym typeface="Source Code Pro Light"/>
            </a:endParaRPr>
          </a:p>
          <a:p>
            <a:pPr indent="457200" lvl="0" marL="3657600" rtl="0" algn="l">
              <a:lnSpc>
                <a:spcPct val="115000"/>
              </a:lnSpc>
              <a:spcBef>
                <a:spcPts val="0"/>
              </a:spcBef>
              <a:spcAft>
                <a:spcPts val="0"/>
              </a:spcAft>
              <a:buSzPts val="1800"/>
              <a:buNone/>
            </a:pPr>
            <a:r>
              <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        exps = cls._expected_values(cont) #Calculates expected values for a contingency table</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        </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        return sum((obs - exp) ** 2 / (exp + _SMALL)</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                    for obs, exp in zip(cont, exps))</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t/>
            </a:r>
            <a:endParaRPr sz="1200">
              <a:solidFill>
                <a:srgbClr val="0B5394"/>
              </a:solidFill>
              <a:latin typeface="Source Code Pro Light"/>
              <a:ea typeface="Source Code Pro Light"/>
              <a:cs typeface="Source Code Pro Light"/>
              <a:sym typeface="Source Code Pro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DONEM20</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228" name="Google Shape;228;p37"/>
          <p:cNvPicPr preferRelativeResize="0"/>
          <p:nvPr/>
        </p:nvPicPr>
        <p:blipFill>
          <a:blip r:embed="rId3">
            <a:alphaModFix/>
          </a:blip>
          <a:stretch>
            <a:fillRect/>
          </a:stretch>
        </p:blipFill>
        <p:spPr>
          <a:xfrm>
            <a:off x="311700" y="828875"/>
            <a:ext cx="3362110" cy="3943250"/>
          </a:xfrm>
          <a:prstGeom prst="rect">
            <a:avLst/>
          </a:prstGeom>
          <a:noFill/>
          <a:ln>
            <a:noFill/>
          </a:ln>
        </p:spPr>
      </p:pic>
      <p:pic>
        <p:nvPicPr>
          <p:cNvPr id="229" name="Google Shape;229;p37"/>
          <p:cNvPicPr preferRelativeResize="0"/>
          <p:nvPr/>
        </p:nvPicPr>
        <p:blipFill>
          <a:blip r:embed="rId4">
            <a:alphaModFix/>
          </a:blip>
          <a:stretch>
            <a:fillRect/>
          </a:stretch>
        </p:blipFill>
        <p:spPr>
          <a:xfrm>
            <a:off x="3673827" y="851801"/>
            <a:ext cx="5158473" cy="389739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DONEM21</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235" name="Google Shape;235;p38"/>
          <p:cNvPicPr preferRelativeResize="0"/>
          <p:nvPr/>
        </p:nvPicPr>
        <p:blipFill>
          <a:blip r:embed="rId3">
            <a:alphaModFix/>
          </a:blip>
          <a:stretch>
            <a:fillRect/>
          </a:stretch>
        </p:blipFill>
        <p:spPr>
          <a:xfrm>
            <a:off x="3889255" y="847730"/>
            <a:ext cx="4943046" cy="3944915"/>
          </a:xfrm>
          <a:prstGeom prst="rect">
            <a:avLst/>
          </a:prstGeom>
          <a:noFill/>
          <a:ln>
            <a:noFill/>
          </a:ln>
        </p:spPr>
      </p:pic>
      <p:pic>
        <p:nvPicPr>
          <p:cNvPr id="236" name="Google Shape;236;p38"/>
          <p:cNvPicPr preferRelativeResize="0"/>
          <p:nvPr/>
        </p:nvPicPr>
        <p:blipFill>
          <a:blip r:embed="rId4">
            <a:alphaModFix/>
          </a:blip>
          <a:stretch>
            <a:fillRect/>
          </a:stretch>
        </p:blipFill>
        <p:spPr>
          <a:xfrm>
            <a:off x="311700" y="806675"/>
            <a:ext cx="3577545" cy="4027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DONEM22</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242" name="Google Shape;242;p39"/>
          <p:cNvPicPr preferRelativeResize="0"/>
          <p:nvPr/>
        </p:nvPicPr>
        <p:blipFill>
          <a:blip r:embed="rId3">
            <a:alphaModFix/>
          </a:blip>
          <a:stretch>
            <a:fillRect/>
          </a:stretch>
        </p:blipFill>
        <p:spPr>
          <a:xfrm>
            <a:off x="311700" y="740375"/>
            <a:ext cx="3786933" cy="3954775"/>
          </a:xfrm>
          <a:prstGeom prst="rect">
            <a:avLst/>
          </a:prstGeom>
          <a:noFill/>
          <a:ln>
            <a:noFill/>
          </a:ln>
        </p:spPr>
      </p:pic>
      <p:pic>
        <p:nvPicPr>
          <p:cNvPr id="243" name="Google Shape;243;p39"/>
          <p:cNvPicPr preferRelativeResize="0"/>
          <p:nvPr/>
        </p:nvPicPr>
        <p:blipFill>
          <a:blip r:embed="rId4">
            <a:alphaModFix/>
          </a:blip>
          <a:stretch>
            <a:fillRect/>
          </a:stretch>
        </p:blipFill>
        <p:spPr>
          <a:xfrm>
            <a:off x="4331675" y="740375"/>
            <a:ext cx="4500624" cy="38922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DONEM23</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249" name="Google Shape;249;p40"/>
          <p:cNvPicPr preferRelativeResize="0"/>
          <p:nvPr/>
        </p:nvPicPr>
        <p:blipFill>
          <a:blip r:embed="rId3">
            <a:alphaModFix/>
          </a:blip>
          <a:stretch>
            <a:fillRect/>
          </a:stretch>
        </p:blipFill>
        <p:spPr>
          <a:xfrm>
            <a:off x="311700" y="806675"/>
            <a:ext cx="3840892" cy="3950050"/>
          </a:xfrm>
          <a:prstGeom prst="rect">
            <a:avLst/>
          </a:prstGeom>
          <a:noFill/>
          <a:ln>
            <a:noFill/>
          </a:ln>
        </p:spPr>
      </p:pic>
      <p:pic>
        <p:nvPicPr>
          <p:cNvPr id="250" name="Google Shape;250;p40"/>
          <p:cNvPicPr preferRelativeResize="0"/>
          <p:nvPr/>
        </p:nvPicPr>
        <p:blipFill>
          <a:blip r:embed="rId4">
            <a:alphaModFix/>
          </a:blip>
          <a:stretch>
            <a:fillRect/>
          </a:stretch>
        </p:blipFill>
        <p:spPr>
          <a:xfrm>
            <a:off x="4388049" y="806675"/>
            <a:ext cx="4444251" cy="391954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DONEM24</a:t>
            </a:r>
            <a:endParaRPr sz="2866"/>
          </a:p>
          <a:p>
            <a:pPr indent="0" lvl="0" marL="0" rtl="0" algn="l">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256" name="Google Shape;256;p41"/>
          <p:cNvPicPr preferRelativeResize="0"/>
          <p:nvPr/>
        </p:nvPicPr>
        <p:blipFill>
          <a:blip r:embed="rId3">
            <a:alphaModFix/>
          </a:blip>
          <a:stretch>
            <a:fillRect/>
          </a:stretch>
        </p:blipFill>
        <p:spPr>
          <a:xfrm>
            <a:off x="311700" y="888261"/>
            <a:ext cx="3981849" cy="3876917"/>
          </a:xfrm>
          <a:prstGeom prst="rect">
            <a:avLst/>
          </a:prstGeom>
          <a:noFill/>
          <a:ln>
            <a:noFill/>
          </a:ln>
        </p:spPr>
      </p:pic>
      <p:pic>
        <p:nvPicPr>
          <p:cNvPr id="257" name="Google Shape;257;p41"/>
          <p:cNvPicPr preferRelativeResize="0"/>
          <p:nvPr/>
        </p:nvPicPr>
        <p:blipFill>
          <a:blip r:embed="rId4">
            <a:alphaModFix/>
          </a:blip>
          <a:stretch>
            <a:fillRect/>
          </a:stretch>
        </p:blipFill>
        <p:spPr>
          <a:xfrm>
            <a:off x="4293549" y="865874"/>
            <a:ext cx="4538751" cy="3921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0" y="391350"/>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Method 1: Pointwise Mutual Information</a:t>
            </a:r>
            <a:endParaRPr/>
          </a:p>
        </p:txBody>
      </p:sp>
      <p:sp>
        <p:nvSpPr>
          <p:cNvPr id="72" name="Google Shape;72;p15"/>
          <p:cNvSpPr txBox="1"/>
          <p:nvPr>
            <p:ph idx="1" type="body"/>
          </p:nvPr>
        </p:nvSpPr>
        <p:spPr>
          <a:xfrm>
            <a:off x="311700" y="1152475"/>
            <a:ext cx="8520600" cy="381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1800"/>
              <a:buNone/>
            </a:pPr>
            <a:r>
              <a:rPr lang="tr">
                <a:solidFill>
                  <a:srgbClr val="292929"/>
                </a:solidFill>
                <a:highlight>
                  <a:srgbClr val="FFFFFF"/>
                </a:highlight>
              </a:rPr>
              <a:t>The Pointwise Mutual Information (PMI) score for bigrams is: </a:t>
            </a:r>
            <a:endParaRPr>
              <a:solidFill>
                <a:srgbClr val="292929"/>
              </a:solidFill>
              <a:highlight>
                <a:srgbClr val="FFFFFF"/>
              </a:highlight>
            </a:endParaRPr>
          </a:p>
          <a:p>
            <a:pPr indent="0" lvl="0" marL="0" rtl="0" algn="l">
              <a:spcBef>
                <a:spcPts val="0"/>
              </a:spcBef>
              <a:spcAft>
                <a:spcPts val="0"/>
              </a:spcAft>
              <a:buSzPts val="1800"/>
              <a:buNone/>
            </a:pPr>
            <a:r>
              <a:t/>
            </a:r>
            <a:endParaRPr>
              <a:solidFill>
                <a:srgbClr val="292929"/>
              </a:solidFill>
              <a:highlight>
                <a:srgbClr val="FFFFFF"/>
              </a:highlight>
            </a:endParaRPr>
          </a:p>
          <a:p>
            <a:pPr indent="0" lvl="0" marL="0" rtl="0" algn="l">
              <a:spcBef>
                <a:spcPts val="0"/>
              </a:spcBef>
              <a:spcAft>
                <a:spcPts val="0"/>
              </a:spcAft>
              <a:buSzPts val="1800"/>
              <a:buNone/>
            </a:pPr>
            <a:r>
              <a:t/>
            </a:r>
            <a:endParaRPr>
              <a:solidFill>
                <a:srgbClr val="292929"/>
              </a:solidFill>
              <a:highlight>
                <a:srgbClr val="FFFFFF"/>
              </a:highlight>
            </a:endParaRPr>
          </a:p>
          <a:p>
            <a:pPr indent="0" lvl="0" marL="0" rtl="0" algn="l">
              <a:spcBef>
                <a:spcPts val="0"/>
              </a:spcBef>
              <a:spcAft>
                <a:spcPts val="0"/>
              </a:spcAft>
              <a:buSzPts val="1800"/>
              <a:buNone/>
            </a:pPr>
            <a:r>
              <a:t/>
            </a:r>
            <a:endParaRPr>
              <a:solidFill>
                <a:srgbClr val="292929"/>
              </a:solidFill>
              <a:highlight>
                <a:srgbClr val="FFFFFF"/>
              </a:highlight>
            </a:endParaRPr>
          </a:p>
          <a:p>
            <a:pPr indent="0" lvl="0" marL="0" rtl="0" algn="l">
              <a:spcBef>
                <a:spcPts val="0"/>
              </a:spcBef>
              <a:spcAft>
                <a:spcPts val="0"/>
              </a:spcAft>
              <a:buSzPts val="1800"/>
              <a:buNone/>
            </a:pPr>
            <a:r>
              <a:t/>
            </a:r>
            <a:endParaRPr>
              <a:solidFill>
                <a:srgbClr val="292929"/>
              </a:solidFill>
              <a:highlight>
                <a:srgbClr val="FFFFFF"/>
              </a:highlight>
            </a:endParaRPr>
          </a:p>
          <a:p>
            <a:pPr indent="0" lvl="0" marL="0" rtl="0" algn="l">
              <a:spcBef>
                <a:spcPts val="0"/>
              </a:spcBef>
              <a:spcAft>
                <a:spcPts val="0"/>
              </a:spcAft>
              <a:buSzPts val="1800"/>
              <a:buNone/>
            </a:pPr>
            <a:r>
              <a:rPr lang="tr">
                <a:solidFill>
                  <a:srgbClr val="292929"/>
                </a:solidFill>
                <a:highlight>
                  <a:srgbClr val="FFFFFF"/>
                </a:highlight>
              </a:rPr>
              <a:t>For trigrams:</a:t>
            </a:r>
            <a:endParaRPr>
              <a:solidFill>
                <a:srgbClr val="292929"/>
              </a:solidFill>
              <a:highlight>
                <a:srgbClr val="FFFFFF"/>
              </a:highlight>
            </a:endParaRPr>
          </a:p>
          <a:p>
            <a:pPr indent="0" lvl="0" marL="0" rtl="0" algn="l">
              <a:spcBef>
                <a:spcPts val="0"/>
              </a:spcBef>
              <a:spcAft>
                <a:spcPts val="0"/>
              </a:spcAft>
              <a:buSzPts val="1800"/>
              <a:buNone/>
            </a:pPr>
            <a:r>
              <a:t/>
            </a:r>
            <a:endParaRPr>
              <a:solidFill>
                <a:srgbClr val="292929"/>
              </a:solidFill>
              <a:highlight>
                <a:srgbClr val="FFFFFF"/>
              </a:highlight>
            </a:endParaRPr>
          </a:p>
          <a:p>
            <a:pPr indent="0" lvl="0" marL="0" rtl="0" algn="l">
              <a:spcBef>
                <a:spcPts val="0"/>
              </a:spcBef>
              <a:spcAft>
                <a:spcPts val="0"/>
              </a:spcAft>
              <a:buSzPts val="1800"/>
              <a:buNone/>
            </a:pPr>
            <a:r>
              <a:t/>
            </a:r>
            <a:endParaRPr>
              <a:solidFill>
                <a:srgbClr val="292929"/>
              </a:solidFill>
              <a:highlight>
                <a:srgbClr val="FFFFFF"/>
              </a:highlight>
            </a:endParaRPr>
          </a:p>
          <a:p>
            <a:pPr indent="0" lvl="0" marL="0" rtl="0" algn="l">
              <a:spcBef>
                <a:spcPts val="0"/>
              </a:spcBef>
              <a:spcAft>
                <a:spcPts val="0"/>
              </a:spcAft>
              <a:buSzPts val="1800"/>
              <a:buNone/>
            </a:pPr>
            <a:r>
              <a:t/>
            </a:r>
            <a:endParaRPr>
              <a:solidFill>
                <a:srgbClr val="292929"/>
              </a:solidFill>
              <a:highlight>
                <a:srgbClr val="FFFFFF"/>
              </a:highlight>
            </a:endParaRPr>
          </a:p>
          <a:p>
            <a:pPr indent="0" lvl="0" marL="0" rtl="0" algn="l">
              <a:spcBef>
                <a:spcPts val="0"/>
              </a:spcBef>
              <a:spcAft>
                <a:spcPts val="0"/>
              </a:spcAft>
              <a:buSzPts val="1800"/>
              <a:buNone/>
            </a:pPr>
            <a:r>
              <a:t/>
            </a:r>
            <a:endParaRPr>
              <a:solidFill>
                <a:srgbClr val="292929"/>
              </a:solidFill>
              <a:highlight>
                <a:srgbClr val="FFFFFF"/>
              </a:highlight>
            </a:endParaRPr>
          </a:p>
          <a:p>
            <a:pPr indent="0" lvl="0" marL="0" rtl="0" algn="l">
              <a:spcBef>
                <a:spcPts val="0"/>
              </a:spcBef>
              <a:spcAft>
                <a:spcPts val="0"/>
              </a:spcAft>
              <a:buSzPts val="1800"/>
              <a:buNone/>
            </a:pPr>
            <a:r>
              <a:rPr lang="tr">
                <a:solidFill>
                  <a:srgbClr val="292929"/>
                </a:solidFill>
                <a:highlight>
                  <a:srgbClr val="FFFFFF"/>
                </a:highlight>
              </a:rPr>
              <a:t>The main intuition is that it measures how much more likely the words co-occur than if they were independent. However, it is very sensitive to rare combination of words. For example, if a random bigram ‘abc xyz’ appears, and neither ‘abc’ nor ‘xyz’ appeared anywhere else in the text, ‘abc xyz’ will be identified as highly significant bigram when it could just be a random misspelling or a phrase too rare to generalize as a bigram. Therefore, this method is often used with a frequency filter.</a:t>
            </a:r>
            <a:endParaRPr>
              <a:solidFill>
                <a:srgbClr val="292929"/>
              </a:solidFill>
              <a:highlight>
                <a:srgbClr val="FFFFFF"/>
              </a:highlight>
            </a:endParaRPr>
          </a:p>
        </p:txBody>
      </p:sp>
      <p:pic>
        <p:nvPicPr>
          <p:cNvPr id="73" name="Google Shape;73;p15"/>
          <p:cNvPicPr preferRelativeResize="0"/>
          <p:nvPr/>
        </p:nvPicPr>
        <p:blipFill>
          <a:blip r:embed="rId3">
            <a:alphaModFix/>
          </a:blip>
          <a:stretch>
            <a:fillRect/>
          </a:stretch>
        </p:blipFill>
        <p:spPr>
          <a:xfrm>
            <a:off x="3130664" y="1804000"/>
            <a:ext cx="2882670" cy="500850"/>
          </a:xfrm>
          <a:prstGeom prst="rect">
            <a:avLst/>
          </a:prstGeom>
          <a:noFill/>
          <a:ln>
            <a:noFill/>
          </a:ln>
        </p:spPr>
      </p:pic>
      <p:pic>
        <p:nvPicPr>
          <p:cNvPr id="74" name="Google Shape;74;p15"/>
          <p:cNvPicPr preferRelativeResize="0"/>
          <p:nvPr/>
        </p:nvPicPr>
        <p:blipFill>
          <a:blip r:embed="rId4">
            <a:alphaModFix/>
          </a:blip>
          <a:stretch>
            <a:fillRect/>
          </a:stretch>
        </p:blipFill>
        <p:spPr>
          <a:xfrm>
            <a:off x="2702127" y="2716627"/>
            <a:ext cx="3739750" cy="5008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DONEM25</a:t>
            </a:r>
            <a:endParaRPr sz="2866"/>
          </a:p>
          <a:p>
            <a:pPr indent="0" lvl="0" marL="0" rtl="0" algn="l">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263" name="Google Shape;263;p42"/>
          <p:cNvPicPr preferRelativeResize="0"/>
          <p:nvPr/>
        </p:nvPicPr>
        <p:blipFill>
          <a:blip r:embed="rId3">
            <a:alphaModFix/>
          </a:blip>
          <a:stretch>
            <a:fillRect/>
          </a:stretch>
        </p:blipFill>
        <p:spPr>
          <a:xfrm>
            <a:off x="311700" y="791875"/>
            <a:ext cx="3573155" cy="3995650"/>
          </a:xfrm>
          <a:prstGeom prst="rect">
            <a:avLst/>
          </a:prstGeom>
          <a:noFill/>
          <a:ln>
            <a:noFill/>
          </a:ln>
        </p:spPr>
      </p:pic>
      <p:pic>
        <p:nvPicPr>
          <p:cNvPr id="264" name="Google Shape;264;p42"/>
          <p:cNvPicPr preferRelativeResize="0"/>
          <p:nvPr/>
        </p:nvPicPr>
        <p:blipFill>
          <a:blip r:embed="rId4">
            <a:alphaModFix/>
          </a:blip>
          <a:stretch>
            <a:fillRect/>
          </a:stretch>
        </p:blipFill>
        <p:spPr>
          <a:xfrm>
            <a:off x="4143545" y="791875"/>
            <a:ext cx="4688756" cy="39646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DONEM26</a:t>
            </a:r>
            <a:endParaRPr sz="2866"/>
          </a:p>
          <a:p>
            <a:pPr indent="0" lvl="0" marL="0" rtl="0" algn="l">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270" name="Google Shape;270;p43"/>
          <p:cNvPicPr preferRelativeResize="0"/>
          <p:nvPr/>
        </p:nvPicPr>
        <p:blipFill>
          <a:blip r:embed="rId3">
            <a:alphaModFix/>
          </a:blip>
          <a:stretch>
            <a:fillRect/>
          </a:stretch>
        </p:blipFill>
        <p:spPr>
          <a:xfrm>
            <a:off x="311700" y="858475"/>
            <a:ext cx="3958621" cy="3929826"/>
          </a:xfrm>
          <a:prstGeom prst="rect">
            <a:avLst/>
          </a:prstGeom>
          <a:noFill/>
          <a:ln>
            <a:noFill/>
          </a:ln>
        </p:spPr>
      </p:pic>
      <p:pic>
        <p:nvPicPr>
          <p:cNvPr id="271" name="Google Shape;271;p43"/>
          <p:cNvPicPr preferRelativeResize="0"/>
          <p:nvPr/>
        </p:nvPicPr>
        <p:blipFill>
          <a:blip r:embed="rId4">
            <a:alphaModFix/>
          </a:blip>
          <a:stretch>
            <a:fillRect/>
          </a:stretch>
        </p:blipFill>
        <p:spPr>
          <a:xfrm>
            <a:off x="4505778" y="858475"/>
            <a:ext cx="4326522" cy="3959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DONEM27</a:t>
            </a:r>
            <a:endParaRPr sz="2866"/>
          </a:p>
          <a:p>
            <a:pPr indent="0" lvl="0" marL="0" rtl="0" algn="l">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277" name="Google Shape;277;p44"/>
          <p:cNvPicPr preferRelativeResize="0"/>
          <p:nvPr/>
        </p:nvPicPr>
        <p:blipFill>
          <a:blip r:embed="rId3">
            <a:alphaModFix/>
          </a:blip>
          <a:stretch>
            <a:fillRect/>
          </a:stretch>
        </p:blipFill>
        <p:spPr>
          <a:xfrm>
            <a:off x="311700" y="910300"/>
            <a:ext cx="4069321" cy="3815650"/>
          </a:xfrm>
          <a:prstGeom prst="rect">
            <a:avLst/>
          </a:prstGeom>
          <a:noFill/>
          <a:ln>
            <a:noFill/>
          </a:ln>
        </p:spPr>
      </p:pic>
      <p:pic>
        <p:nvPicPr>
          <p:cNvPr id="278" name="Google Shape;278;p44"/>
          <p:cNvPicPr preferRelativeResize="0"/>
          <p:nvPr/>
        </p:nvPicPr>
        <p:blipFill>
          <a:blip r:embed="rId4">
            <a:alphaModFix/>
          </a:blip>
          <a:stretch>
            <a:fillRect/>
          </a:stretch>
        </p:blipFill>
        <p:spPr>
          <a:xfrm>
            <a:off x="4381021" y="910300"/>
            <a:ext cx="4451279" cy="3815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279000" y="107750"/>
            <a:ext cx="8586000" cy="948000"/>
          </a:xfrm>
          <a:prstGeom prst="rect">
            <a:avLst/>
          </a:prstGeom>
          <a:noFill/>
          <a:ln>
            <a:noFill/>
          </a:ln>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tr" sz="2400"/>
              <a:t>Comparison Bigrams for Donem20</a:t>
            </a:r>
            <a:endParaRPr sz="2400"/>
          </a:p>
        </p:txBody>
      </p:sp>
      <p:pic>
        <p:nvPicPr>
          <p:cNvPr id="284" name="Google Shape;284;p45"/>
          <p:cNvPicPr preferRelativeResize="0"/>
          <p:nvPr/>
        </p:nvPicPr>
        <p:blipFill>
          <a:blip r:embed="rId3">
            <a:alphaModFix/>
          </a:blip>
          <a:stretch>
            <a:fillRect/>
          </a:stretch>
        </p:blipFill>
        <p:spPr>
          <a:xfrm>
            <a:off x="1309438" y="684775"/>
            <a:ext cx="6525124" cy="42441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269100" y="68100"/>
            <a:ext cx="8605800" cy="948000"/>
          </a:xfrm>
          <a:prstGeom prst="rect">
            <a:avLst/>
          </a:prstGeom>
          <a:noFill/>
          <a:ln>
            <a:noFill/>
          </a:ln>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tr" sz="2400"/>
              <a:t>Comparison Trigrams for Donem20</a:t>
            </a:r>
            <a:endParaRPr sz="2400"/>
          </a:p>
        </p:txBody>
      </p:sp>
      <p:pic>
        <p:nvPicPr>
          <p:cNvPr id="290" name="Google Shape;290;p46"/>
          <p:cNvPicPr preferRelativeResize="0"/>
          <p:nvPr/>
        </p:nvPicPr>
        <p:blipFill>
          <a:blip r:embed="rId3">
            <a:alphaModFix/>
          </a:blip>
          <a:stretch>
            <a:fillRect/>
          </a:stretch>
        </p:blipFill>
        <p:spPr>
          <a:xfrm>
            <a:off x="148200" y="769700"/>
            <a:ext cx="8847600" cy="3997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47"/>
          <p:cNvPicPr preferRelativeResize="0"/>
          <p:nvPr/>
        </p:nvPicPr>
        <p:blipFill>
          <a:blip r:embed="rId3">
            <a:alphaModFix/>
          </a:blip>
          <a:stretch>
            <a:fillRect/>
          </a:stretch>
        </p:blipFill>
        <p:spPr>
          <a:xfrm>
            <a:off x="1400463" y="653975"/>
            <a:ext cx="6343075" cy="4293950"/>
          </a:xfrm>
          <a:prstGeom prst="rect">
            <a:avLst/>
          </a:prstGeom>
          <a:noFill/>
          <a:ln>
            <a:noFill/>
          </a:ln>
        </p:spPr>
      </p:pic>
      <p:sp>
        <p:nvSpPr>
          <p:cNvPr id="296" name="Google Shape;296;p47"/>
          <p:cNvSpPr txBox="1"/>
          <p:nvPr>
            <p:ph type="title"/>
          </p:nvPr>
        </p:nvSpPr>
        <p:spPr>
          <a:xfrm>
            <a:off x="279000" y="107750"/>
            <a:ext cx="8586000" cy="948000"/>
          </a:xfrm>
          <a:prstGeom prst="rect">
            <a:avLst/>
          </a:prstGeom>
          <a:noFill/>
          <a:ln>
            <a:noFill/>
          </a:ln>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tr" sz="2400"/>
              <a:t>Comparison Bigrams for Donem21</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269100" y="68100"/>
            <a:ext cx="8605800" cy="948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tr" sz="2400"/>
              <a:t>Comparison Trigrams for Donem21</a:t>
            </a:r>
            <a:endParaRPr sz="2400"/>
          </a:p>
          <a:p>
            <a:pPr indent="0" lvl="0" marL="0" rtl="0" algn="ctr">
              <a:lnSpc>
                <a:spcPct val="100000"/>
              </a:lnSpc>
              <a:spcBef>
                <a:spcPts val="0"/>
              </a:spcBef>
              <a:spcAft>
                <a:spcPts val="0"/>
              </a:spcAft>
              <a:buSzPts val="3556"/>
              <a:buNone/>
            </a:pPr>
            <a:r>
              <a:t/>
            </a:r>
            <a:endParaRPr/>
          </a:p>
        </p:txBody>
      </p:sp>
      <p:pic>
        <p:nvPicPr>
          <p:cNvPr id="302" name="Google Shape;302;p48"/>
          <p:cNvPicPr preferRelativeResize="0"/>
          <p:nvPr/>
        </p:nvPicPr>
        <p:blipFill>
          <a:blip r:embed="rId3">
            <a:alphaModFix/>
          </a:blip>
          <a:stretch>
            <a:fillRect/>
          </a:stretch>
        </p:blipFill>
        <p:spPr>
          <a:xfrm>
            <a:off x="388550" y="706675"/>
            <a:ext cx="8366900" cy="4198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279000" y="107750"/>
            <a:ext cx="8586000" cy="948000"/>
          </a:xfrm>
          <a:prstGeom prst="rect">
            <a:avLst/>
          </a:prstGeom>
          <a:noFill/>
          <a:ln>
            <a:noFill/>
          </a:ln>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tr" sz="2400"/>
              <a:t>Comparison Bigrams for Donem22</a:t>
            </a:r>
            <a:endParaRPr sz="2400"/>
          </a:p>
        </p:txBody>
      </p:sp>
      <p:pic>
        <p:nvPicPr>
          <p:cNvPr id="308" name="Google Shape;308;p49"/>
          <p:cNvPicPr preferRelativeResize="0"/>
          <p:nvPr/>
        </p:nvPicPr>
        <p:blipFill>
          <a:blip r:embed="rId3">
            <a:alphaModFix/>
          </a:blip>
          <a:stretch>
            <a:fillRect/>
          </a:stretch>
        </p:blipFill>
        <p:spPr>
          <a:xfrm>
            <a:off x="1408163" y="676775"/>
            <a:ext cx="6327675" cy="4184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0"/>
          <p:cNvSpPr txBox="1"/>
          <p:nvPr>
            <p:ph type="title"/>
          </p:nvPr>
        </p:nvSpPr>
        <p:spPr>
          <a:xfrm>
            <a:off x="269100" y="68100"/>
            <a:ext cx="8605800" cy="948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tr" sz="2400"/>
              <a:t>Comparison Trigrams for Donem22</a:t>
            </a:r>
            <a:endParaRPr sz="2400"/>
          </a:p>
          <a:p>
            <a:pPr indent="0" lvl="0" marL="0" rtl="0" algn="ctr">
              <a:lnSpc>
                <a:spcPct val="100000"/>
              </a:lnSpc>
              <a:spcBef>
                <a:spcPts val="0"/>
              </a:spcBef>
              <a:spcAft>
                <a:spcPts val="0"/>
              </a:spcAft>
              <a:buSzPts val="3556"/>
              <a:buNone/>
            </a:pPr>
            <a:r>
              <a:t/>
            </a:r>
            <a:endParaRPr/>
          </a:p>
        </p:txBody>
      </p:sp>
      <p:pic>
        <p:nvPicPr>
          <p:cNvPr id="314" name="Google Shape;314;p50"/>
          <p:cNvPicPr preferRelativeResize="0"/>
          <p:nvPr/>
        </p:nvPicPr>
        <p:blipFill>
          <a:blip r:embed="rId3">
            <a:alphaModFix/>
          </a:blip>
          <a:stretch>
            <a:fillRect/>
          </a:stretch>
        </p:blipFill>
        <p:spPr>
          <a:xfrm>
            <a:off x="316665" y="731527"/>
            <a:ext cx="8510676" cy="415901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1"/>
          <p:cNvSpPr txBox="1"/>
          <p:nvPr>
            <p:ph type="title"/>
          </p:nvPr>
        </p:nvSpPr>
        <p:spPr>
          <a:xfrm>
            <a:off x="279000" y="107750"/>
            <a:ext cx="8586000" cy="948000"/>
          </a:xfrm>
          <a:prstGeom prst="rect">
            <a:avLst/>
          </a:prstGeom>
          <a:noFill/>
          <a:ln>
            <a:noFill/>
          </a:ln>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tr" sz="2400"/>
              <a:t>Comparison Bigrams for Donem23</a:t>
            </a:r>
            <a:endParaRPr sz="2400"/>
          </a:p>
        </p:txBody>
      </p:sp>
      <p:pic>
        <p:nvPicPr>
          <p:cNvPr id="320" name="Google Shape;320;p51"/>
          <p:cNvPicPr preferRelativeResize="0"/>
          <p:nvPr/>
        </p:nvPicPr>
        <p:blipFill>
          <a:blip r:embed="rId3">
            <a:alphaModFix/>
          </a:blip>
          <a:stretch>
            <a:fillRect/>
          </a:stretch>
        </p:blipFill>
        <p:spPr>
          <a:xfrm>
            <a:off x="1617313" y="648375"/>
            <a:ext cx="5909375" cy="4159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0" y="391350"/>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Code Detail of PMI</a:t>
            </a:r>
            <a:endParaRPr/>
          </a:p>
        </p:txBody>
      </p:sp>
      <p:sp>
        <p:nvSpPr>
          <p:cNvPr id="80" name="Google Shape;80;p16"/>
          <p:cNvSpPr txBox="1"/>
          <p:nvPr>
            <p:ph idx="1" type="body"/>
          </p:nvPr>
        </p:nvSpPr>
        <p:spPr>
          <a:xfrm>
            <a:off x="415625" y="1152475"/>
            <a:ext cx="8559300" cy="381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_product = lambda s: reduce(lambda x, y: x * y, s)</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_SMALL = 1e-20</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NGRAM = 0 #Marginals index for the ngram count</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UNIGRAMS = -2 #Marginals index for a tuple of each unigram count</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TOTAL = -1 #Marginals index for the number of words in the data</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@classmethod</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    def pmi(cls, *marginals):</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        return (_log2(marginals[NGRAM] * marginals[TOTAL] ** (cls._n - 1)) -</a:t>
            </a:r>
            <a:endParaRPr sz="1200">
              <a:solidFill>
                <a:srgbClr val="0B5394"/>
              </a:solidFill>
              <a:latin typeface="Source Code Pro Light"/>
              <a:ea typeface="Source Code Pro Light"/>
              <a:cs typeface="Source Code Pro Light"/>
              <a:sym typeface="Source Code Pro Light"/>
            </a:endParaRPr>
          </a:p>
          <a:p>
            <a:pPr indent="0" lvl="0" marL="0" rtl="0" algn="l">
              <a:lnSpc>
                <a:spcPct val="115000"/>
              </a:lnSpc>
              <a:spcBef>
                <a:spcPts val="0"/>
              </a:spcBef>
              <a:spcAft>
                <a:spcPts val="0"/>
              </a:spcAft>
              <a:buSzPts val="1800"/>
              <a:buNone/>
            </a:pPr>
            <a:r>
              <a:rPr lang="tr" sz="1200">
                <a:solidFill>
                  <a:srgbClr val="0B5394"/>
                </a:solidFill>
                <a:latin typeface="Source Code Pro Light"/>
                <a:ea typeface="Source Code Pro Light"/>
                <a:cs typeface="Source Code Pro Light"/>
                <a:sym typeface="Source Code Pro Light"/>
              </a:rPr>
              <a:t>                _log2(_product(marginals[UNIGRAMS])))</a:t>
            </a:r>
            <a:endParaRPr sz="1200">
              <a:solidFill>
                <a:srgbClr val="0B5394"/>
              </a:solidFill>
              <a:latin typeface="Source Code Pro Light"/>
              <a:ea typeface="Source Code Pro Light"/>
              <a:cs typeface="Source Code Pro Light"/>
              <a:sym typeface="Source Code Pro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2"/>
          <p:cNvSpPr txBox="1"/>
          <p:nvPr>
            <p:ph type="title"/>
          </p:nvPr>
        </p:nvSpPr>
        <p:spPr>
          <a:xfrm>
            <a:off x="269100" y="68100"/>
            <a:ext cx="8605800" cy="948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tr" sz="2400"/>
              <a:t>Comparison Trigrams for Donem23</a:t>
            </a:r>
            <a:endParaRPr sz="2400"/>
          </a:p>
          <a:p>
            <a:pPr indent="0" lvl="0" marL="0" rtl="0" algn="ctr">
              <a:lnSpc>
                <a:spcPct val="100000"/>
              </a:lnSpc>
              <a:spcBef>
                <a:spcPts val="0"/>
              </a:spcBef>
              <a:spcAft>
                <a:spcPts val="0"/>
              </a:spcAft>
              <a:buSzPts val="3556"/>
              <a:buNone/>
            </a:pPr>
            <a:r>
              <a:t/>
            </a:r>
            <a:endParaRPr/>
          </a:p>
        </p:txBody>
      </p:sp>
      <p:pic>
        <p:nvPicPr>
          <p:cNvPr id="326" name="Google Shape;326;p52"/>
          <p:cNvPicPr preferRelativeResize="0"/>
          <p:nvPr/>
        </p:nvPicPr>
        <p:blipFill>
          <a:blip r:embed="rId3">
            <a:alphaModFix/>
          </a:blip>
          <a:stretch>
            <a:fillRect/>
          </a:stretch>
        </p:blipFill>
        <p:spPr>
          <a:xfrm>
            <a:off x="495313" y="725350"/>
            <a:ext cx="8153376" cy="4098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279000" y="107750"/>
            <a:ext cx="8586000" cy="948000"/>
          </a:xfrm>
          <a:prstGeom prst="rect">
            <a:avLst/>
          </a:prstGeom>
          <a:noFill/>
          <a:ln>
            <a:noFill/>
          </a:ln>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tr" sz="2400"/>
              <a:t>Comparison Bigrams for Donem24</a:t>
            </a:r>
            <a:endParaRPr sz="2400"/>
          </a:p>
        </p:txBody>
      </p:sp>
      <p:pic>
        <p:nvPicPr>
          <p:cNvPr id="332" name="Google Shape;332;p53"/>
          <p:cNvPicPr preferRelativeResize="0"/>
          <p:nvPr/>
        </p:nvPicPr>
        <p:blipFill>
          <a:blip r:embed="rId3">
            <a:alphaModFix/>
          </a:blip>
          <a:stretch>
            <a:fillRect/>
          </a:stretch>
        </p:blipFill>
        <p:spPr>
          <a:xfrm>
            <a:off x="947688" y="823300"/>
            <a:ext cx="7248624" cy="40010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4"/>
          <p:cNvSpPr txBox="1"/>
          <p:nvPr>
            <p:ph type="title"/>
          </p:nvPr>
        </p:nvSpPr>
        <p:spPr>
          <a:xfrm>
            <a:off x="269100" y="68100"/>
            <a:ext cx="8605800" cy="948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tr" sz="2400"/>
              <a:t>Comparison Trigrams for Donem24</a:t>
            </a:r>
            <a:endParaRPr sz="2400"/>
          </a:p>
          <a:p>
            <a:pPr indent="0" lvl="0" marL="0" rtl="0" algn="ctr">
              <a:lnSpc>
                <a:spcPct val="100000"/>
              </a:lnSpc>
              <a:spcBef>
                <a:spcPts val="0"/>
              </a:spcBef>
              <a:spcAft>
                <a:spcPts val="0"/>
              </a:spcAft>
              <a:buSzPts val="3556"/>
              <a:buNone/>
            </a:pPr>
            <a:r>
              <a:t/>
            </a:r>
            <a:endParaRPr/>
          </a:p>
        </p:txBody>
      </p:sp>
      <p:pic>
        <p:nvPicPr>
          <p:cNvPr id="338" name="Google Shape;338;p54"/>
          <p:cNvPicPr preferRelativeResize="0"/>
          <p:nvPr/>
        </p:nvPicPr>
        <p:blipFill>
          <a:blip r:embed="rId3">
            <a:alphaModFix/>
          </a:blip>
          <a:stretch>
            <a:fillRect/>
          </a:stretch>
        </p:blipFill>
        <p:spPr>
          <a:xfrm>
            <a:off x="269100" y="804876"/>
            <a:ext cx="8605799" cy="391268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5"/>
          <p:cNvSpPr txBox="1"/>
          <p:nvPr>
            <p:ph type="title"/>
          </p:nvPr>
        </p:nvSpPr>
        <p:spPr>
          <a:xfrm>
            <a:off x="279000" y="107750"/>
            <a:ext cx="8586000" cy="948000"/>
          </a:xfrm>
          <a:prstGeom prst="rect">
            <a:avLst/>
          </a:prstGeom>
          <a:noFill/>
          <a:ln>
            <a:noFill/>
          </a:ln>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tr" sz="2400"/>
              <a:t>Comparison Bigrams for Donem25</a:t>
            </a:r>
            <a:endParaRPr sz="2400"/>
          </a:p>
        </p:txBody>
      </p:sp>
      <p:pic>
        <p:nvPicPr>
          <p:cNvPr id="344" name="Google Shape;344;p55"/>
          <p:cNvPicPr preferRelativeResize="0"/>
          <p:nvPr/>
        </p:nvPicPr>
        <p:blipFill>
          <a:blip r:embed="rId3">
            <a:alphaModFix/>
          </a:blip>
          <a:stretch>
            <a:fillRect/>
          </a:stretch>
        </p:blipFill>
        <p:spPr>
          <a:xfrm>
            <a:off x="1777238" y="715525"/>
            <a:ext cx="5589525" cy="41180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6"/>
          <p:cNvSpPr txBox="1"/>
          <p:nvPr>
            <p:ph type="title"/>
          </p:nvPr>
        </p:nvSpPr>
        <p:spPr>
          <a:xfrm>
            <a:off x="269100" y="68100"/>
            <a:ext cx="8605800" cy="948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tr" sz="2400"/>
              <a:t>Comparison Trigrams for Donem25</a:t>
            </a:r>
            <a:endParaRPr sz="2400"/>
          </a:p>
          <a:p>
            <a:pPr indent="0" lvl="0" marL="0" rtl="0" algn="ctr">
              <a:lnSpc>
                <a:spcPct val="100000"/>
              </a:lnSpc>
              <a:spcBef>
                <a:spcPts val="0"/>
              </a:spcBef>
              <a:spcAft>
                <a:spcPts val="0"/>
              </a:spcAft>
              <a:buSzPts val="3556"/>
              <a:buNone/>
            </a:pPr>
            <a:r>
              <a:t/>
            </a:r>
            <a:endParaRPr/>
          </a:p>
        </p:txBody>
      </p:sp>
      <p:pic>
        <p:nvPicPr>
          <p:cNvPr id="350" name="Google Shape;350;p56"/>
          <p:cNvPicPr preferRelativeResize="0"/>
          <p:nvPr/>
        </p:nvPicPr>
        <p:blipFill>
          <a:blip r:embed="rId3">
            <a:alphaModFix/>
          </a:blip>
          <a:stretch>
            <a:fillRect/>
          </a:stretch>
        </p:blipFill>
        <p:spPr>
          <a:xfrm>
            <a:off x="473213" y="724252"/>
            <a:ext cx="8197576" cy="41207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7"/>
          <p:cNvSpPr txBox="1"/>
          <p:nvPr>
            <p:ph type="title"/>
          </p:nvPr>
        </p:nvSpPr>
        <p:spPr>
          <a:xfrm>
            <a:off x="279000" y="107750"/>
            <a:ext cx="8586000" cy="948000"/>
          </a:xfrm>
          <a:prstGeom prst="rect">
            <a:avLst/>
          </a:prstGeom>
          <a:noFill/>
          <a:ln>
            <a:noFill/>
          </a:ln>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tr" sz="2400"/>
              <a:t>Comparison Bigrams for Donem26</a:t>
            </a:r>
            <a:endParaRPr sz="2400"/>
          </a:p>
        </p:txBody>
      </p:sp>
      <p:pic>
        <p:nvPicPr>
          <p:cNvPr id="356" name="Google Shape;356;p57"/>
          <p:cNvPicPr preferRelativeResize="0"/>
          <p:nvPr/>
        </p:nvPicPr>
        <p:blipFill>
          <a:blip r:embed="rId3">
            <a:alphaModFix/>
          </a:blip>
          <a:stretch>
            <a:fillRect/>
          </a:stretch>
        </p:blipFill>
        <p:spPr>
          <a:xfrm>
            <a:off x="1546325" y="746350"/>
            <a:ext cx="6051350" cy="41767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8"/>
          <p:cNvSpPr txBox="1"/>
          <p:nvPr>
            <p:ph type="title"/>
          </p:nvPr>
        </p:nvSpPr>
        <p:spPr>
          <a:xfrm>
            <a:off x="269100" y="68100"/>
            <a:ext cx="8605800" cy="948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tr" sz="2400"/>
              <a:t>Comparison Trigrams for Donem26</a:t>
            </a:r>
            <a:endParaRPr sz="2400"/>
          </a:p>
          <a:p>
            <a:pPr indent="0" lvl="0" marL="0" rtl="0" algn="ctr">
              <a:lnSpc>
                <a:spcPct val="100000"/>
              </a:lnSpc>
              <a:spcBef>
                <a:spcPts val="0"/>
              </a:spcBef>
              <a:spcAft>
                <a:spcPts val="0"/>
              </a:spcAft>
              <a:buSzPts val="3556"/>
              <a:buNone/>
            </a:pPr>
            <a:r>
              <a:t/>
            </a:r>
            <a:endParaRPr/>
          </a:p>
        </p:txBody>
      </p:sp>
      <p:pic>
        <p:nvPicPr>
          <p:cNvPr id="362" name="Google Shape;362;p58"/>
          <p:cNvPicPr preferRelativeResize="0"/>
          <p:nvPr/>
        </p:nvPicPr>
        <p:blipFill>
          <a:blip r:embed="rId3">
            <a:alphaModFix/>
          </a:blip>
          <a:stretch>
            <a:fillRect/>
          </a:stretch>
        </p:blipFill>
        <p:spPr>
          <a:xfrm>
            <a:off x="565575" y="765650"/>
            <a:ext cx="8012850" cy="4104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9"/>
          <p:cNvSpPr txBox="1"/>
          <p:nvPr>
            <p:ph type="title"/>
          </p:nvPr>
        </p:nvSpPr>
        <p:spPr>
          <a:xfrm>
            <a:off x="279000" y="107750"/>
            <a:ext cx="8586000" cy="948000"/>
          </a:xfrm>
          <a:prstGeom prst="rect">
            <a:avLst/>
          </a:prstGeom>
          <a:noFill/>
          <a:ln>
            <a:noFill/>
          </a:ln>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tr" sz="2400"/>
              <a:t>Comparison Bigrams for Donem27</a:t>
            </a:r>
            <a:endParaRPr sz="2400"/>
          </a:p>
        </p:txBody>
      </p:sp>
      <p:pic>
        <p:nvPicPr>
          <p:cNvPr id="368" name="Google Shape;368;p59"/>
          <p:cNvPicPr preferRelativeResize="0"/>
          <p:nvPr/>
        </p:nvPicPr>
        <p:blipFill>
          <a:blip r:embed="rId3">
            <a:alphaModFix/>
          </a:blip>
          <a:stretch>
            <a:fillRect/>
          </a:stretch>
        </p:blipFill>
        <p:spPr>
          <a:xfrm>
            <a:off x="1663500" y="761725"/>
            <a:ext cx="5817000" cy="40304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0"/>
          <p:cNvSpPr txBox="1"/>
          <p:nvPr>
            <p:ph type="title"/>
          </p:nvPr>
        </p:nvSpPr>
        <p:spPr>
          <a:xfrm>
            <a:off x="269100" y="68100"/>
            <a:ext cx="8605800" cy="948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tr" sz="2400"/>
              <a:t>Comparison Trigrams for Donem27</a:t>
            </a:r>
            <a:endParaRPr sz="2400"/>
          </a:p>
          <a:p>
            <a:pPr indent="0" lvl="0" marL="0" rtl="0" algn="ctr">
              <a:lnSpc>
                <a:spcPct val="100000"/>
              </a:lnSpc>
              <a:spcBef>
                <a:spcPts val="0"/>
              </a:spcBef>
              <a:spcAft>
                <a:spcPts val="0"/>
              </a:spcAft>
              <a:buSzPts val="3556"/>
              <a:buNone/>
            </a:pPr>
            <a:r>
              <a:t/>
            </a:r>
            <a:endParaRPr/>
          </a:p>
        </p:txBody>
      </p:sp>
      <p:pic>
        <p:nvPicPr>
          <p:cNvPr id="374" name="Google Shape;374;p60"/>
          <p:cNvPicPr preferRelativeResize="0"/>
          <p:nvPr/>
        </p:nvPicPr>
        <p:blipFill>
          <a:blip r:embed="rId3">
            <a:alphaModFix/>
          </a:blip>
          <a:stretch>
            <a:fillRect/>
          </a:stretch>
        </p:blipFill>
        <p:spPr>
          <a:xfrm>
            <a:off x="557888" y="654225"/>
            <a:ext cx="8028225" cy="41004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1"/>
          <p:cNvSpPr txBox="1"/>
          <p:nvPr>
            <p:ph type="title"/>
          </p:nvPr>
        </p:nvSpPr>
        <p:spPr>
          <a:xfrm>
            <a:off x="0" y="1548098"/>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ALL CORPUS</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rPr lang="tr"/>
              <a:t>RESULTS</a:t>
            </a:r>
            <a:endParaRPr/>
          </a:p>
          <a:p>
            <a:pPr indent="0" lvl="0" marL="0" rtl="0" algn="l">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lnSpc>
                <a:spcPct val="100000"/>
              </a:lnSpc>
              <a:spcBef>
                <a:spcPts val="0"/>
              </a:spcBef>
              <a:spcAft>
                <a:spcPts val="0"/>
              </a:spcAft>
              <a:buSzPct val="100000"/>
              <a:buChar char="●"/>
            </a:pPr>
            <a:r>
              <a:rPr lang="tr" sz="2866"/>
              <a:t>DONEM20</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86" name="Google Shape;86;p17"/>
          <p:cNvPicPr preferRelativeResize="0"/>
          <p:nvPr/>
        </p:nvPicPr>
        <p:blipFill>
          <a:blip r:embed="rId3">
            <a:alphaModFix/>
          </a:blip>
          <a:stretch>
            <a:fillRect/>
          </a:stretch>
        </p:blipFill>
        <p:spPr>
          <a:xfrm>
            <a:off x="311700" y="851075"/>
            <a:ext cx="3848151" cy="3951825"/>
          </a:xfrm>
          <a:prstGeom prst="rect">
            <a:avLst/>
          </a:prstGeom>
          <a:noFill/>
          <a:ln>
            <a:noFill/>
          </a:ln>
        </p:spPr>
      </p:pic>
      <p:pic>
        <p:nvPicPr>
          <p:cNvPr id="87" name="Google Shape;87;p17"/>
          <p:cNvPicPr preferRelativeResize="0"/>
          <p:nvPr/>
        </p:nvPicPr>
        <p:blipFill>
          <a:blip r:embed="rId4">
            <a:alphaModFix/>
          </a:blip>
          <a:stretch>
            <a:fillRect/>
          </a:stretch>
        </p:blipFill>
        <p:spPr>
          <a:xfrm>
            <a:off x="4159858" y="862732"/>
            <a:ext cx="4599292" cy="392851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2"/>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sz="2866"/>
              <a:t>ALL CORPUS (PMI)</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385" name="Google Shape;385;p62"/>
          <p:cNvPicPr preferRelativeResize="0"/>
          <p:nvPr/>
        </p:nvPicPr>
        <p:blipFill>
          <a:blip r:embed="rId3">
            <a:alphaModFix/>
          </a:blip>
          <a:stretch>
            <a:fillRect/>
          </a:stretch>
        </p:blipFill>
        <p:spPr>
          <a:xfrm>
            <a:off x="646350" y="740375"/>
            <a:ext cx="3072633" cy="4240299"/>
          </a:xfrm>
          <a:prstGeom prst="rect">
            <a:avLst/>
          </a:prstGeom>
          <a:noFill/>
          <a:ln>
            <a:noFill/>
          </a:ln>
        </p:spPr>
      </p:pic>
      <p:pic>
        <p:nvPicPr>
          <p:cNvPr id="386" name="Google Shape;386;p62"/>
          <p:cNvPicPr preferRelativeResize="0"/>
          <p:nvPr/>
        </p:nvPicPr>
        <p:blipFill>
          <a:blip r:embed="rId4">
            <a:alphaModFix/>
          </a:blip>
          <a:stretch>
            <a:fillRect/>
          </a:stretch>
        </p:blipFill>
        <p:spPr>
          <a:xfrm>
            <a:off x="3863117" y="740375"/>
            <a:ext cx="4634532" cy="42403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3"/>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sz="2866"/>
              <a:t>ALL CORPUS (T-Test)</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392" name="Google Shape;392;p63"/>
          <p:cNvPicPr preferRelativeResize="0"/>
          <p:nvPr/>
        </p:nvPicPr>
        <p:blipFill>
          <a:blip r:embed="rId3">
            <a:alphaModFix/>
          </a:blip>
          <a:stretch>
            <a:fillRect/>
          </a:stretch>
        </p:blipFill>
        <p:spPr>
          <a:xfrm>
            <a:off x="1360525" y="740375"/>
            <a:ext cx="2881618" cy="4262524"/>
          </a:xfrm>
          <a:prstGeom prst="rect">
            <a:avLst/>
          </a:prstGeom>
          <a:noFill/>
          <a:ln>
            <a:noFill/>
          </a:ln>
        </p:spPr>
      </p:pic>
      <p:pic>
        <p:nvPicPr>
          <p:cNvPr id="393" name="Google Shape;393;p63"/>
          <p:cNvPicPr preferRelativeResize="0"/>
          <p:nvPr/>
        </p:nvPicPr>
        <p:blipFill>
          <a:blip r:embed="rId4">
            <a:alphaModFix/>
          </a:blip>
          <a:stretch>
            <a:fillRect/>
          </a:stretch>
        </p:blipFill>
        <p:spPr>
          <a:xfrm>
            <a:off x="4408238" y="740375"/>
            <a:ext cx="3375237" cy="42625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4"/>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sz="2866"/>
              <a:t>ALL CORPUS (Chi-Square)</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399" name="Google Shape;399;p64"/>
          <p:cNvPicPr preferRelativeResize="0"/>
          <p:nvPr/>
        </p:nvPicPr>
        <p:blipFill>
          <a:blip r:embed="rId3">
            <a:alphaModFix/>
          </a:blip>
          <a:stretch>
            <a:fillRect/>
          </a:stretch>
        </p:blipFill>
        <p:spPr>
          <a:xfrm>
            <a:off x="391850" y="785821"/>
            <a:ext cx="2949929" cy="4194854"/>
          </a:xfrm>
          <a:prstGeom prst="rect">
            <a:avLst/>
          </a:prstGeom>
          <a:noFill/>
          <a:ln>
            <a:noFill/>
          </a:ln>
        </p:spPr>
      </p:pic>
      <p:pic>
        <p:nvPicPr>
          <p:cNvPr id="400" name="Google Shape;400;p64"/>
          <p:cNvPicPr preferRelativeResize="0"/>
          <p:nvPr/>
        </p:nvPicPr>
        <p:blipFill>
          <a:blip r:embed="rId4">
            <a:alphaModFix/>
          </a:blip>
          <a:stretch>
            <a:fillRect/>
          </a:stretch>
        </p:blipFill>
        <p:spPr>
          <a:xfrm>
            <a:off x="3474524" y="740375"/>
            <a:ext cx="5277626" cy="419485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5"/>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sz="2866"/>
              <a:t>ALL CORPUS (PMI)</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406" name="Google Shape;406;p65"/>
          <p:cNvPicPr preferRelativeResize="0"/>
          <p:nvPr/>
        </p:nvPicPr>
        <p:blipFill>
          <a:blip r:embed="rId3">
            <a:alphaModFix/>
          </a:blip>
          <a:stretch>
            <a:fillRect/>
          </a:stretch>
        </p:blipFill>
        <p:spPr>
          <a:xfrm>
            <a:off x="646350" y="740375"/>
            <a:ext cx="3072633" cy="4240299"/>
          </a:xfrm>
          <a:prstGeom prst="rect">
            <a:avLst/>
          </a:prstGeom>
          <a:noFill/>
          <a:ln>
            <a:noFill/>
          </a:ln>
        </p:spPr>
      </p:pic>
      <p:pic>
        <p:nvPicPr>
          <p:cNvPr id="407" name="Google Shape;407;p65"/>
          <p:cNvPicPr preferRelativeResize="0"/>
          <p:nvPr/>
        </p:nvPicPr>
        <p:blipFill>
          <a:blip r:embed="rId4">
            <a:alphaModFix/>
          </a:blip>
          <a:stretch>
            <a:fillRect/>
          </a:stretch>
        </p:blipFill>
        <p:spPr>
          <a:xfrm>
            <a:off x="3863117" y="740375"/>
            <a:ext cx="4634532" cy="42403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6"/>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sz="2866"/>
              <a:t>ALL CORPUS (T-Test)</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413" name="Google Shape;413;p66"/>
          <p:cNvPicPr preferRelativeResize="0"/>
          <p:nvPr/>
        </p:nvPicPr>
        <p:blipFill>
          <a:blip r:embed="rId3">
            <a:alphaModFix/>
          </a:blip>
          <a:stretch>
            <a:fillRect/>
          </a:stretch>
        </p:blipFill>
        <p:spPr>
          <a:xfrm>
            <a:off x="1360525" y="740375"/>
            <a:ext cx="2881618" cy="4262524"/>
          </a:xfrm>
          <a:prstGeom prst="rect">
            <a:avLst/>
          </a:prstGeom>
          <a:noFill/>
          <a:ln>
            <a:noFill/>
          </a:ln>
        </p:spPr>
      </p:pic>
      <p:pic>
        <p:nvPicPr>
          <p:cNvPr id="414" name="Google Shape;414;p66"/>
          <p:cNvPicPr preferRelativeResize="0"/>
          <p:nvPr/>
        </p:nvPicPr>
        <p:blipFill>
          <a:blip r:embed="rId4">
            <a:alphaModFix/>
          </a:blip>
          <a:stretch>
            <a:fillRect/>
          </a:stretch>
        </p:blipFill>
        <p:spPr>
          <a:xfrm>
            <a:off x="4408238" y="740375"/>
            <a:ext cx="3375237" cy="42625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7"/>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sz="2866"/>
              <a:t>ALL CORPUS (</a:t>
            </a:r>
            <a:r>
              <a:rPr lang="tr" sz="2866"/>
              <a:t>Chi-Square</a:t>
            </a:r>
            <a:r>
              <a:rPr lang="tr" sz="2866"/>
              <a:t>)</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420" name="Google Shape;420;p67"/>
          <p:cNvPicPr preferRelativeResize="0"/>
          <p:nvPr/>
        </p:nvPicPr>
        <p:blipFill>
          <a:blip r:embed="rId3">
            <a:alphaModFix/>
          </a:blip>
          <a:stretch>
            <a:fillRect/>
          </a:stretch>
        </p:blipFill>
        <p:spPr>
          <a:xfrm>
            <a:off x="391850" y="785821"/>
            <a:ext cx="2949929" cy="4194854"/>
          </a:xfrm>
          <a:prstGeom prst="rect">
            <a:avLst/>
          </a:prstGeom>
          <a:noFill/>
          <a:ln>
            <a:noFill/>
          </a:ln>
        </p:spPr>
      </p:pic>
      <p:pic>
        <p:nvPicPr>
          <p:cNvPr id="421" name="Google Shape;421;p67"/>
          <p:cNvPicPr preferRelativeResize="0"/>
          <p:nvPr/>
        </p:nvPicPr>
        <p:blipFill>
          <a:blip r:embed="rId4">
            <a:alphaModFix/>
          </a:blip>
          <a:stretch>
            <a:fillRect/>
          </a:stretch>
        </p:blipFill>
        <p:spPr>
          <a:xfrm>
            <a:off x="3474524" y="740375"/>
            <a:ext cx="5277626" cy="419485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8"/>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sz="2866"/>
              <a:t>ALL CORPUS (Bigrams)</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427" name="Google Shape;427;p68"/>
          <p:cNvPicPr preferRelativeResize="0"/>
          <p:nvPr/>
        </p:nvPicPr>
        <p:blipFill rotWithShape="1">
          <a:blip r:embed="rId3">
            <a:alphaModFix/>
          </a:blip>
          <a:srcRect b="6568" l="0" r="0" t="0"/>
          <a:stretch/>
        </p:blipFill>
        <p:spPr>
          <a:xfrm>
            <a:off x="718575" y="1694775"/>
            <a:ext cx="2032250" cy="2797450"/>
          </a:xfrm>
          <a:prstGeom prst="rect">
            <a:avLst/>
          </a:prstGeom>
          <a:noFill/>
          <a:ln cap="flat" cmpd="sng" w="19050">
            <a:solidFill>
              <a:schemeClr val="dk1"/>
            </a:solidFill>
            <a:prstDash val="solid"/>
            <a:round/>
            <a:headEnd len="sm" w="sm" type="none"/>
            <a:tailEnd len="sm" w="sm" type="none"/>
          </a:ln>
        </p:spPr>
      </p:pic>
      <p:pic>
        <p:nvPicPr>
          <p:cNvPr id="428" name="Google Shape;428;p68"/>
          <p:cNvPicPr preferRelativeResize="0"/>
          <p:nvPr/>
        </p:nvPicPr>
        <p:blipFill>
          <a:blip r:embed="rId4">
            <a:alphaModFix/>
          </a:blip>
          <a:stretch>
            <a:fillRect/>
          </a:stretch>
        </p:blipFill>
        <p:spPr>
          <a:xfrm>
            <a:off x="3426525" y="851050"/>
            <a:ext cx="5183750" cy="3969924"/>
          </a:xfrm>
          <a:prstGeom prst="rect">
            <a:avLst/>
          </a:prstGeom>
          <a:noFill/>
          <a:ln>
            <a:noFill/>
          </a:ln>
        </p:spPr>
      </p:pic>
      <p:sp>
        <p:nvSpPr>
          <p:cNvPr id="429" name="Google Shape;429;p68"/>
          <p:cNvSpPr/>
          <p:nvPr/>
        </p:nvSpPr>
        <p:spPr>
          <a:xfrm>
            <a:off x="902875" y="740375"/>
            <a:ext cx="1272900" cy="626100"/>
          </a:xfrm>
          <a:prstGeom prst="cloudCallout">
            <a:avLst>
              <a:gd fmla="val 27211" name="adj1"/>
              <a:gd fmla="val 115653" name="adj2"/>
            </a:avLst>
          </a:prstGeom>
          <a:gradFill>
            <a:gsLst>
              <a:gs pos="0">
                <a:srgbClr val="F99C9E"/>
              </a:gs>
              <a:gs pos="100000">
                <a:srgbClr val="EA282C"/>
              </a:gs>
            </a:gsLst>
            <a:lin ang="5400012" scaled="0"/>
          </a:gra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3600" lvl="0" marL="0" rtl="0" algn="ctr">
              <a:spcBef>
                <a:spcPts val="0"/>
              </a:spcBef>
              <a:spcAft>
                <a:spcPts val="0"/>
              </a:spcAft>
              <a:buNone/>
            </a:pPr>
            <a:r>
              <a:rPr lang="tr" sz="900">
                <a:solidFill>
                  <a:schemeClr val="lt1"/>
                </a:solidFill>
                <a:latin typeface="Georgia"/>
                <a:ea typeface="Georgia"/>
                <a:cs typeface="Georgia"/>
                <a:sym typeface="Georgia"/>
              </a:rPr>
              <a:t>biagram result of previous part</a:t>
            </a:r>
            <a:endParaRPr sz="900">
              <a:solidFill>
                <a:schemeClr val="lt1"/>
              </a:solidFill>
              <a:latin typeface="Georgia"/>
              <a:ea typeface="Georgia"/>
              <a:cs typeface="Georgia"/>
              <a:sym typeface="Georgi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9"/>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sz="2866"/>
              <a:t>ALL CORPUS (Trigrams)</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435" name="Google Shape;435;p69"/>
          <p:cNvPicPr preferRelativeResize="0"/>
          <p:nvPr/>
        </p:nvPicPr>
        <p:blipFill rotWithShape="1">
          <a:blip r:embed="rId3">
            <a:alphaModFix/>
          </a:blip>
          <a:srcRect b="6629" l="0" r="0" t="0"/>
          <a:stretch/>
        </p:blipFill>
        <p:spPr>
          <a:xfrm>
            <a:off x="363500" y="1950025"/>
            <a:ext cx="1924300" cy="2216575"/>
          </a:xfrm>
          <a:prstGeom prst="rect">
            <a:avLst/>
          </a:prstGeom>
          <a:noFill/>
          <a:ln cap="flat" cmpd="sng" w="19050">
            <a:solidFill>
              <a:schemeClr val="dk1"/>
            </a:solidFill>
            <a:prstDash val="solid"/>
            <a:round/>
            <a:headEnd len="sm" w="sm" type="none"/>
            <a:tailEnd len="sm" w="sm" type="none"/>
          </a:ln>
        </p:spPr>
      </p:pic>
      <p:pic>
        <p:nvPicPr>
          <p:cNvPr id="436" name="Google Shape;436;p69"/>
          <p:cNvPicPr preferRelativeResize="0"/>
          <p:nvPr/>
        </p:nvPicPr>
        <p:blipFill>
          <a:blip r:embed="rId4">
            <a:alphaModFix/>
          </a:blip>
          <a:stretch>
            <a:fillRect/>
          </a:stretch>
        </p:blipFill>
        <p:spPr>
          <a:xfrm>
            <a:off x="2514125" y="1182300"/>
            <a:ext cx="6514776" cy="3493150"/>
          </a:xfrm>
          <a:prstGeom prst="rect">
            <a:avLst/>
          </a:prstGeom>
          <a:noFill/>
          <a:ln>
            <a:noFill/>
          </a:ln>
        </p:spPr>
      </p:pic>
      <p:sp>
        <p:nvSpPr>
          <p:cNvPr id="437" name="Google Shape;437;p69"/>
          <p:cNvSpPr/>
          <p:nvPr/>
        </p:nvSpPr>
        <p:spPr>
          <a:xfrm>
            <a:off x="613575" y="943000"/>
            <a:ext cx="1272900" cy="626100"/>
          </a:xfrm>
          <a:prstGeom prst="cloudCallout">
            <a:avLst>
              <a:gd fmla="val 27211" name="adj1"/>
              <a:gd fmla="val 115653" name="adj2"/>
            </a:avLst>
          </a:prstGeom>
          <a:gradFill>
            <a:gsLst>
              <a:gs pos="0">
                <a:srgbClr val="F99C9E"/>
              </a:gs>
              <a:gs pos="100000">
                <a:srgbClr val="EA282C"/>
              </a:gs>
            </a:gsLst>
            <a:lin ang="5400012" scaled="0"/>
          </a:gra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3600" lvl="0" marL="0" rtl="0" algn="ctr">
              <a:spcBef>
                <a:spcPts val="0"/>
              </a:spcBef>
              <a:spcAft>
                <a:spcPts val="0"/>
              </a:spcAft>
              <a:buNone/>
            </a:pPr>
            <a:r>
              <a:rPr lang="tr" sz="900">
                <a:solidFill>
                  <a:schemeClr val="lt1"/>
                </a:solidFill>
                <a:latin typeface="Georgia"/>
                <a:ea typeface="Georgia"/>
                <a:cs typeface="Georgia"/>
                <a:sym typeface="Georgia"/>
              </a:rPr>
              <a:t>trigram </a:t>
            </a:r>
            <a:r>
              <a:rPr lang="tr" sz="900">
                <a:solidFill>
                  <a:schemeClr val="lt1"/>
                </a:solidFill>
                <a:latin typeface="Georgia"/>
                <a:ea typeface="Georgia"/>
                <a:cs typeface="Georgia"/>
                <a:sym typeface="Georgia"/>
              </a:rPr>
              <a:t>result of previous part</a:t>
            </a:r>
            <a:endParaRPr sz="900">
              <a:solidFill>
                <a:schemeClr val="lt1"/>
              </a:solidFill>
              <a:latin typeface="Georgia"/>
              <a:ea typeface="Georgia"/>
              <a:cs typeface="Georgia"/>
              <a:sym typeface="Georgi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0"/>
          <p:cNvSpPr txBox="1"/>
          <p:nvPr>
            <p:ph idx="1" type="body"/>
          </p:nvPr>
        </p:nvSpPr>
        <p:spPr>
          <a:xfrm>
            <a:off x="311700" y="1323975"/>
            <a:ext cx="8520600" cy="3432900"/>
          </a:xfrm>
          <a:prstGeom prst="rect">
            <a:avLst/>
          </a:prstGeom>
          <a:noFill/>
          <a:ln>
            <a:noFill/>
          </a:ln>
        </p:spPr>
        <p:txBody>
          <a:bodyPr anchorCtr="0" anchor="t" bIns="91425" lIns="91425" spcFirstLastPara="1" rIns="91425" wrap="square" tIns="91425">
            <a:noAutofit/>
          </a:bodyPr>
          <a:lstStyle/>
          <a:p>
            <a:pPr indent="0" lvl="0" marL="0" rtl="0" algn="ctr">
              <a:lnSpc>
                <a:spcPct val="95000"/>
              </a:lnSpc>
              <a:spcBef>
                <a:spcPts val="0"/>
              </a:spcBef>
              <a:spcAft>
                <a:spcPts val="0"/>
              </a:spcAft>
              <a:buNone/>
            </a:pPr>
            <a:r>
              <a:rPr lang="tr" sz="2100">
                <a:solidFill>
                  <a:srgbClr val="292929"/>
                </a:solidFill>
                <a:highlight>
                  <a:srgbClr val="FFFFFF"/>
                </a:highlight>
              </a:rPr>
              <a:t>We can see that T-test method give very good results. These results are also very similar with our n-grams results. Frequency and T-test methods are also similar. When we compare the T-test results with n-gram results, we can say that PMI and Chi-Square methods did not give successful results. We can also run different tests to see which list makes the most sense for a particular dataset. Alternatively, we can combine results from multiple lists.  We find it effective to multiply T-test and frequency, taking into account both the probability increase and the frequency of its occurrence.</a:t>
            </a:r>
            <a:endParaRPr sz="2100">
              <a:solidFill>
                <a:srgbClr val="292929"/>
              </a:solidFill>
              <a:highlight>
                <a:srgbClr val="FFFFFF"/>
              </a:highlight>
            </a:endParaRPr>
          </a:p>
        </p:txBody>
      </p:sp>
      <p:sp>
        <p:nvSpPr>
          <p:cNvPr id="443" name="Google Shape;443;p70"/>
          <p:cNvSpPr txBox="1"/>
          <p:nvPr>
            <p:ph type="title"/>
          </p:nvPr>
        </p:nvSpPr>
        <p:spPr>
          <a:xfrm>
            <a:off x="0" y="386148"/>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Comparison Results</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DONEM21</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93" name="Google Shape;93;p18"/>
          <p:cNvPicPr preferRelativeResize="0"/>
          <p:nvPr/>
        </p:nvPicPr>
        <p:blipFill>
          <a:blip r:embed="rId3">
            <a:alphaModFix/>
          </a:blip>
          <a:stretch>
            <a:fillRect/>
          </a:stretch>
        </p:blipFill>
        <p:spPr>
          <a:xfrm>
            <a:off x="3493681" y="865875"/>
            <a:ext cx="5338620" cy="3952425"/>
          </a:xfrm>
          <a:prstGeom prst="rect">
            <a:avLst/>
          </a:prstGeom>
          <a:noFill/>
          <a:ln>
            <a:noFill/>
          </a:ln>
        </p:spPr>
      </p:pic>
      <p:pic>
        <p:nvPicPr>
          <p:cNvPr id="94" name="Google Shape;94;p18"/>
          <p:cNvPicPr preferRelativeResize="0"/>
          <p:nvPr/>
        </p:nvPicPr>
        <p:blipFill>
          <a:blip r:embed="rId4">
            <a:alphaModFix/>
          </a:blip>
          <a:stretch>
            <a:fillRect/>
          </a:stretch>
        </p:blipFill>
        <p:spPr>
          <a:xfrm>
            <a:off x="311700" y="865891"/>
            <a:ext cx="3099536" cy="39523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DONEM22</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100" name="Google Shape;100;p19"/>
          <p:cNvPicPr preferRelativeResize="0"/>
          <p:nvPr/>
        </p:nvPicPr>
        <p:blipFill>
          <a:blip r:embed="rId3">
            <a:alphaModFix/>
          </a:blip>
          <a:stretch>
            <a:fillRect/>
          </a:stretch>
        </p:blipFill>
        <p:spPr>
          <a:xfrm>
            <a:off x="311700" y="740375"/>
            <a:ext cx="3484260" cy="4047150"/>
          </a:xfrm>
          <a:prstGeom prst="rect">
            <a:avLst/>
          </a:prstGeom>
          <a:noFill/>
          <a:ln>
            <a:noFill/>
          </a:ln>
        </p:spPr>
      </p:pic>
      <p:pic>
        <p:nvPicPr>
          <p:cNvPr id="101" name="Google Shape;101;p19"/>
          <p:cNvPicPr preferRelativeResize="0"/>
          <p:nvPr/>
        </p:nvPicPr>
        <p:blipFill>
          <a:blip r:embed="rId4">
            <a:alphaModFix/>
          </a:blip>
          <a:stretch>
            <a:fillRect/>
          </a:stretch>
        </p:blipFill>
        <p:spPr>
          <a:xfrm>
            <a:off x="4049361" y="740375"/>
            <a:ext cx="4782939" cy="40154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DONEM23</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107" name="Google Shape;107;p20"/>
          <p:cNvPicPr preferRelativeResize="0"/>
          <p:nvPr/>
        </p:nvPicPr>
        <p:blipFill>
          <a:blip r:embed="rId3">
            <a:alphaModFix/>
          </a:blip>
          <a:stretch>
            <a:fillRect/>
          </a:stretch>
        </p:blipFill>
        <p:spPr>
          <a:xfrm>
            <a:off x="311700" y="899826"/>
            <a:ext cx="3912173" cy="3918474"/>
          </a:xfrm>
          <a:prstGeom prst="rect">
            <a:avLst/>
          </a:prstGeom>
          <a:noFill/>
          <a:ln>
            <a:noFill/>
          </a:ln>
        </p:spPr>
      </p:pic>
      <p:pic>
        <p:nvPicPr>
          <p:cNvPr id="108" name="Google Shape;108;p20"/>
          <p:cNvPicPr preferRelativeResize="0"/>
          <p:nvPr/>
        </p:nvPicPr>
        <p:blipFill>
          <a:blip r:embed="rId4">
            <a:alphaModFix/>
          </a:blip>
          <a:stretch>
            <a:fillRect/>
          </a:stretch>
        </p:blipFill>
        <p:spPr>
          <a:xfrm>
            <a:off x="4411853" y="895475"/>
            <a:ext cx="4420447" cy="38431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114275"/>
            <a:ext cx="8520600" cy="626100"/>
          </a:xfrm>
          <a:prstGeom prst="rect">
            <a:avLst/>
          </a:prstGeom>
          <a:noFill/>
          <a:ln>
            <a:noFill/>
          </a:ln>
        </p:spPr>
        <p:txBody>
          <a:bodyPr anchorCtr="0" anchor="t" bIns="91425" lIns="91425" spcFirstLastPara="1" rIns="91425" wrap="square" tIns="91425">
            <a:normAutofit fontScale="90000"/>
          </a:bodyPr>
          <a:lstStyle/>
          <a:p>
            <a:pPr indent="-392430" lvl="0" marL="457200" rtl="0" algn="l">
              <a:spcBef>
                <a:spcPts val="0"/>
              </a:spcBef>
              <a:spcAft>
                <a:spcPts val="0"/>
              </a:spcAft>
              <a:buSzPct val="100000"/>
              <a:buChar char="●"/>
            </a:pPr>
            <a:r>
              <a:rPr lang="tr" sz="2866"/>
              <a:t>DONEM24</a:t>
            </a:r>
            <a:endParaRPr sz="28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114" name="Google Shape;114;p21"/>
          <p:cNvPicPr preferRelativeResize="0"/>
          <p:nvPr/>
        </p:nvPicPr>
        <p:blipFill>
          <a:blip r:embed="rId3">
            <a:alphaModFix/>
          </a:blip>
          <a:stretch>
            <a:fillRect/>
          </a:stretch>
        </p:blipFill>
        <p:spPr>
          <a:xfrm>
            <a:off x="311700" y="821475"/>
            <a:ext cx="4130787" cy="3981425"/>
          </a:xfrm>
          <a:prstGeom prst="rect">
            <a:avLst/>
          </a:prstGeom>
          <a:noFill/>
          <a:ln>
            <a:noFill/>
          </a:ln>
        </p:spPr>
      </p:pic>
      <p:pic>
        <p:nvPicPr>
          <p:cNvPr id="115" name="Google Shape;115;p21"/>
          <p:cNvPicPr preferRelativeResize="0"/>
          <p:nvPr/>
        </p:nvPicPr>
        <p:blipFill>
          <a:blip r:embed="rId4">
            <a:alphaModFix/>
          </a:blip>
          <a:stretch>
            <a:fillRect/>
          </a:stretch>
        </p:blipFill>
        <p:spPr>
          <a:xfrm>
            <a:off x="4660614" y="887658"/>
            <a:ext cx="4171686" cy="390426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