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7ECF8-6E57-4B2F-8FBB-2ED094C98826}">
  <a:tblStyle styleId="{0007ECF8-6E57-4B2F-8FBB-2ED094C988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tr"/>
              <a:t>Turkish NLP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tr" sz="1900"/>
              <a:t>#n-grams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53075" y="3266925"/>
            <a:ext cx="3626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tr" sz="1595"/>
              <a:t>150116884	   Esra Polat</a:t>
            </a:r>
            <a:endParaRPr sz="159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tr" sz="1595"/>
              <a:t>150116071    Nur Deniz Çaylı</a:t>
            </a:r>
            <a:endParaRPr sz="159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tr" sz="1595"/>
              <a:t>150116028   Minel Saygısever</a:t>
            </a:r>
            <a:endParaRPr sz="15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DONEM22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588055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3347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390635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70560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68467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56714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56492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55304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49455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42526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40936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39955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37721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37521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33208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2"/>
          <p:cNvGraphicFramePr/>
          <p:nvPr/>
        </p:nvGraphicFramePr>
        <p:xfrm>
          <a:off x="1079175" y="118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334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543976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390635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345530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108795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97952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70560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68467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65479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64442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56714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56492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55304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52195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49455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('ne',)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47922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DONEM22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369925" y="12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0022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37527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27244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25075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18070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17783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16757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13453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13382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12302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11294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10501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8873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('yer', 'alan')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8850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777950" y="11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7907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28266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28213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27218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25073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19930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18070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17975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17724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17502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16757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16289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15135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13545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13352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13309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12882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DONEM22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51627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4317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17675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16347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11253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8792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8358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('halk', 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'ediyorum')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('madde', 'üzerinde', 'söz')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('ardahan', 'milletvekili', 'ensar')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9294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4384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17675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16347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11253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8792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8354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've',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('halk', 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'ediyorum')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('yol', 've', 'su')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('madde', 'üzerinde', 'söz')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('ardahan', 'milletvekili', 'ensar')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DONEM23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56511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5252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355709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93392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77553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66198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63240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52505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48568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43126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42298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41201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38475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37236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('kadar',)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36652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('mehmet',)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32799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30523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29742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12413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469182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355709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306904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113702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104654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93392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77553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66198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63240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52505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50921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48568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('daha',)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47106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('ne',)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45239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43126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42298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DONEM23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53995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1927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36274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22504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16032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15959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15728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15289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14043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11103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10994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10493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7564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('yer', 'alan')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7275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7274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('oktay', 'vural')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26"/>
          <p:cNvGraphicFramePr/>
          <p:nvPr/>
        </p:nvGraphicFramePr>
        <p:xfrm>
          <a:off x="7432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36045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22504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19130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16032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15958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15678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14043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11103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'konuda')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11031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10658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10489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10142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9047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8985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DONEM23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49628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4384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15631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13825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13250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'madde')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('gereken', 'önlemlerin', 'belirlenmesi')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7"/>
          <p:cNvGraphicFramePr/>
          <p:nvPr/>
        </p:nvGraphicFramePr>
        <p:xfrm>
          <a:off x="8332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4384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15630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13424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13250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've',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7267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'madde')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DONEM24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571775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5252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205139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90559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64218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59126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48070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47590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37131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35430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31800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30722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28567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27539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27238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25727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25448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8"/>
          <p:cNvGraphicFramePr/>
          <p:nvPr/>
        </p:nvGraphicFramePr>
        <p:xfrm>
          <a:off x="1160250" y="11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272023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205139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161574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90559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64218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62659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59126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57599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48070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47590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37131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35814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35430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33501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31800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30722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DONEM24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54069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669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44353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28356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14480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14393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14234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13488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11044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('oktay', 'vural')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('ankara',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'i̇çişleri')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6045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9"/>
          <p:cNvGraphicFramePr/>
          <p:nvPr/>
        </p:nvGraphicFramePr>
        <p:xfrm>
          <a:off x="963325" y="11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44353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28356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14480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14393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14187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13480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10943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8963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'sosyal')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7568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'şey')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6765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('oktay', 'vural')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DONEM24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52959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4384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27876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14124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('i̇çişleri',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'i̇çişleri',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5302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'i̇stanbul')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'milli', 'eğitim')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('kütahya', 'milletvekili', 'alim')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('milli', 'eğitim',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('eğitim',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30"/>
          <p:cNvGraphicFramePr/>
          <p:nvPr/>
        </p:nvGraphicFramePr>
        <p:xfrm>
          <a:off x="85545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4384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27876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14124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6553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('i̇çişleri',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'i̇çişleri',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'i̇stanbul')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'milli', 'eğitim')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('kütahya', 'milletvekili', 'alim')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('milli', 'eğitim',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DONEM25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6006375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23950"/>
                <a:gridCol w="4000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('parti̇',)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('ahmet',)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('partisi',)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('terör',)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31"/>
          <p:cNvGraphicFramePr/>
          <p:nvPr/>
        </p:nvGraphicFramePr>
        <p:xfrm>
          <a:off x="107915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239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1571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('parti̇',)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Methods We Used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How we clean corpus from meaningless characters and stop words: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tokenized = [idx.lower()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idx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words.split() </a:t>
            </a:r>
            <a:b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idx.lower()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stopwords.words(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'turkish'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re.findall(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"^[a</a:t>
            </a:r>
            <a:r>
              <a:rPr b="1"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zA</a:t>
            </a:r>
            <a:r>
              <a:rPr b="1"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Z0</a:t>
            </a:r>
            <a:r>
              <a:rPr b="1"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9ğüşöçİĞÜŞÖÇ]+$"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idx)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tr" sz="14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(idx) &gt; </a:t>
            </a:r>
            <a:r>
              <a:rPr lang="tr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/>
              <a:t>We import stopwords, nltk and re library: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nltk.corpus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stopwords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nltk.download(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'stopwords'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tr"/>
              <a:t>Re has a method that finds words that have the characters we write as regex: re.findall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DONEM25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53699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924050"/>
                <a:gridCol w="4000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('i̇dri̇s', 'baluken')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('ahmet', 'aydin')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('oktay', 'vural')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('birleşmiş', 'milletler')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('özgür', 'özel')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('ak',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32"/>
          <p:cNvGraphicFramePr/>
          <p:nvPr/>
        </p:nvGraphicFramePr>
        <p:xfrm>
          <a:off x="743225" y="11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914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('i̇dri̇s', 'baluken')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('ahmet', 'aydin')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('oktay', 'vural')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('birleşmiş', 'milletler')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'konuda')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DONEM25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5066475" y="1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762250"/>
                <a:gridCol w="4000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('mehmet', 'doğan', 'kubat')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('radyo', 'televizyon', 'üst')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('sirri', 'süreyya', 'önder')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('birleşmiş', 'milletler', 'güvenlik')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'milletvekili', 'mustafa')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 'mustafa', 'sezgin')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('cumhurbaşkani', 'recep', 'tayyi̇p')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('recep', 'tayyi̇p', 'erdoğan')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('11', 'temmuz', 'srebrenitsa')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('osman', 'aşkin', 'bak')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3"/>
          <p:cNvGraphicFramePr/>
          <p:nvPr/>
        </p:nvGraphicFramePr>
        <p:xfrm>
          <a:off x="833275" y="125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43175"/>
                <a:gridCol w="4000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'kez', 'daha')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('adalet', 've',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('mehmet', 'doğan', 'kubat')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('radyo', 've', 'televizyon')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'televizyon', 'üst')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('sirri', 'süreyya', 'önder')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('birleşmiş', 'milletler', 'güvenlik')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('cumhurbaşkani', 'recep', 'tayyi̇p')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('recep', 'tayyi̇p', 'erdoğan')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DONEM26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34"/>
          <p:cNvGraphicFramePr/>
          <p:nvPr/>
        </p:nvGraphicFramePr>
        <p:xfrm>
          <a:off x="60063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3347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315420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106180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61713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55413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52746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41427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38748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37601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35645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34543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33360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32511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('kadar',)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29966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29606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34"/>
          <p:cNvGraphicFramePr/>
          <p:nvPr/>
        </p:nvGraphicFramePr>
        <p:xfrm>
          <a:off x="928575" y="110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334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337999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315420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227809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106180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96653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95793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61713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55413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54068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52746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45680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('ne',)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43528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41427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('daha',)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40886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('ama',)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40201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39481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DONEM26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53699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669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20024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17874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17776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16471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12047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11975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10048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'şekilde')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9377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('özgür', 'özel')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8486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('yönetim', 'kesin')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7904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7789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7427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('ak',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35"/>
          <p:cNvGraphicFramePr/>
          <p:nvPr/>
        </p:nvGraphicFramePr>
        <p:xfrm>
          <a:off x="940150" y="11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7907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20011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17874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17731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16203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13030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12047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11975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'şey')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10597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10315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9981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'şekilde')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9300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('özgür', 'özel')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8486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('ya', 'da')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8384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('şu', 'anda')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8292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DONEM26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6"/>
          <p:cNvGraphicFramePr/>
          <p:nvPr/>
        </p:nvGraphicFramePr>
        <p:xfrm>
          <a:off x="50664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527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17625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11955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('mehmet', 'naci̇', 'bostanci')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36"/>
          <p:cNvGraphicFramePr/>
          <p:nvPr/>
        </p:nvGraphicFramePr>
        <p:xfrm>
          <a:off x="8703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527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17625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11955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've',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4550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('mehmet', 'naci̇', 'bostanci')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'kez', 'daha')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DONEM27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7"/>
          <p:cNvGraphicFramePr/>
          <p:nvPr/>
        </p:nvGraphicFramePr>
        <p:xfrm>
          <a:off x="56807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5252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81661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53872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42907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39542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37751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34935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33869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30240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30046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('parti̇',)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30010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29408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28924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('kadar',)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25211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25200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24595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37"/>
          <p:cNvGraphicFramePr/>
          <p:nvPr/>
        </p:nvGraphicFramePr>
        <p:xfrm>
          <a:off x="124135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291392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190678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81661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80202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78820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53872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52014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42907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39542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37784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37751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('daha',)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35567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('ne',)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35315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34935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33869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DONEM27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56067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669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17052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13062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10793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8680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8617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('ak',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('yönetim', 'kesin')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'şekilde')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('i̇yi̇',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5983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('özgür', 'özel')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8"/>
          <p:cNvGraphicFramePr/>
          <p:nvPr/>
        </p:nvGraphicFramePr>
        <p:xfrm>
          <a:off x="893800" y="11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17052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13062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12982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10773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10544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8680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8617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('ak',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'şey')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8002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('yönetim', 'kesin')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'şekilde')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6836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('i̇yi̇', 'parti̇')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6725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('ya', 'da')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DONEM27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62" name="Google Shape;262;p39"/>
          <p:cNvGraphicFramePr/>
          <p:nvPr/>
        </p:nvGraphicFramePr>
        <p:xfrm>
          <a:off x="49924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527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12910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('meral', 'daniş', 'beştaş')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('muhammet', 'emi̇n', 'akbaşoğlu')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'an', 'önce')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'komisyon', 'önergeye')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('i̇yi̇', 'parti̇',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2626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9"/>
          <p:cNvGraphicFramePr/>
          <p:nvPr/>
        </p:nvGraphicFramePr>
        <p:xfrm>
          <a:off x="10330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5270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12910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8589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3843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'kez', 'daha')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('meral', 'daniş', 'beştaş')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've',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3200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('muhammet', 'emi̇n', 'akbaşoğlu')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('grup', 'başkan', 'vekili')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'an', 'önce')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'komisyon', 'önergeye')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All Corpus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40"/>
          <p:cNvGraphicFramePr/>
          <p:nvPr/>
        </p:nvGraphicFramePr>
        <p:xfrm>
          <a:off x="1021225" y="11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2793314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2081024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1732721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623702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586085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579795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544128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367017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363241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353031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347932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308059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295735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287811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('ne',)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278759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271905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40"/>
          <p:cNvGraphicFramePr/>
          <p:nvPr/>
        </p:nvGraphicFramePr>
        <p:xfrm>
          <a:off x="5550775" y="11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1983767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509517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499277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353767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349496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312338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298996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274921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250099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249962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235035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231669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225547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197462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('kadar',)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195340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181178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All Corpus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835875" y="118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158303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140103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130807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129233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109998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95708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91682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81621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76045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61876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56182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'şey')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56096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54851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'konuda')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52319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52218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50430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41"/>
          <p:cNvGraphicFramePr/>
          <p:nvPr/>
        </p:nvGraphicFramePr>
        <p:xfrm>
          <a:off x="5342225" y="11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133732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132277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127873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126848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94000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78267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77706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73707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57624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57301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55398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44230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42467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42072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 'şekilde')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41433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('yer', 'alan')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39251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44175"/>
            <a:ext cx="85206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How ve find ngrams: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unigrams = ngrams(tokenized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unigramsFreq = collections.Counter(unigrams)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pd.DataFrame(unigramsFreq.most_common(</a:t>
            </a:r>
            <a:r>
              <a:rPr lang="tr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columns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'Words'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/>
              <a:t>We used library named ngrams from nltk.util: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nltk.util </a:t>
            </a:r>
            <a:r>
              <a:rPr lang="t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t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ngrams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tr"/>
              <a:t>This method takes two parameters, first one is the corpus we want to find ngrams and the second one is how many words this ngram takes. For example 1 means unigram, 2 means bigram etc…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tr"/>
              <a:t>We applied this method for unigrams, bigrams and trigram. After that we give the result to Counter to find ngrams scores.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All Corpus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p42"/>
          <p:cNvGraphicFramePr/>
          <p:nvPr/>
        </p:nvGraphicFramePr>
        <p:xfrm>
          <a:off x="430425" y="1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25527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128284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90186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89167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35837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35309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33531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33309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31923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31509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've',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29368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26026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('milliyetçi', 'hareket',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25760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24577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22633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22600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42"/>
          <p:cNvGraphicFramePr/>
          <p:nvPr/>
        </p:nvGraphicFramePr>
        <p:xfrm>
          <a:off x="4948350" y="1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25527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125241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88375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75232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34552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34221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30988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29119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('maddeyi',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21414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21372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21143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20664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20657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20496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20089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18802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18602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DONEM20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1287675" y="12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525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214094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121557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113302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35768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31705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29292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27888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25439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24929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24479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22902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22767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22096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22089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22041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5665925" y="12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5252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121557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36180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35768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27888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25439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24479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22902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22767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22096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22041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21962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('devlet',)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18443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16802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16448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16095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15310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DONEM20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5315050" y="123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47850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15135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15124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11494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11452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('sosyal', 'güvenlik')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('herhangi',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11371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15135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15097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11494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11452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7559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5551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4877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4744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4669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('tarih',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4097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('i̇stanbul',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DONEM20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50368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2412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14734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11336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4415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'başkan',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'i̇lgi')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'tarihi', 'milletvekili')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('cumhuriyet', 'halk',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('başbakandan',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9590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2412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14734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11336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4415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4006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'başkan',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'i̇lgi')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('enerji', 've', 'kaynaklar')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'başbakandan',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1622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DONEM21 Unigrams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597677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13347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225419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58723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56410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43405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39762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38280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34605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34463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34160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31359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('genel',)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30298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('ilgili',)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28013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('devlet',)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27368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25593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('yüzde',)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25366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1115350" y="13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1334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362255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('bir',)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225419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('bu',)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212629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('da',)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61968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58723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57974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('milletvekili',)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56410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('olarak',)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43405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('için',)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43356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('değerli',)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39762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('olan',)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39032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38280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('çok',)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36484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34605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34463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34160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DONEM21 Bigrams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5678825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181927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17930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17738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17067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12514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10185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10095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9212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7002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 'hükmünde')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5854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('önemli',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824300" y="116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66700"/>
                <a:gridCol w="18192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17928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17671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17065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13216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12510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('kabul', 'kabul')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10164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9777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9212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8125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7813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('böyle', 'bir')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7115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('000', '000')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6950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 'hükmünde')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6343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1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DONEM21 Trigrams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740375"/>
            <a:ext cx="8520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"/>
              <a:t>With StopWords					Without StopWords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50672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4317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17495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8929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('doğru', 'yol',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'ediyorum')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('yol', 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('fazilet', 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('kanun', 'hükmünde', 'kararname')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('değişiklik', 'dair', 'kanun')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('millet', 'meclisi', 'görüşülmekte')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('meclisi', 'görüşülmekte', 'olan')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1865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981300" y="12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{0007ECF8-6E57-4B2F-8FBB-2ED094C98826}</a:tableStyleId>
              </a:tblPr>
              <a:tblGrid>
                <a:gridCol w="276225"/>
                <a:gridCol w="2524125"/>
                <a:gridCol w="419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Words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Score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('türkiye', 'büyük', 'millet')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17495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12450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('soru', 'önergesi', 'geliş')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8929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('sözlü', 'soru', 'önergesi')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6600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('önergesi', 'geliş', 'tarihi')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6469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('plan', 've', 'bütçe')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5827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('ilişkin', 'sorusu',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5280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('doğru', 'yol', 'partisi')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4129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('otomatik', 'cihaz', 'başkan')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3411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('ve', 'plan', 've')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3103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'ederim')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3029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('başkan', 'teşekkür', 'ediyorum')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2986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('büyük', 'millet', 'meclisinin')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('yol', 'partisi', 'grubu')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2460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('enerji', 've', 'kaynaklar')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2153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('arz', 've', 'teklif')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1998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