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
      <p:font typeface="Source Code Pro"/>
      <p:regular r:id="rId25"/>
      <p:bold r:id="rId26"/>
      <p:italic r:id="rId27"/>
      <p:boldItalic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f71044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cf71044e5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f71044e5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cf71044e5e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fc180ff44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dfc180ff44_1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fc180ff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dfc180ff4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0fed134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d0fed134f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f71044e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cf71044e5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fc180ff44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dfc180ff44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c180ff44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fc180ff44_1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fc180ff44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dfc180ff44_1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863c5f0b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d863c5f0b6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863c5f0b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d863c5f0b6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819000"/>
          </a:xfrm>
          <a:prstGeom prst="rect">
            <a:avLst/>
          </a:prstGeom>
        </p:spPr>
        <p:txBody>
          <a:bodyPr anchorCtr="0" anchor="t" bIns="91425" lIns="91425" spcFirstLastPara="1" rIns="91425" wrap="square" tIns="91425">
            <a:normAutofit/>
          </a:bodyPr>
          <a:lstStyle>
            <a:lvl1pPr indent="-342900" lvl="0" marL="457200">
              <a:lnSpc>
                <a:spcPct val="105000"/>
              </a:lnSpc>
              <a:spcBef>
                <a:spcPts val="0"/>
              </a:spcBef>
              <a:spcAft>
                <a:spcPts val="0"/>
              </a:spcAft>
              <a:buSzPts val="1800"/>
              <a:buChar char="●"/>
              <a:defRPr sz="1400">
                <a:latin typeface="Georgia"/>
                <a:ea typeface="Georgia"/>
                <a:cs typeface="Georgia"/>
                <a:sym typeface="Georgia"/>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researchgate.net/publication/269634534_Sentiment_Analysis_in_Turkish_Media" TargetMode="External"/><Relationship Id="rId4" Type="http://schemas.openxmlformats.org/officeDocument/2006/relationships/hyperlink" Target="https://ieeexplore.ieee.org/abstract/document/8946436" TargetMode="External"/><Relationship Id="rId5" Type="http://schemas.openxmlformats.org/officeDocument/2006/relationships/hyperlink" Target="https://datascienceplus.com/long-short-term-memory-lstm-and-how-to-implement-lstm-using-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 Id="rId11" Type="http://schemas.openxmlformats.org/officeDocument/2006/relationships/image" Target="../media/image5.png"/><Relationship Id="rId10" Type="http://schemas.openxmlformats.org/officeDocument/2006/relationships/image" Target="../media/image10.png"/><Relationship Id="rId9"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Recurrent_neural_network" TargetMode="External"/><Relationship Id="rId4" Type="http://schemas.openxmlformats.org/officeDocument/2006/relationships/hyperlink" Target="https://en.wikipedia.org/wiki/Long_short-term_memory#cite_note-lstm1997-1" TargetMode="External"/><Relationship Id="rId5" Type="http://schemas.openxmlformats.org/officeDocument/2006/relationships/hyperlink" Target="https://en.wikipedia.org/wiki/Deep_learning" TargetMode="External"/><Relationship Id="rId6" Type="http://schemas.openxmlformats.org/officeDocument/2006/relationships/hyperlink" Target="https://en.wikipedia.org/wiki/Feedforward_neural_network" TargetMode="External"/><Relationship Id="rId7"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1.png"/><Relationship Id="rId4" Type="http://schemas.openxmlformats.org/officeDocument/2006/relationships/image" Target="../media/image24.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7.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12150" y="1627200"/>
            <a:ext cx="3133200" cy="1584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tr"/>
              <a:t>Intro to </a:t>
            </a:r>
            <a:r>
              <a:rPr lang="tr"/>
              <a:t>NLP</a:t>
            </a:r>
            <a:endParaRPr/>
          </a:p>
          <a:p>
            <a:pPr indent="0" lvl="0" marL="0" rtl="0" algn="ctr">
              <a:lnSpc>
                <a:spcPct val="100000"/>
              </a:lnSpc>
              <a:spcBef>
                <a:spcPts val="0"/>
              </a:spcBef>
              <a:spcAft>
                <a:spcPts val="0"/>
              </a:spcAft>
              <a:buSzPts val="3200"/>
              <a:buNone/>
            </a:pPr>
            <a:r>
              <a:rPr lang="tr" sz="1900"/>
              <a:t>#sentiment-classification</a:t>
            </a:r>
            <a:endParaRPr sz="1900"/>
          </a:p>
        </p:txBody>
      </p:sp>
      <p:sp>
        <p:nvSpPr>
          <p:cNvPr id="60" name="Google Shape;60;p13"/>
          <p:cNvSpPr txBox="1"/>
          <p:nvPr>
            <p:ph idx="1" type="subTitle"/>
          </p:nvPr>
        </p:nvSpPr>
        <p:spPr>
          <a:xfrm>
            <a:off x="2773775" y="3266925"/>
            <a:ext cx="3611100" cy="7014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852"/>
              <a:buNone/>
            </a:pPr>
            <a:r>
              <a:rPr lang="tr" sz="1595"/>
              <a:t>150116884	   Esra Polat</a:t>
            </a:r>
            <a:endParaRPr sz="1595"/>
          </a:p>
          <a:p>
            <a:pPr indent="0" lvl="0" marL="0" rtl="0" algn="ctr">
              <a:lnSpc>
                <a:spcPct val="80000"/>
              </a:lnSpc>
              <a:spcBef>
                <a:spcPts val="0"/>
              </a:spcBef>
              <a:spcAft>
                <a:spcPts val="0"/>
              </a:spcAft>
              <a:buSzPts val="852"/>
              <a:buNone/>
            </a:pPr>
            <a:r>
              <a:rPr lang="tr" sz="1595"/>
              <a:t>150116071    Nur Deniz Çaylı</a:t>
            </a:r>
            <a:endParaRPr sz="1595"/>
          </a:p>
          <a:p>
            <a:pPr indent="0" lvl="0" marL="0" rtl="0" algn="ctr">
              <a:lnSpc>
                <a:spcPct val="80000"/>
              </a:lnSpc>
              <a:spcBef>
                <a:spcPts val="0"/>
              </a:spcBef>
              <a:spcAft>
                <a:spcPts val="0"/>
              </a:spcAft>
              <a:buSzPts val="852"/>
              <a:buNone/>
            </a:pPr>
            <a:r>
              <a:rPr lang="tr" sz="1595"/>
              <a:t>150116028   Minel Saygısever</a:t>
            </a:r>
            <a:endParaRPr sz="159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0" y="386148"/>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A few O</a:t>
            </a:r>
            <a:r>
              <a:rPr lang="tr"/>
              <a:t>bservation with TBMM Corpus</a:t>
            </a:r>
            <a:endParaRPr/>
          </a:p>
        </p:txBody>
      </p:sp>
      <p:pic>
        <p:nvPicPr>
          <p:cNvPr id="142" name="Google Shape;142;p22"/>
          <p:cNvPicPr preferRelativeResize="0"/>
          <p:nvPr/>
        </p:nvPicPr>
        <p:blipFill>
          <a:blip r:embed="rId3">
            <a:alphaModFix/>
          </a:blip>
          <a:stretch>
            <a:fillRect/>
          </a:stretch>
        </p:blipFill>
        <p:spPr>
          <a:xfrm>
            <a:off x="186000" y="1319273"/>
            <a:ext cx="8839200" cy="998244"/>
          </a:xfrm>
          <a:prstGeom prst="rect">
            <a:avLst/>
          </a:prstGeom>
          <a:noFill/>
          <a:ln cap="flat" cmpd="sng" w="9525">
            <a:solidFill>
              <a:schemeClr val="dk2"/>
            </a:solidFill>
            <a:prstDash val="solid"/>
            <a:round/>
            <a:headEnd len="sm" w="sm" type="none"/>
            <a:tailEnd len="sm" w="sm" type="none"/>
          </a:ln>
        </p:spPr>
      </p:pic>
      <p:pic>
        <p:nvPicPr>
          <p:cNvPr id="143" name="Google Shape;143;p22"/>
          <p:cNvPicPr preferRelativeResize="0"/>
          <p:nvPr/>
        </p:nvPicPr>
        <p:blipFill>
          <a:blip r:embed="rId4">
            <a:alphaModFix/>
          </a:blip>
          <a:stretch>
            <a:fillRect/>
          </a:stretch>
        </p:blipFill>
        <p:spPr>
          <a:xfrm>
            <a:off x="1738159" y="2476623"/>
            <a:ext cx="5734874" cy="1191650"/>
          </a:xfrm>
          <a:prstGeom prst="rect">
            <a:avLst/>
          </a:prstGeom>
          <a:noFill/>
          <a:ln cap="flat" cmpd="sng" w="9525">
            <a:solidFill>
              <a:schemeClr val="dk2"/>
            </a:solidFill>
            <a:prstDash val="solid"/>
            <a:round/>
            <a:headEnd len="sm" w="sm" type="none"/>
            <a:tailEnd len="sm" w="sm" type="none"/>
          </a:ln>
        </p:spPr>
      </p:pic>
      <p:pic>
        <p:nvPicPr>
          <p:cNvPr id="144" name="Google Shape;144;p22"/>
          <p:cNvPicPr preferRelativeResize="0"/>
          <p:nvPr/>
        </p:nvPicPr>
        <p:blipFill>
          <a:blip r:embed="rId5">
            <a:alphaModFix/>
          </a:blip>
          <a:stretch>
            <a:fillRect/>
          </a:stretch>
        </p:blipFill>
        <p:spPr>
          <a:xfrm>
            <a:off x="203950" y="3827375"/>
            <a:ext cx="8736099" cy="1072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spcBef>
                <a:spcPts val="0"/>
              </a:spcBef>
              <a:spcAft>
                <a:spcPts val="0"/>
              </a:spcAft>
              <a:buSzPct val="111111"/>
              <a:buNone/>
            </a:pPr>
            <a:r>
              <a:rPr lang="tr"/>
              <a:t>Utilized Resources</a:t>
            </a:r>
            <a:endParaRPr/>
          </a:p>
          <a:p>
            <a:pPr indent="0" lvl="0" marL="0" rtl="0" algn="ctr">
              <a:lnSpc>
                <a:spcPct val="100000"/>
              </a:lnSpc>
              <a:spcBef>
                <a:spcPts val="0"/>
              </a:spcBef>
              <a:spcAft>
                <a:spcPts val="0"/>
              </a:spcAft>
              <a:buSzPct val="111111"/>
              <a:buNone/>
            </a:pPr>
            <a:r>
              <a:t/>
            </a:r>
            <a:endParaRPr/>
          </a:p>
        </p:txBody>
      </p:sp>
      <p:sp>
        <p:nvSpPr>
          <p:cNvPr id="150" name="Google Shape;150;p23"/>
          <p:cNvSpPr txBox="1"/>
          <p:nvPr/>
        </p:nvSpPr>
        <p:spPr>
          <a:xfrm>
            <a:off x="427350" y="1287075"/>
            <a:ext cx="8289300" cy="107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tr" sz="1000" u="sng">
                <a:solidFill>
                  <a:srgbClr val="3C78D8"/>
                </a:solidFill>
                <a:latin typeface="Comfortaa"/>
                <a:ea typeface="Comfortaa"/>
                <a:cs typeface="Comfortaa"/>
                <a:sym typeface="Comfortaa"/>
                <a:hlinkClick r:id="rId3">
                  <a:extLst>
                    <a:ext uri="{A12FA001-AC4F-418D-AE19-62706E023703}">
                      <ahyp:hlinkClr val="tx"/>
                    </a:ext>
                  </a:extLst>
                </a:hlinkClick>
              </a:rPr>
              <a:t>Sentiment Analysis</a:t>
            </a:r>
            <a:endParaRPr b="1" sz="1000" u="sng">
              <a:solidFill>
                <a:srgbClr val="3C78D8"/>
              </a:solidFill>
              <a:latin typeface="Comfortaa"/>
              <a:ea typeface="Comfortaa"/>
              <a:cs typeface="Comfortaa"/>
              <a:sym typeface="Comfortaa"/>
            </a:endParaRPr>
          </a:p>
          <a:p>
            <a:pPr indent="0" lvl="0" marL="0" rtl="0" algn="ctr">
              <a:lnSpc>
                <a:spcPct val="115000"/>
              </a:lnSpc>
              <a:spcBef>
                <a:spcPts val="1500"/>
              </a:spcBef>
              <a:spcAft>
                <a:spcPts val="0"/>
              </a:spcAft>
              <a:buNone/>
            </a:pPr>
            <a:r>
              <a:rPr b="1" lang="tr" sz="1000" u="sng">
                <a:solidFill>
                  <a:srgbClr val="3C78D8"/>
                </a:solidFill>
                <a:latin typeface="Comfortaa"/>
                <a:ea typeface="Comfortaa"/>
                <a:cs typeface="Comfortaa"/>
                <a:sym typeface="Comfortaa"/>
                <a:hlinkClick r:id="rId4">
                  <a:extLst>
                    <a:ext uri="{A12FA001-AC4F-418D-AE19-62706E023703}">
                      <ahyp:hlinkClr val="tx"/>
                    </a:ext>
                  </a:extLst>
                </a:hlinkClick>
              </a:rPr>
              <a:t>Sentiment Analysis in Turkish Text with Machine Learning Algorithms</a:t>
            </a:r>
            <a:endParaRPr b="1" sz="1000" u="sng">
              <a:solidFill>
                <a:srgbClr val="3C78D8"/>
              </a:solidFill>
              <a:latin typeface="Comfortaa"/>
              <a:ea typeface="Comfortaa"/>
              <a:cs typeface="Comfortaa"/>
              <a:sym typeface="Comfortaa"/>
            </a:endParaRPr>
          </a:p>
          <a:p>
            <a:pPr indent="0" lvl="0" marL="0" rtl="0" algn="ctr">
              <a:lnSpc>
                <a:spcPct val="115000"/>
              </a:lnSpc>
              <a:spcBef>
                <a:spcPts val="1500"/>
              </a:spcBef>
              <a:spcAft>
                <a:spcPts val="1500"/>
              </a:spcAft>
              <a:buNone/>
            </a:pPr>
            <a:r>
              <a:rPr b="1" lang="tr" sz="1000" u="sng">
                <a:solidFill>
                  <a:srgbClr val="3C78D8"/>
                </a:solidFill>
                <a:latin typeface="Comfortaa"/>
                <a:ea typeface="Comfortaa"/>
                <a:cs typeface="Comfortaa"/>
                <a:sym typeface="Comfortaa"/>
                <a:hlinkClick r:id="rId5">
                  <a:extLst>
                    <a:ext uri="{A12FA001-AC4F-418D-AE19-62706E023703}">
                      <ahyp:hlinkClr val="tx"/>
                    </a:ext>
                  </a:extLst>
                </a:hlinkClick>
              </a:rPr>
              <a:t>Long Short Term Memory (LSTM)</a:t>
            </a:r>
            <a:endParaRPr b="1" sz="1000" u="sng">
              <a:solidFill>
                <a:srgbClr val="3C78D8"/>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14"/>
          <p:cNvSpPr/>
          <p:nvPr/>
        </p:nvSpPr>
        <p:spPr>
          <a:xfrm>
            <a:off x="965200" y="1240225"/>
            <a:ext cx="4743036" cy="2087964"/>
          </a:xfrm>
          <a:prstGeom prst="cloud">
            <a:avLst/>
          </a:prstGeom>
          <a:solidFill>
            <a:schemeClr val="dk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Detail of Implementation</a:t>
            </a:r>
            <a:endParaRPr/>
          </a:p>
        </p:txBody>
      </p:sp>
      <p:pic>
        <p:nvPicPr>
          <p:cNvPr id="67" name="Google Shape;67;p14"/>
          <p:cNvPicPr preferRelativeResize="0"/>
          <p:nvPr/>
        </p:nvPicPr>
        <p:blipFill>
          <a:blip r:embed="rId3">
            <a:alphaModFix/>
          </a:blip>
          <a:stretch>
            <a:fillRect/>
          </a:stretch>
        </p:blipFill>
        <p:spPr>
          <a:xfrm>
            <a:off x="6405775" y="1471513"/>
            <a:ext cx="1623200" cy="1623200"/>
          </a:xfrm>
          <a:prstGeom prst="rect">
            <a:avLst/>
          </a:prstGeom>
          <a:noFill/>
          <a:ln>
            <a:noFill/>
          </a:ln>
        </p:spPr>
      </p:pic>
      <p:pic>
        <p:nvPicPr>
          <p:cNvPr id="68" name="Google Shape;68;p14"/>
          <p:cNvPicPr preferRelativeResize="0"/>
          <p:nvPr/>
        </p:nvPicPr>
        <p:blipFill>
          <a:blip r:embed="rId4">
            <a:alphaModFix/>
          </a:blip>
          <a:stretch>
            <a:fillRect/>
          </a:stretch>
        </p:blipFill>
        <p:spPr>
          <a:xfrm>
            <a:off x="7098524" y="4342689"/>
            <a:ext cx="1332951" cy="418286"/>
          </a:xfrm>
          <a:prstGeom prst="rect">
            <a:avLst/>
          </a:prstGeom>
          <a:noFill/>
          <a:ln>
            <a:noFill/>
          </a:ln>
        </p:spPr>
      </p:pic>
      <p:sp>
        <p:nvSpPr>
          <p:cNvPr id="69" name="Google Shape;69;p14"/>
          <p:cNvSpPr txBox="1"/>
          <p:nvPr/>
        </p:nvSpPr>
        <p:spPr>
          <a:xfrm>
            <a:off x="1398238" y="1636613"/>
            <a:ext cx="36204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1200">
                <a:solidFill>
                  <a:schemeClr val="lt1"/>
                </a:solidFill>
                <a:latin typeface="Comfortaa"/>
                <a:ea typeface="Comfortaa"/>
                <a:cs typeface="Comfortaa"/>
                <a:sym typeface="Comfortaa"/>
              </a:rPr>
              <a:t>This program was implemented with Python 3.6 on the Kaggle Notebook using the below libraries and compiled with GPU. We used the openly shared github codes of scientific conference or journal publications.</a:t>
            </a:r>
            <a:endParaRPr b="1" sz="1200">
              <a:solidFill>
                <a:schemeClr val="lt1"/>
              </a:solidFill>
              <a:latin typeface="Comfortaa"/>
              <a:ea typeface="Comfortaa"/>
              <a:cs typeface="Comfortaa"/>
              <a:sym typeface="Comfortaa"/>
            </a:endParaRPr>
          </a:p>
        </p:txBody>
      </p:sp>
      <p:pic>
        <p:nvPicPr>
          <p:cNvPr id="70" name="Google Shape;70;p14"/>
          <p:cNvPicPr preferRelativeResize="0"/>
          <p:nvPr/>
        </p:nvPicPr>
        <p:blipFill>
          <a:blip r:embed="rId5">
            <a:alphaModFix/>
          </a:blip>
          <a:stretch>
            <a:fillRect/>
          </a:stretch>
        </p:blipFill>
        <p:spPr>
          <a:xfrm>
            <a:off x="1214890" y="3640687"/>
            <a:ext cx="1728861" cy="684850"/>
          </a:xfrm>
          <a:prstGeom prst="rect">
            <a:avLst/>
          </a:prstGeom>
          <a:noFill/>
          <a:ln>
            <a:noFill/>
          </a:ln>
        </p:spPr>
      </p:pic>
      <p:pic>
        <p:nvPicPr>
          <p:cNvPr id="71" name="Google Shape;71;p14"/>
          <p:cNvPicPr preferRelativeResize="0"/>
          <p:nvPr/>
        </p:nvPicPr>
        <p:blipFill>
          <a:blip r:embed="rId6">
            <a:alphaModFix/>
          </a:blip>
          <a:stretch>
            <a:fillRect/>
          </a:stretch>
        </p:blipFill>
        <p:spPr>
          <a:xfrm>
            <a:off x="673391" y="4209436"/>
            <a:ext cx="1556005" cy="684841"/>
          </a:xfrm>
          <a:prstGeom prst="rect">
            <a:avLst/>
          </a:prstGeom>
          <a:noFill/>
          <a:ln>
            <a:noFill/>
          </a:ln>
        </p:spPr>
      </p:pic>
      <p:pic>
        <p:nvPicPr>
          <p:cNvPr id="72" name="Google Shape;72;p14"/>
          <p:cNvPicPr preferRelativeResize="0"/>
          <p:nvPr/>
        </p:nvPicPr>
        <p:blipFill>
          <a:blip r:embed="rId7">
            <a:alphaModFix/>
          </a:blip>
          <a:stretch>
            <a:fillRect/>
          </a:stretch>
        </p:blipFill>
        <p:spPr>
          <a:xfrm>
            <a:off x="4664875" y="3773975"/>
            <a:ext cx="1778772" cy="418275"/>
          </a:xfrm>
          <a:prstGeom prst="rect">
            <a:avLst/>
          </a:prstGeom>
          <a:noFill/>
          <a:ln>
            <a:noFill/>
          </a:ln>
        </p:spPr>
      </p:pic>
      <p:pic>
        <p:nvPicPr>
          <p:cNvPr id="73" name="Google Shape;73;p14"/>
          <p:cNvPicPr preferRelativeResize="0"/>
          <p:nvPr/>
        </p:nvPicPr>
        <p:blipFill>
          <a:blip r:embed="rId8">
            <a:alphaModFix/>
          </a:blip>
          <a:stretch>
            <a:fillRect/>
          </a:stretch>
        </p:blipFill>
        <p:spPr>
          <a:xfrm>
            <a:off x="2471375" y="4266652"/>
            <a:ext cx="2193494" cy="616350"/>
          </a:xfrm>
          <a:prstGeom prst="rect">
            <a:avLst/>
          </a:prstGeom>
          <a:noFill/>
          <a:ln>
            <a:noFill/>
          </a:ln>
        </p:spPr>
      </p:pic>
      <p:pic>
        <p:nvPicPr>
          <p:cNvPr id="74" name="Google Shape;74;p14"/>
          <p:cNvPicPr preferRelativeResize="0"/>
          <p:nvPr/>
        </p:nvPicPr>
        <p:blipFill>
          <a:blip r:embed="rId9">
            <a:alphaModFix/>
          </a:blip>
          <a:stretch>
            <a:fillRect/>
          </a:stretch>
        </p:blipFill>
        <p:spPr>
          <a:xfrm>
            <a:off x="3059874" y="3631588"/>
            <a:ext cx="1332963" cy="703031"/>
          </a:xfrm>
          <a:prstGeom prst="rect">
            <a:avLst/>
          </a:prstGeom>
          <a:noFill/>
          <a:ln>
            <a:noFill/>
          </a:ln>
        </p:spPr>
      </p:pic>
      <p:pic>
        <p:nvPicPr>
          <p:cNvPr id="75" name="Google Shape;75;p14"/>
          <p:cNvPicPr preferRelativeResize="0"/>
          <p:nvPr/>
        </p:nvPicPr>
        <p:blipFill>
          <a:blip r:embed="rId10">
            <a:alphaModFix/>
          </a:blip>
          <a:stretch>
            <a:fillRect/>
          </a:stretch>
        </p:blipFill>
        <p:spPr>
          <a:xfrm>
            <a:off x="4906863" y="4266661"/>
            <a:ext cx="2007351" cy="570375"/>
          </a:xfrm>
          <a:prstGeom prst="rect">
            <a:avLst/>
          </a:prstGeom>
          <a:noFill/>
          <a:ln>
            <a:noFill/>
          </a:ln>
        </p:spPr>
      </p:pic>
      <p:pic>
        <p:nvPicPr>
          <p:cNvPr id="76" name="Google Shape;76;p14"/>
          <p:cNvPicPr preferRelativeResize="0"/>
          <p:nvPr/>
        </p:nvPicPr>
        <p:blipFill rotWithShape="1">
          <a:blip r:embed="rId11">
            <a:alphaModFix/>
          </a:blip>
          <a:srcRect b="34942" l="0" r="0" t="32468"/>
          <a:stretch/>
        </p:blipFill>
        <p:spPr>
          <a:xfrm>
            <a:off x="6556626" y="3631588"/>
            <a:ext cx="2157245" cy="70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Detail of Dataset</a:t>
            </a:r>
            <a:endParaRPr/>
          </a:p>
        </p:txBody>
      </p:sp>
      <p:sp>
        <p:nvSpPr>
          <p:cNvPr id="82" name="Google Shape;82;p15"/>
          <p:cNvSpPr txBox="1"/>
          <p:nvPr>
            <p:ph idx="1" type="body"/>
          </p:nvPr>
        </p:nvSpPr>
        <p:spPr>
          <a:xfrm>
            <a:off x="178025" y="1075875"/>
            <a:ext cx="8556000" cy="840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tr" sz="1000">
                <a:solidFill>
                  <a:srgbClr val="292929"/>
                </a:solidFill>
                <a:highlight>
                  <a:srgbClr val="FFFFFF"/>
                </a:highlight>
                <a:latin typeface="Comfortaa"/>
                <a:ea typeface="Comfortaa"/>
                <a:cs typeface="Comfortaa"/>
                <a:sym typeface="Comfortaa"/>
              </a:rPr>
              <a:t>We used the combine of three datasets.</a:t>
            </a:r>
            <a:endParaRPr sz="1000">
              <a:solidFill>
                <a:srgbClr val="292929"/>
              </a:solidFill>
              <a:highlight>
                <a:srgbClr val="FFFFFF"/>
              </a:highlight>
              <a:latin typeface="Comfortaa"/>
              <a:ea typeface="Comfortaa"/>
              <a:cs typeface="Comfortaa"/>
              <a:sym typeface="Comfortaa"/>
            </a:endParaRPr>
          </a:p>
          <a:p>
            <a:pPr indent="0" lvl="0" marL="0" rtl="0" algn="ctr">
              <a:lnSpc>
                <a:spcPct val="150000"/>
              </a:lnSpc>
              <a:spcBef>
                <a:spcPts val="0"/>
              </a:spcBef>
              <a:spcAft>
                <a:spcPts val="0"/>
              </a:spcAft>
              <a:buNone/>
            </a:pPr>
            <a:r>
              <a:rPr lang="tr" sz="1000">
                <a:solidFill>
                  <a:srgbClr val="292929"/>
                </a:solidFill>
                <a:highlight>
                  <a:srgbClr val="FFFFFF"/>
                </a:highlight>
                <a:latin typeface="Comfortaa"/>
                <a:ea typeface="Comfortaa"/>
                <a:cs typeface="Comfortaa"/>
                <a:sym typeface="Comfortaa"/>
              </a:rPr>
              <a:t>The first dataset is about product comments. The second dataset is about IMDB comments and the last dataset is again product comments.  They contain a text column and a sentiment column. We combined them and created one big dataset. </a:t>
            </a:r>
            <a:endParaRPr sz="1000">
              <a:solidFill>
                <a:srgbClr val="292929"/>
              </a:solidFill>
              <a:highlight>
                <a:srgbClr val="FFFFFF"/>
              </a:highlight>
              <a:latin typeface="Comfortaa"/>
              <a:ea typeface="Comfortaa"/>
              <a:cs typeface="Comfortaa"/>
              <a:sym typeface="Comfortaa"/>
            </a:endParaRPr>
          </a:p>
        </p:txBody>
      </p:sp>
      <p:pic>
        <p:nvPicPr>
          <p:cNvPr id="83" name="Google Shape;83;p15"/>
          <p:cNvPicPr preferRelativeResize="0"/>
          <p:nvPr/>
        </p:nvPicPr>
        <p:blipFill>
          <a:blip r:embed="rId3">
            <a:alphaModFix/>
          </a:blip>
          <a:stretch>
            <a:fillRect/>
          </a:stretch>
        </p:blipFill>
        <p:spPr>
          <a:xfrm>
            <a:off x="333975" y="2242200"/>
            <a:ext cx="939050" cy="2666225"/>
          </a:xfrm>
          <a:prstGeom prst="rect">
            <a:avLst/>
          </a:prstGeom>
          <a:noFill/>
          <a:ln cap="flat" cmpd="sng" w="19050">
            <a:solidFill>
              <a:srgbClr val="45818E"/>
            </a:solidFill>
            <a:prstDash val="solid"/>
            <a:round/>
            <a:headEnd len="sm" w="sm" type="none"/>
            <a:tailEnd len="sm" w="sm" type="none"/>
          </a:ln>
        </p:spPr>
      </p:pic>
      <p:pic>
        <p:nvPicPr>
          <p:cNvPr id="84" name="Google Shape;84;p15"/>
          <p:cNvPicPr preferRelativeResize="0"/>
          <p:nvPr/>
        </p:nvPicPr>
        <p:blipFill>
          <a:blip r:embed="rId4">
            <a:alphaModFix/>
          </a:blip>
          <a:stretch>
            <a:fillRect/>
          </a:stretch>
        </p:blipFill>
        <p:spPr>
          <a:xfrm>
            <a:off x="1362680" y="1870371"/>
            <a:ext cx="5267320" cy="840300"/>
          </a:xfrm>
          <a:prstGeom prst="rect">
            <a:avLst/>
          </a:prstGeom>
          <a:noFill/>
          <a:ln cap="flat" cmpd="sng" w="19050">
            <a:solidFill>
              <a:srgbClr val="6AA84F"/>
            </a:solidFill>
            <a:prstDash val="solid"/>
            <a:round/>
            <a:headEnd len="sm" w="sm" type="none"/>
            <a:tailEnd len="sm" w="sm" type="none"/>
          </a:ln>
        </p:spPr>
      </p:pic>
      <p:pic>
        <p:nvPicPr>
          <p:cNvPr id="85" name="Google Shape;85;p15"/>
          <p:cNvPicPr preferRelativeResize="0"/>
          <p:nvPr/>
        </p:nvPicPr>
        <p:blipFill>
          <a:blip r:embed="rId5">
            <a:alphaModFix/>
          </a:blip>
          <a:stretch>
            <a:fillRect/>
          </a:stretch>
        </p:blipFill>
        <p:spPr>
          <a:xfrm>
            <a:off x="3602821" y="4157795"/>
            <a:ext cx="4653524" cy="840300"/>
          </a:xfrm>
          <a:prstGeom prst="rect">
            <a:avLst/>
          </a:prstGeom>
          <a:noFill/>
          <a:ln cap="flat" cmpd="sng" w="19050">
            <a:solidFill>
              <a:srgbClr val="BF9000"/>
            </a:solidFill>
            <a:prstDash val="solid"/>
            <a:round/>
            <a:headEnd len="sm" w="sm" type="none"/>
            <a:tailEnd len="sm" w="sm" type="none"/>
          </a:ln>
        </p:spPr>
      </p:pic>
      <p:pic>
        <p:nvPicPr>
          <p:cNvPr id="86" name="Google Shape;86;p15"/>
          <p:cNvPicPr preferRelativeResize="0"/>
          <p:nvPr/>
        </p:nvPicPr>
        <p:blipFill>
          <a:blip r:embed="rId6">
            <a:alphaModFix/>
          </a:blip>
          <a:stretch>
            <a:fillRect/>
          </a:stretch>
        </p:blipFill>
        <p:spPr>
          <a:xfrm>
            <a:off x="4301175" y="2571750"/>
            <a:ext cx="3256825" cy="1467400"/>
          </a:xfrm>
          <a:prstGeom prst="rect">
            <a:avLst/>
          </a:prstGeom>
          <a:noFill/>
          <a:ln cap="flat" cmpd="sng" w="19050">
            <a:solidFill>
              <a:srgbClr val="6D9EEB"/>
            </a:solidFill>
            <a:prstDash val="solid"/>
            <a:round/>
            <a:headEnd len="sm" w="sm" type="none"/>
            <a:tailEnd len="sm" w="sm" type="none"/>
          </a:ln>
        </p:spPr>
      </p:pic>
      <p:pic>
        <p:nvPicPr>
          <p:cNvPr id="87" name="Google Shape;87;p15"/>
          <p:cNvPicPr preferRelativeResize="0"/>
          <p:nvPr/>
        </p:nvPicPr>
        <p:blipFill>
          <a:blip r:embed="rId7">
            <a:alphaModFix/>
          </a:blip>
          <a:stretch>
            <a:fillRect/>
          </a:stretch>
        </p:blipFill>
        <p:spPr>
          <a:xfrm>
            <a:off x="7709375" y="1974600"/>
            <a:ext cx="1047079" cy="2814074"/>
          </a:xfrm>
          <a:prstGeom prst="rect">
            <a:avLst/>
          </a:prstGeom>
          <a:noFill/>
          <a:ln cap="flat" cmpd="sng" w="19050">
            <a:solidFill>
              <a:srgbClr val="674EA7"/>
            </a:solidFill>
            <a:prstDash val="solid"/>
            <a:round/>
            <a:headEnd len="sm" w="sm" type="none"/>
            <a:tailEnd len="sm" w="sm" type="none"/>
          </a:ln>
        </p:spPr>
      </p:pic>
      <p:pic>
        <p:nvPicPr>
          <p:cNvPr id="88" name="Google Shape;88;p15"/>
          <p:cNvPicPr preferRelativeResize="0"/>
          <p:nvPr/>
        </p:nvPicPr>
        <p:blipFill>
          <a:blip r:embed="rId8">
            <a:alphaModFix/>
          </a:blip>
          <a:stretch>
            <a:fillRect/>
          </a:stretch>
        </p:blipFill>
        <p:spPr>
          <a:xfrm>
            <a:off x="1444900" y="2817575"/>
            <a:ext cx="2044600" cy="2180525"/>
          </a:xfrm>
          <a:prstGeom prst="rect">
            <a:avLst/>
          </a:prstGeom>
          <a:noFill/>
          <a:ln cap="flat" cmpd="sng" w="19050">
            <a:solidFill>
              <a:srgbClr val="674EA7"/>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0" y="391350"/>
            <a:ext cx="49326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spcBef>
                <a:spcPts val="0"/>
              </a:spcBef>
              <a:spcAft>
                <a:spcPts val="0"/>
              </a:spcAft>
              <a:buSzPct val="111111"/>
              <a:buNone/>
            </a:pPr>
            <a:r>
              <a:rPr lang="tr"/>
              <a:t>View Dataset</a:t>
            </a:r>
            <a:endParaRPr/>
          </a:p>
          <a:p>
            <a:pPr indent="0" lvl="0" marL="0" rtl="0" algn="l">
              <a:spcBef>
                <a:spcPts val="0"/>
              </a:spcBef>
              <a:spcAft>
                <a:spcPts val="0"/>
              </a:spcAft>
              <a:buSzPct val="111111"/>
              <a:buNone/>
            </a:pPr>
            <a:r>
              <a:t/>
            </a:r>
            <a:endParaRPr/>
          </a:p>
        </p:txBody>
      </p:sp>
      <p:pic>
        <p:nvPicPr>
          <p:cNvPr id="94" name="Google Shape;94;p16"/>
          <p:cNvPicPr preferRelativeResize="0"/>
          <p:nvPr/>
        </p:nvPicPr>
        <p:blipFill>
          <a:blip r:embed="rId3">
            <a:alphaModFix/>
          </a:blip>
          <a:stretch>
            <a:fillRect/>
          </a:stretch>
        </p:blipFill>
        <p:spPr>
          <a:xfrm>
            <a:off x="412025" y="1471200"/>
            <a:ext cx="2559075" cy="1214050"/>
          </a:xfrm>
          <a:prstGeom prst="rect">
            <a:avLst/>
          </a:prstGeom>
          <a:noFill/>
          <a:ln cap="flat" cmpd="sng" w="9525">
            <a:solidFill>
              <a:schemeClr val="dk2"/>
            </a:solidFill>
            <a:prstDash val="solid"/>
            <a:round/>
            <a:headEnd len="sm" w="sm" type="none"/>
            <a:tailEnd len="sm" w="sm" type="none"/>
          </a:ln>
        </p:spPr>
      </p:pic>
      <p:pic>
        <p:nvPicPr>
          <p:cNvPr id="95" name="Google Shape;95;p16"/>
          <p:cNvPicPr preferRelativeResize="0"/>
          <p:nvPr/>
        </p:nvPicPr>
        <p:blipFill>
          <a:blip r:embed="rId4">
            <a:alphaModFix/>
          </a:blip>
          <a:stretch>
            <a:fillRect/>
          </a:stretch>
        </p:blipFill>
        <p:spPr>
          <a:xfrm>
            <a:off x="295100" y="3006750"/>
            <a:ext cx="6267450" cy="1771650"/>
          </a:xfrm>
          <a:prstGeom prst="rect">
            <a:avLst/>
          </a:prstGeom>
          <a:noFill/>
          <a:ln cap="flat" cmpd="sng" w="9525">
            <a:solidFill>
              <a:schemeClr val="dk2"/>
            </a:solidFill>
            <a:prstDash val="solid"/>
            <a:round/>
            <a:headEnd len="sm" w="sm" type="none"/>
            <a:tailEnd len="sm" w="sm" type="none"/>
          </a:ln>
        </p:spPr>
      </p:pic>
      <p:pic>
        <p:nvPicPr>
          <p:cNvPr id="96" name="Google Shape;96;p16"/>
          <p:cNvPicPr preferRelativeResize="0"/>
          <p:nvPr/>
        </p:nvPicPr>
        <p:blipFill>
          <a:blip r:embed="rId5">
            <a:alphaModFix/>
          </a:blip>
          <a:stretch>
            <a:fillRect/>
          </a:stretch>
        </p:blipFill>
        <p:spPr>
          <a:xfrm>
            <a:off x="4932575" y="391350"/>
            <a:ext cx="3966250" cy="3373751"/>
          </a:xfrm>
          <a:prstGeom prst="rect">
            <a:avLst/>
          </a:prstGeom>
          <a:noFill/>
          <a:ln cap="flat" cmpd="sng" w="9525">
            <a:solidFill>
              <a:schemeClr val="dk2"/>
            </a:solidFill>
            <a:prstDash val="solid"/>
            <a:round/>
            <a:headEnd len="sm" w="sm" type="none"/>
            <a:tailEnd len="sm" w="sm" type="none"/>
          </a:ln>
        </p:spPr>
      </p:pic>
      <p:sp>
        <p:nvSpPr>
          <p:cNvPr id="97" name="Google Shape;97;p16"/>
          <p:cNvSpPr/>
          <p:nvPr/>
        </p:nvSpPr>
        <p:spPr>
          <a:xfrm>
            <a:off x="3110400" y="1314425"/>
            <a:ext cx="1822200" cy="867300"/>
          </a:xfrm>
          <a:prstGeom prst="cloudCallout">
            <a:avLst>
              <a:gd fmla="val 104342" name="adj1"/>
              <a:gd fmla="val -103439" name="adj2"/>
            </a:avLst>
          </a:prstGeom>
          <a:solidFill>
            <a:schemeClr val="dk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tr" sz="1100">
                <a:solidFill>
                  <a:schemeClr val="lt1"/>
                </a:solidFill>
                <a:latin typeface="Cambria"/>
                <a:ea typeface="Cambria"/>
                <a:cs typeface="Cambria"/>
                <a:sym typeface="Cambria"/>
              </a:rPr>
              <a:t>Our new dataset</a:t>
            </a:r>
            <a:endParaRPr b="1" sz="1100">
              <a:solidFill>
                <a:schemeClr val="lt1"/>
              </a:solidFill>
              <a:latin typeface="Cambria"/>
              <a:ea typeface="Cambria"/>
              <a:cs typeface="Cambria"/>
              <a:sym typeface="Cambria"/>
            </a:endParaRPr>
          </a:p>
          <a:p>
            <a:pPr indent="0" lvl="0" marL="0" rtl="0" algn="ctr">
              <a:lnSpc>
                <a:spcPct val="115000"/>
              </a:lnSpc>
              <a:spcBef>
                <a:spcPts val="0"/>
              </a:spcBef>
              <a:spcAft>
                <a:spcPts val="0"/>
              </a:spcAft>
              <a:buNone/>
            </a:pPr>
            <a:r>
              <a:rPr b="1" lang="tr" sz="1100">
                <a:solidFill>
                  <a:schemeClr val="lt1"/>
                </a:solidFill>
                <a:latin typeface="Cambria"/>
                <a:ea typeface="Cambria"/>
                <a:cs typeface="Cambria"/>
                <a:sym typeface="Cambria"/>
              </a:rPr>
              <a:t>is 285533 x 2 matrix.</a:t>
            </a:r>
            <a:endParaRPr b="1" sz="1100">
              <a:solidFill>
                <a:schemeClr val="lt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17"/>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spcBef>
                <a:spcPts val="0"/>
              </a:spcBef>
              <a:spcAft>
                <a:spcPts val="0"/>
              </a:spcAft>
              <a:buSzPct val="111111"/>
              <a:buNone/>
            </a:pPr>
            <a:r>
              <a:rPr lang="tr"/>
              <a:t>View Dataset</a:t>
            </a:r>
            <a:endParaRPr/>
          </a:p>
          <a:p>
            <a:pPr indent="0" lvl="0" marL="0" rtl="0" algn="l">
              <a:spcBef>
                <a:spcPts val="0"/>
              </a:spcBef>
              <a:spcAft>
                <a:spcPts val="0"/>
              </a:spcAft>
              <a:buSzPct val="111111"/>
              <a:buNone/>
            </a:pPr>
            <a:r>
              <a:t/>
            </a:r>
            <a:endParaRPr/>
          </a:p>
        </p:txBody>
      </p:sp>
      <p:pic>
        <p:nvPicPr>
          <p:cNvPr id="103" name="Google Shape;103;p17"/>
          <p:cNvPicPr preferRelativeResize="0"/>
          <p:nvPr/>
        </p:nvPicPr>
        <p:blipFill>
          <a:blip r:embed="rId3">
            <a:alphaModFix/>
          </a:blip>
          <a:stretch>
            <a:fillRect/>
          </a:stretch>
        </p:blipFill>
        <p:spPr>
          <a:xfrm>
            <a:off x="4979575" y="2571749"/>
            <a:ext cx="3729824" cy="2301524"/>
          </a:xfrm>
          <a:prstGeom prst="rect">
            <a:avLst/>
          </a:prstGeom>
          <a:noFill/>
          <a:ln>
            <a:noFill/>
          </a:ln>
        </p:spPr>
      </p:pic>
      <p:sp>
        <p:nvSpPr>
          <p:cNvPr id="104" name="Google Shape;104;p17"/>
          <p:cNvSpPr/>
          <p:nvPr/>
        </p:nvSpPr>
        <p:spPr>
          <a:xfrm>
            <a:off x="6246150" y="1442850"/>
            <a:ext cx="1822200" cy="703500"/>
          </a:xfrm>
          <a:prstGeom prst="cloudCallout">
            <a:avLst>
              <a:gd fmla="val -50852" name="adj1"/>
              <a:gd fmla="val 189783" name="adj2"/>
            </a:avLst>
          </a:prstGeom>
          <a:solidFill>
            <a:schemeClr val="dk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tr" sz="1100">
                <a:solidFill>
                  <a:schemeClr val="lt1"/>
                </a:solidFill>
                <a:latin typeface="Cambria"/>
                <a:ea typeface="Cambria"/>
                <a:cs typeface="Cambria"/>
                <a:sym typeface="Cambria"/>
              </a:rPr>
              <a:t>The length of sentiments</a:t>
            </a:r>
            <a:endParaRPr b="1" sz="1100">
              <a:solidFill>
                <a:schemeClr val="lt1"/>
              </a:solidFill>
              <a:latin typeface="Comfortaa"/>
              <a:ea typeface="Comfortaa"/>
              <a:cs typeface="Comfortaa"/>
              <a:sym typeface="Comfortaa"/>
            </a:endParaRPr>
          </a:p>
        </p:txBody>
      </p:sp>
      <p:pic>
        <p:nvPicPr>
          <p:cNvPr id="105" name="Google Shape;105;p17"/>
          <p:cNvPicPr preferRelativeResize="0"/>
          <p:nvPr/>
        </p:nvPicPr>
        <p:blipFill>
          <a:blip r:embed="rId4">
            <a:alphaModFix/>
          </a:blip>
          <a:stretch>
            <a:fillRect/>
          </a:stretch>
        </p:blipFill>
        <p:spPr>
          <a:xfrm>
            <a:off x="311050" y="1169850"/>
            <a:ext cx="3997260" cy="2782576"/>
          </a:xfrm>
          <a:prstGeom prst="rect">
            <a:avLst/>
          </a:prstGeom>
          <a:noFill/>
          <a:ln>
            <a:noFill/>
          </a:ln>
        </p:spPr>
      </p:pic>
      <p:sp>
        <p:nvSpPr>
          <p:cNvPr id="106" name="Google Shape;106;p17"/>
          <p:cNvSpPr/>
          <p:nvPr/>
        </p:nvSpPr>
        <p:spPr>
          <a:xfrm>
            <a:off x="2634200" y="4104825"/>
            <a:ext cx="1822200" cy="703500"/>
          </a:xfrm>
          <a:prstGeom prst="cloudCallout">
            <a:avLst>
              <a:gd fmla="val -57632" name="adj1"/>
              <a:gd fmla="val -170153" name="adj2"/>
            </a:avLst>
          </a:prstGeom>
          <a:solidFill>
            <a:schemeClr val="dk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tr" sz="1100">
                <a:solidFill>
                  <a:schemeClr val="lt1"/>
                </a:solidFill>
                <a:latin typeface="Cambria"/>
                <a:ea typeface="Cambria"/>
                <a:cs typeface="Cambria"/>
                <a:sym typeface="Cambria"/>
              </a:rPr>
              <a:t>The length of texts</a:t>
            </a:r>
            <a:endParaRPr b="1" sz="1100">
              <a:solidFill>
                <a:schemeClr val="lt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18"/>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LSTM (Long Short-Term Memory)</a:t>
            </a:r>
            <a:endParaRPr/>
          </a:p>
        </p:txBody>
      </p:sp>
      <p:sp>
        <p:nvSpPr>
          <p:cNvPr id="112" name="Google Shape;112;p18"/>
          <p:cNvSpPr txBox="1"/>
          <p:nvPr>
            <p:ph idx="1" type="body"/>
          </p:nvPr>
        </p:nvSpPr>
        <p:spPr>
          <a:xfrm>
            <a:off x="302875" y="1197100"/>
            <a:ext cx="8754600" cy="357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a:solidFill>
                  <a:srgbClr val="292929"/>
                </a:solidFill>
                <a:latin typeface="Cambria"/>
                <a:ea typeface="Cambria"/>
                <a:cs typeface="Cambria"/>
                <a:sym typeface="Cambria"/>
              </a:rPr>
              <a:t>Long short-term memory (LSTM) is an artificial </a:t>
            </a:r>
            <a:r>
              <a:rPr lang="tr">
                <a:solidFill>
                  <a:srgbClr val="292929"/>
                </a:solidFill>
                <a:uFill>
                  <a:noFill/>
                </a:uFill>
                <a:latin typeface="Cambria"/>
                <a:ea typeface="Cambria"/>
                <a:cs typeface="Cambria"/>
                <a:sym typeface="Cambria"/>
                <a:hlinkClick r:id="rId3">
                  <a:extLst>
                    <a:ext uri="{A12FA001-AC4F-418D-AE19-62706E023703}">
                      <ahyp:hlinkClr val="tx"/>
                    </a:ext>
                  </a:extLst>
                </a:hlinkClick>
              </a:rPr>
              <a:t>recurrent neural network</a:t>
            </a:r>
            <a:r>
              <a:rPr lang="tr">
                <a:solidFill>
                  <a:srgbClr val="292929"/>
                </a:solidFill>
                <a:latin typeface="Cambria"/>
                <a:ea typeface="Cambria"/>
                <a:cs typeface="Cambria"/>
                <a:sym typeface="Cambria"/>
              </a:rPr>
              <a:t> (RNN) architecture</a:t>
            </a:r>
            <a:r>
              <a:rPr baseline="30000" lang="tr">
                <a:solidFill>
                  <a:srgbClr val="292929"/>
                </a:solidFill>
                <a:uFill>
                  <a:noFill/>
                </a:uFill>
                <a:latin typeface="Cambria"/>
                <a:ea typeface="Cambria"/>
                <a:cs typeface="Cambria"/>
                <a:sym typeface="Cambria"/>
                <a:hlinkClick r:id="rId4">
                  <a:extLst>
                    <a:ext uri="{A12FA001-AC4F-418D-AE19-62706E023703}">
                      <ahyp:hlinkClr val="tx"/>
                    </a:ext>
                  </a:extLst>
                </a:hlinkClick>
              </a:rPr>
              <a:t>[1]</a:t>
            </a:r>
            <a:r>
              <a:rPr lang="tr">
                <a:solidFill>
                  <a:srgbClr val="292929"/>
                </a:solidFill>
                <a:latin typeface="Cambria"/>
                <a:ea typeface="Cambria"/>
                <a:cs typeface="Cambria"/>
                <a:sym typeface="Cambria"/>
              </a:rPr>
              <a:t> used in the field of </a:t>
            </a:r>
            <a:r>
              <a:rPr lang="tr">
                <a:solidFill>
                  <a:srgbClr val="292929"/>
                </a:solidFill>
                <a:uFill>
                  <a:noFill/>
                </a:uFill>
                <a:latin typeface="Cambria"/>
                <a:ea typeface="Cambria"/>
                <a:cs typeface="Cambria"/>
                <a:sym typeface="Cambria"/>
                <a:hlinkClick r:id="rId5">
                  <a:extLst>
                    <a:ext uri="{A12FA001-AC4F-418D-AE19-62706E023703}">
                      <ahyp:hlinkClr val="tx"/>
                    </a:ext>
                  </a:extLst>
                </a:hlinkClick>
              </a:rPr>
              <a:t>deep learning</a:t>
            </a:r>
            <a:r>
              <a:rPr lang="tr">
                <a:solidFill>
                  <a:srgbClr val="292929"/>
                </a:solidFill>
                <a:latin typeface="Cambria"/>
                <a:ea typeface="Cambria"/>
                <a:cs typeface="Cambria"/>
                <a:sym typeface="Cambria"/>
              </a:rPr>
              <a:t>. Unlike standard </a:t>
            </a:r>
            <a:r>
              <a:rPr lang="tr">
                <a:solidFill>
                  <a:srgbClr val="292929"/>
                </a:solidFill>
                <a:uFill>
                  <a:noFill/>
                </a:uFill>
                <a:latin typeface="Cambria"/>
                <a:ea typeface="Cambria"/>
                <a:cs typeface="Cambria"/>
                <a:sym typeface="Cambria"/>
                <a:hlinkClick r:id="rId6">
                  <a:extLst>
                    <a:ext uri="{A12FA001-AC4F-418D-AE19-62706E023703}">
                      <ahyp:hlinkClr val="tx"/>
                    </a:ext>
                  </a:extLst>
                </a:hlinkClick>
              </a:rPr>
              <a:t>feedforward neural networks</a:t>
            </a:r>
            <a:r>
              <a:rPr lang="tr">
                <a:solidFill>
                  <a:srgbClr val="292929"/>
                </a:solidFill>
                <a:latin typeface="Cambria"/>
                <a:ea typeface="Cambria"/>
                <a:cs typeface="Cambria"/>
                <a:sym typeface="Cambria"/>
              </a:rPr>
              <a:t>, LSTM has feedback connections. The Long Short-Term Memory (LSTM) cell can process data sequentially and keep its hidden state through time.</a:t>
            </a:r>
            <a:endParaRPr>
              <a:solidFill>
                <a:srgbClr val="292929"/>
              </a:solidFill>
              <a:latin typeface="Cambria"/>
              <a:ea typeface="Cambria"/>
              <a:cs typeface="Cambria"/>
              <a:sym typeface="Cambria"/>
            </a:endParaRPr>
          </a:p>
        </p:txBody>
      </p:sp>
      <p:pic>
        <p:nvPicPr>
          <p:cNvPr id="113" name="Google Shape;113;p18"/>
          <p:cNvPicPr preferRelativeResize="0"/>
          <p:nvPr/>
        </p:nvPicPr>
        <p:blipFill rotWithShape="1">
          <a:blip r:embed="rId7">
            <a:alphaModFix/>
          </a:blip>
          <a:srcRect b="5159" l="0" r="0" t="6187"/>
          <a:stretch/>
        </p:blipFill>
        <p:spPr>
          <a:xfrm>
            <a:off x="2339475" y="2148975"/>
            <a:ext cx="4465062" cy="271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19"/>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Our Model</a:t>
            </a:r>
            <a:r>
              <a:rPr lang="tr"/>
              <a:t> (LSTM)</a:t>
            </a:r>
            <a:endParaRPr/>
          </a:p>
        </p:txBody>
      </p:sp>
      <p:sp>
        <p:nvSpPr>
          <p:cNvPr id="119" name="Google Shape;119;p19"/>
          <p:cNvSpPr txBox="1"/>
          <p:nvPr>
            <p:ph idx="1" type="body"/>
          </p:nvPr>
        </p:nvSpPr>
        <p:spPr>
          <a:xfrm>
            <a:off x="194700" y="1223675"/>
            <a:ext cx="8754600" cy="378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max_fatures = 236141</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tokenizer = Tokenizer(num_words=max_fatures, split='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tokenizer.fit_on_texts(df['text'].values)</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X = tokenizer.texts_to_sequences(df['text'].values)</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X = pad_sequences(X)</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embed_dim = 128</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lstm_out = 196</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 = Sequential()</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model.add(Embedding(max_fatures, embed_dim,input_length = X.shape[1]))</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model.add(SpatialDropout1D(0.4))</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model.add(LSTM(lstm_out, dropout=0.2, recurrent_dropout=0.2))</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model.add(Dense(2,activation='softmax'))</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model.compile(loss = 'categorical_crossentropy', optimizer='adam',metrics = ['accuracy'])</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print(model.summary())</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Y = pd.get_dummies(df['sentiment']).values</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X_train, X_test, Y_train, Y_test = train_test_split(X,Y, test_size = 0.33, random_state = 42)</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print(X_train.shape,Y_train.shape)</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print(X_test.shape,Y_test.shape)</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model.fit(X_train, Y_train, epochs = 7, batch_size=256, verbose = 1)</a:t>
            </a:r>
            <a:endParaRPr sz="800">
              <a:solidFill>
                <a:srgbClr val="0B5394"/>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293600" y="441525"/>
            <a:ext cx="4244801" cy="2290749"/>
          </a:xfrm>
          <a:prstGeom prst="rect">
            <a:avLst/>
          </a:prstGeom>
          <a:noFill/>
          <a:ln cap="flat" cmpd="sng" w="9525">
            <a:solidFill>
              <a:schemeClr val="dk2"/>
            </a:solidFill>
            <a:prstDash val="solid"/>
            <a:round/>
            <a:headEnd len="sm" w="sm" type="none"/>
            <a:tailEnd len="sm" w="sm" type="none"/>
          </a:ln>
        </p:spPr>
      </p:pic>
      <p:pic>
        <p:nvPicPr>
          <p:cNvPr id="125" name="Google Shape;125;p20"/>
          <p:cNvPicPr preferRelativeResize="0"/>
          <p:nvPr/>
        </p:nvPicPr>
        <p:blipFill>
          <a:blip r:embed="rId4">
            <a:alphaModFix/>
          </a:blip>
          <a:stretch>
            <a:fillRect/>
          </a:stretch>
        </p:blipFill>
        <p:spPr>
          <a:xfrm>
            <a:off x="2424950" y="2393824"/>
            <a:ext cx="6278951" cy="2294701"/>
          </a:xfrm>
          <a:prstGeom prst="rect">
            <a:avLst/>
          </a:prstGeom>
          <a:noFill/>
          <a:ln cap="flat" cmpd="sng" w="9525">
            <a:solidFill>
              <a:schemeClr val="dk2"/>
            </a:solidFill>
            <a:prstDash val="solid"/>
            <a:round/>
            <a:headEnd len="sm" w="sm" type="none"/>
            <a:tailEnd len="sm" w="sm" type="none"/>
          </a:ln>
        </p:spPr>
      </p:pic>
      <p:sp>
        <p:nvSpPr>
          <p:cNvPr id="126" name="Google Shape;126;p20"/>
          <p:cNvSpPr/>
          <p:nvPr/>
        </p:nvSpPr>
        <p:spPr>
          <a:xfrm>
            <a:off x="719375" y="3355400"/>
            <a:ext cx="1290900" cy="867300"/>
          </a:xfrm>
          <a:prstGeom prst="cloudCallout">
            <a:avLst>
              <a:gd fmla="val 77609" name="adj1"/>
              <a:gd fmla="val -151597"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200">
                <a:solidFill>
                  <a:schemeClr val="lt1"/>
                </a:solidFill>
                <a:latin typeface="Comfortaa"/>
                <a:ea typeface="Comfortaa"/>
                <a:cs typeface="Comfortaa"/>
                <a:sym typeface="Comfortaa"/>
              </a:rPr>
              <a:t>detail of model</a:t>
            </a:r>
            <a:endParaRPr b="1" sz="1200">
              <a:solidFill>
                <a:schemeClr val="lt1"/>
              </a:solidFill>
              <a:latin typeface="Comfortaa"/>
              <a:ea typeface="Comfortaa"/>
              <a:cs typeface="Comfortaa"/>
              <a:sym typeface="Comfortaa"/>
            </a:endParaRPr>
          </a:p>
        </p:txBody>
      </p:sp>
      <p:pic>
        <p:nvPicPr>
          <p:cNvPr id="127" name="Google Shape;127;p20"/>
          <p:cNvPicPr preferRelativeResize="0"/>
          <p:nvPr/>
        </p:nvPicPr>
        <p:blipFill>
          <a:blip r:embed="rId5">
            <a:alphaModFix/>
          </a:blip>
          <a:stretch>
            <a:fillRect/>
          </a:stretch>
        </p:blipFill>
        <p:spPr>
          <a:xfrm>
            <a:off x="5177124" y="1055600"/>
            <a:ext cx="3260925" cy="5597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p21"/>
          <p:cNvSpPr/>
          <p:nvPr/>
        </p:nvSpPr>
        <p:spPr>
          <a:xfrm>
            <a:off x="6642850" y="195325"/>
            <a:ext cx="2037300" cy="759300"/>
          </a:xfrm>
          <a:prstGeom prst="cloudCallout">
            <a:avLst>
              <a:gd fmla="val -73983" name="adj1"/>
              <a:gd fmla="val 67794"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1200">
                <a:solidFill>
                  <a:schemeClr val="lt1"/>
                </a:solidFill>
                <a:latin typeface="Comfortaa"/>
                <a:ea typeface="Comfortaa"/>
                <a:cs typeface="Comfortaa"/>
                <a:sym typeface="Comfortaa"/>
              </a:rPr>
              <a:t>a few example </a:t>
            </a:r>
            <a:endParaRPr b="1" sz="1200">
              <a:solidFill>
                <a:schemeClr val="lt1"/>
              </a:solidFill>
              <a:latin typeface="Comfortaa"/>
              <a:ea typeface="Comfortaa"/>
              <a:cs typeface="Comfortaa"/>
              <a:sym typeface="Comfortaa"/>
            </a:endParaRPr>
          </a:p>
        </p:txBody>
      </p:sp>
      <p:pic>
        <p:nvPicPr>
          <p:cNvPr id="133" name="Google Shape;133;p21"/>
          <p:cNvPicPr preferRelativeResize="0"/>
          <p:nvPr/>
        </p:nvPicPr>
        <p:blipFill>
          <a:blip r:embed="rId3">
            <a:alphaModFix/>
          </a:blip>
          <a:stretch>
            <a:fillRect/>
          </a:stretch>
        </p:blipFill>
        <p:spPr>
          <a:xfrm>
            <a:off x="361950" y="428400"/>
            <a:ext cx="5449512" cy="831275"/>
          </a:xfrm>
          <a:prstGeom prst="rect">
            <a:avLst/>
          </a:prstGeom>
          <a:noFill/>
          <a:ln cap="flat" cmpd="sng" w="9525">
            <a:solidFill>
              <a:schemeClr val="dk2"/>
            </a:solidFill>
            <a:prstDash val="solid"/>
            <a:round/>
            <a:headEnd len="sm" w="sm" type="none"/>
            <a:tailEnd len="sm" w="sm" type="none"/>
          </a:ln>
        </p:spPr>
      </p:pic>
      <p:pic>
        <p:nvPicPr>
          <p:cNvPr id="134" name="Google Shape;134;p21"/>
          <p:cNvPicPr preferRelativeResize="0"/>
          <p:nvPr/>
        </p:nvPicPr>
        <p:blipFill>
          <a:blip r:embed="rId4">
            <a:alphaModFix/>
          </a:blip>
          <a:stretch>
            <a:fillRect/>
          </a:stretch>
        </p:blipFill>
        <p:spPr>
          <a:xfrm>
            <a:off x="1241538" y="2467925"/>
            <a:ext cx="6660925" cy="1024300"/>
          </a:xfrm>
          <a:prstGeom prst="rect">
            <a:avLst/>
          </a:prstGeom>
          <a:noFill/>
          <a:ln cap="flat" cmpd="sng" w="9525">
            <a:solidFill>
              <a:schemeClr val="dk2"/>
            </a:solidFill>
            <a:prstDash val="solid"/>
            <a:round/>
            <a:headEnd len="sm" w="sm" type="none"/>
            <a:tailEnd len="sm" w="sm" type="none"/>
          </a:ln>
        </p:spPr>
      </p:pic>
      <p:pic>
        <p:nvPicPr>
          <p:cNvPr id="135" name="Google Shape;135;p21"/>
          <p:cNvPicPr preferRelativeResize="0"/>
          <p:nvPr/>
        </p:nvPicPr>
        <p:blipFill>
          <a:blip r:embed="rId5">
            <a:alphaModFix/>
          </a:blip>
          <a:stretch>
            <a:fillRect/>
          </a:stretch>
        </p:blipFill>
        <p:spPr>
          <a:xfrm>
            <a:off x="361950" y="1401250"/>
            <a:ext cx="8435149" cy="925100"/>
          </a:xfrm>
          <a:prstGeom prst="rect">
            <a:avLst/>
          </a:prstGeom>
          <a:noFill/>
          <a:ln cap="flat" cmpd="sng" w="9525">
            <a:solidFill>
              <a:schemeClr val="dk2"/>
            </a:solidFill>
            <a:prstDash val="solid"/>
            <a:round/>
            <a:headEnd len="sm" w="sm" type="none"/>
            <a:tailEnd len="sm" w="sm" type="none"/>
          </a:ln>
        </p:spPr>
      </p:pic>
      <p:pic>
        <p:nvPicPr>
          <p:cNvPr id="136" name="Google Shape;136;p21"/>
          <p:cNvPicPr preferRelativeResize="0"/>
          <p:nvPr/>
        </p:nvPicPr>
        <p:blipFill>
          <a:blip r:embed="rId6">
            <a:alphaModFix/>
          </a:blip>
          <a:stretch>
            <a:fillRect/>
          </a:stretch>
        </p:blipFill>
        <p:spPr>
          <a:xfrm>
            <a:off x="1640538" y="3633802"/>
            <a:ext cx="5862924" cy="1071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