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84" r:id="rId3"/>
    <p:sldId id="257" r:id="rId4"/>
    <p:sldId id="285" r:id="rId5"/>
    <p:sldId id="258" r:id="rId6"/>
    <p:sldId id="259" r:id="rId7"/>
    <p:sldId id="260" r:id="rId8"/>
    <p:sldId id="261" r:id="rId9"/>
    <p:sldId id="266" r:id="rId10"/>
    <p:sldId id="267" r:id="rId11"/>
    <p:sldId id="264" r:id="rId12"/>
    <p:sldId id="265" r:id="rId13"/>
    <p:sldId id="268" r:id="rId14"/>
    <p:sldId id="269" r:id="rId15"/>
    <p:sldId id="273" r:id="rId16"/>
    <p:sldId id="272" r:id="rId17"/>
    <p:sldId id="271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944"/>
    <a:srgbClr val="01A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95CB9-76F3-9951-32D8-6849A0AE8236}" v="618" dt="2022-11-16T18:25:21.516"/>
    <p1510:client id="{67D4409B-2C52-4471-26B5-CA4B0FE6CE0F}" v="1113" dt="2022-11-18T15:30:07.952"/>
    <p1510:client id="{8DC4FFC1-193E-E1E4-FC6C-9BC203183512}" v="1107" dt="2022-11-17T16:01:49.644"/>
    <p1510:client id="{93FF24BA-3A08-4BEC-9E51-BB62ECA7A7F0}" v="37" dt="2022-11-16T08:37:25.894"/>
    <p1510:client id="{A68E7F70-7B59-24BD-9AA5-9F99A8CE89A4}" v="209" dt="2022-11-16T10:32:01.074"/>
    <p1510:client id="{B7FAECFD-8E1B-E5A4-4293-5724021485EE}" v="496" dt="2022-11-16T13:33:2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Cloudy oil paint art">
            <a:extLst>
              <a:ext uri="{FF2B5EF4-FFF2-40B4-BE49-F238E27FC236}">
                <a16:creationId xmlns:a16="http://schemas.microsoft.com/office/drawing/2014/main" id="{EC88636E-4037-870D-0E73-8514FD28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78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2621395"/>
          </a:xfrm>
        </p:spPr>
        <p:txBody>
          <a:bodyPr>
            <a:normAutofit/>
          </a:bodyPr>
          <a:lstStyle/>
          <a:p>
            <a:pPr algn="l"/>
            <a:r>
              <a:rPr lang="en-US" b="1" i="0">
                <a:solidFill>
                  <a:srgbClr val="FFFFFF"/>
                </a:solidFill>
                <a:ea typeface="+mj-lt"/>
                <a:cs typeface="+mj-lt"/>
              </a:rPr>
              <a:t>Dossier de projet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Bell MT"/>
              </a:rPr>
              <a:t>ESRAA SYAM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67834"/>
            <a:ext cx="2392790" cy="91626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Main</a:t>
            </a:r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5FF03-483C-3BEA-499E-2B60FF19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1598475"/>
            <a:ext cx="4491789" cy="6054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3F3944"/>
                </a:solidFill>
                <a:ea typeface="+mn-lt"/>
                <a:cs typeface="+mn-lt"/>
              </a:rPr>
              <a:t>Les Pages </a:t>
            </a:r>
            <a:r>
              <a:rPr lang="en-US" sz="3200" b="1" dirty="0" err="1">
                <a:solidFill>
                  <a:srgbClr val="3F3944"/>
                </a:solidFill>
                <a:ea typeface="+mn-lt"/>
                <a:cs typeface="+mn-lt"/>
              </a:rPr>
              <a:t>Importantes</a:t>
            </a:r>
            <a:r>
              <a:rPr lang="en-US" sz="3200" b="1" dirty="0">
                <a:solidFill>
                  <a:srgbClr val="3F3944"/>
                </a:solidFill>
                <a:ea typeface="+mn-lt"/>
                <a:cs typeface="+mn-lt"/>
              </a:rPr>
              <a:t> :</a:t>
            </a:r>
            <a:endParaRPr lang="en-US" sz="3200" dirty="0">
              <a:ea typeface="+mn-lt"/>
              <a:cs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8FA47-C071-C135-1733-5D9A4EC096E0}"/>
              </a:ext>
            </a:extLst>
          </p:cNvPr>
          <p:cNvGrpSpPr/>
          <p:nvPr/>
        </p:nvGrpSpPr>
        <p:grpSpPr>
          <a:xfrm>
            <a:off x="932447" y="2757236"/>
            <a:ext cx="3148263" cy="3850105"/>
            <a:chOff x="932447" y="2757236"/>
            <a:chExt cx="3148263" cy="3850105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9B75A4C-1B94-6281-1602-5F3569B7C6B3}"/>
                </a:ext>
              </a:extLst>
            </p:cNvPr>
            <p:cNvSpPr/>
            <p:nvPr/>
          </p:nvSpPr>
          <p:spPr>
            <a:xfrm>
              <a:off x="932447" y="2757236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ea typeface="+mn-lt"/>
                  <a:cs typeface="+mn-lt"/>
                </a:rPr>
                <a:t>Accueil</a:t>
              </a:r>
              <a:endParaRPr lang="en-US" dirty="0" err="1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C9DFC8A-7257-A4BD-3032-7772319B851D}"/>
                </a:ext>
              </a:extLst>
            </p:cNvPr>
            <p:cNvSpPr/>
            <p:nvPr/>
          </p:nvSpPr>
          <p:spPr>
            <a:xfrm>
              <a:off x="2546684" y="2757236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ea typeface="+mn-lt"/>
                  <a:cs typeface="+mn-lt"/>
                </a:rPr>
                <a:t>Annuaire</a:t>
              </a:r>
              <a:endParaRPr lang="en-US" dirty="0" err="1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157AB2E-0AA4-84C7-F5DD-E9397C90E305}"/>
                </a:ext>
              </a:extLst>
            </p:cNvPr>
            <p:cNvSpPr/>
            <p:nvPr/>
          </p:nvSpPr>
          <p:spPr>
            <a:xfrm>
              <a:off x="2546684" y="5394157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dirty="0">
                  <a:ea typeface="+mn-lt"/>
                  <a:cs typeface="+mn-lt"/>
                </a:rPr>
                <a:t>Chat</a:t>
              </a:r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971BD91-A65B-CD19-92C1-144AD114B83C}"/>
                </a:ext>
              </a:extLst>
            </p:cNvPr>
            <p:cNvSpPr/>
            <p:nvPr/>
          </p:nvSpPr>
          <p:spPr>
            <a:xfrm>
              <a:off x="932447" y="5394157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Petites </a:t>
              </a:r>
              <a:r>
                <a:rPr lang="en-US" dirty="0" err="1">
                  <a:ea typeface="+mn-lt"/>
                  <a:cs typeface="+mn-lt"/>
                </a:rPr>
                <a:t>Annonces</a:t>
              </a:r>
              <a:endParaRPr lang="en-US" dirty="0" err="1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3595C99-0DBC-364D-7BF5-AA40BA404093}"/>
                </a:ext>
              </a:extLst>
            </p:cNvPr>
            <p:cNvSpPr/>
            <p:nvPr/>
          </p:nvSpPr>
          <p:spPr>
            <a:xfrm>
              <a:off x="1463842" y="4050631"/>
              <a:ext cx="2005262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Organigramme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7F8B3B-E03E-2757-0920-4407F0050931}"/>
              </a:ext>
            </a:extLst>
          </p:cNvPr>
          <p:cNvGrpSpPr/>
          <p:nvPr/>
        </p:nvGrpSpPr>
        <p:grpSpPr>
          <a:xfrm>
            <a:off x="8321841" y="2757235"/>
            <a:ext cx="3469105" cy="3850106"/>
            <a:chOff x="8321841" y="2757235"/>
            <a:chExt cx="3469105" cy="3850106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29D43BB-721D-5828-3729-FA19F8447BB3}"/>
                </a:ext>
              </a:extLst>
            </p:cNvPr>
            <p:cNvSpPr/>
            <p:nvPr/>
          </p:nvSpPr>
          <p:spPr>
            <a:xfrm>
              <a:off x="10256920" y="4080709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Le Reste Des Pages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2EFEDBD4-4CEA-0AF3-3BA9-5953BF800519}"/>
                </a:ext>
              </a:extLst>
            </p:cNvPr>
            <p:cNvSpPr/>
            <p:nvPr/>
          </p:nvSpPr>
          <p:spPr>
            <a:xfrm>
              <a:off x="8321841" y="4050629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ea typeface="+mn-lt"/>
                  <a:cs typeface="+mn-lt"/>
                </a:rPr>
                <a:t>Actualités</a:t>
              </a:r>
              <a:endParaRPr lang="en-US" dirty="0" err="1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E19A33E-2B79-8174-5AB4-9B2D61EF9EF2}"/>
                </a:ext>
              </a:extLst>
            </p:cNvPr>
            <p:cNvSpPr/>
            <p:nvPr/>
          </p:nvSpPr>
          <p:spPr>
            <a:xfrm>
              <a:off x="9284368" y="2757235"/>
              <a:ext cx="1604210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Documents</a:t>
              </a:r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AC6F00F-48F1-BFB9-432D-A2CBAB3EDDB4}"/>
                </a:ext>
              </a:extLst>
            </p:cNvPr>
            <p:cNvSpPr/>
            <p:nvPr/>
          </p:nvSpPr>
          <p:spPr>
            <a:xfrm>
              <a:off x="8321841" y="5394157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Les </a:t>
              </a:r>
              <a:r>
                <a:rPr lang="en-US" dirty="0" err="1">
                  <a:ea typeface="+mn-lt"/>
                  <a:cs typeface="+mn-lt"/>
                </a:rPr>
                <a:t>Catégories</a:t>
              </a:r>
              <a:endParaRPr lang="en-US" dirty="0" err="1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B8845DA8-8A71-58DD-991E-DB74BDAFE219}"/>
                </a:ext>
              </a:extLst>
            </p:cNvPr>
            <p:cNvSpPr/>
            <p:nvPr/>
          </p:nvSpPr>
          <p:spPr>
            <a:xfrm>
              <a:off x="10256920" y="5394157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Les Posts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D5D203-B047-D999-3F49-DB27206DAD40}"/>
              </a:ext>
            </a:extLst>
          </p:cNvPr>
          <p:cNvGrpSpPr/>
          <p:nvPr/>
        </p:nvGrpSpPr>
        <p:grpSpPr>
          <a:xfrm>
            <a:off x="4311314" y="2757236"/>
            <a:ext cx="3449052" cy="2506579"/>
            <a:chOff x="4311314" y="2757236"/>
            <a:chExt cx="3449052" cy="2506579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46A900EA-8961-3872-5F73-B0333AED4510}"/>
                </a:ext>
              </a:extLst>
            </p:cNvPr>
            <p:cNvSpPr/>
            <p:nvPr/>
          </p:nvSpPr>
          <p:spPr>
            <a:xfrm>
              <a:off x="4311314" y="4050631"/>
              <a:ext cx="1534026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ea typeface="+mn-lt"/>
                  <a:cs typeface="+mn-lt"/>
                </a:rPr>
                <a:t>Déposer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une</a:t>
              </a:r>
              <a:r>
                <a:rPr lang="en-US" dirty="0">
                  <a:ea typeface="+mn-lt"/>
                  <a:cs typeface="+mn-lt"/>
                </a:rPr>
                <a:t> photo</a:t>
              </a:r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CC7C1D4-E2BA-C5E7-D22D-77318F90D165}"/>
                </a:ext>
              </a:extLst>
            </p:cNvPr>
            <p:cNvSpPr/>
            <p:nvPr/>
          </p:nvSpPr>
          <p:spPr>
            <a:xfrm>
              <a:off x="5975683" y="4050630"/>
              <a:ext cx="1784683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Consulter la </a:t>
              </a:r>
              <a:r>
                <a:rPr lang="en-US" dirty="0" err="1">
                  <a:ea typeface="+mn-lt"/>
                  <a:cs typeface="+mn-lt"/>
                </a:rPr>
                <a:t>médiathèque</a:t>
              </a:r>
              <a:endParaRPr lang="en-US" dirty="0" err="1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C2CED7EF-912A-6CCB-5736-698761B54F27}"/>
                </a:ext>
              </a:extLst>
            </p:cNvPr>
            <p:cNvSpPr/>
            <p:nvPr/>
          </p:nvSpPr>
          <p:spPr>
            <a:xfrm>
              <a:off x="5073315" y="2757236"/>
              <a:ext cx="1824789" cy="121318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ea typeface="+mn-lt"/>
                  <a:cs typeface="+mn-lt"/>
                </a:rPr>
                <a:t>Médiathèque</a:t>
              </a:r>
              <a:endParaRPr lang="en-US" dirty="0" err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03F59-BCC0-BA4D-6CE2-D4AF08C87DA3}"/>
              </a:ext>
            </a:extLst>
          </p:cNvPr>
          <p:cNvGrpSpPr/>
          <p:nvPr/>
        </p:nvGrpSpPr>
        <p:grpSpPr>
          <a:xfrm>
            <a:off x="6919589" y="466225"/>
            <a:ext cx="2536658" cy="932446"/>
            <a:chOff x="5313946" y="561475"/>
            <a:chExt cx="2536658" cy="932446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6ED94778-D6F0-9C82-A4D0-C0CD07906094}"/>
                </a:ext>
              </a:extLst>
            </p:cNvPr>
            <p:cNvSpPr/>
            <p:nvPr/>
          </p:nvSpPr>
          <p:spPr>
            <a:xfrm>
              <a:off x="5313946" y="561475"/>
              <a:ext cx="1062789" cy="93244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35 page</a:t>
              </a:r>
              <a:endParaRPr lang="en-US" b="1">
                <a:solidFill>
                  <a:schemeClr val="bg2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29D13EB-12CB-13BD-BDCB-BE260EFF61D3}"/>
                </a:ext>
              </a:extLst>
            </p:cNvPr>
            <p:cNvSpPr/>
            <p:nvPr/>
          </p:nvSpPr>
          <p:spPr>
            <a:xfrm>
              <a:off x="6717631" y="561475"/>
              <a:ext cx="1132973" cy="93244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15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plugins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6512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5A947-16F9-96D2-2BA3-64C64A16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31" y="413084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</a:rPr>
              <a:t>Page </a:t>
            </a:r>
            <a:r>
              <a:rPr lang="en-US" b="1" i="0" dirty="0" err="1">
                <a:solidFill>
                  <a:srgbClr val="01A5B7"/>
                </a:solidFill>
              </a:rPr>
              <a:t>d'Accueil</a:t>
            </a:r>
            <a:r>
              <a:rPr lang="en-US" b="1" i="0" dirty="0">
                <a:solidFill>
                  <a:srgbClr val="01A5B7"/>
                </a:solidFill>
              </a:rPr>
              <a:t> :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2440AD-8D75-6C4A-37BC-032EC6EB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087023"/>
            <a:ext cx="5562600" cy="26839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DA8FD2F-C8EA-65F9-BDC6-6D293BF07965}"/>
              </a:ext>
            </a:extLst>
          </p:cNvPr>
          <p:cNvGrpSpPr/>
          <p:nvPr/>
        </p:nvGrpSpPr>
        <p:grpSpPr>
          <a:xfrm>
            <a:off x="531393" y="3318708"/>
            <a:ext cx="4170945" cy="2616870"/>
            <a:chOff x="531393" y="3318708"/>
            <a:chExt cx="4170945" cy="2616870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CD84647-8C9E-447F-5BF6-69A1D14A2EE1}"/>
                </a:ext>
              </a:extLst>
            </p:cNvPr>
            <p:cNvSpPr/>
            <p:nvPr/>
          </p:nvSpPr>
          <p:spPr>
            <a:xfrm>
              <a:off x="1774657" y="4772525"/>
              <a:ext cx="1604208" cy="1163053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57150" algn="ctr">
                <a:spcAft>
                  <a:spcPts val="600"/>
                </a:spcAft>
              </a:pP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Elementor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 Plugin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0017349-C3FF-BADE-A547-D288391B3740}"/>
                </a:ext>
              </a:extLst>
            </p:cNvPr>
            <p:cNvSpPr/>
            <p:nvPr/>
          </p:nvSpPr>
          <p:spPr>
            <a:xfrm>
              <a:off x="3098130" y="3318709"/>
              <a:ext cx="1604208" cy="1163053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The Events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Calendar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Plugin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1E9BF3BD-9FA0-5E52-70E5-34417557AD4D}"/>
                </a:ext>
              </a:extLst>
            </p:cNvPr>
            <p:cNvSpPr/>
            <p:nvPr/>
          </p:nvSpPr>
          <p:spPr>
            <a:xfrm>
              <a:off x="531393" y="3318708"/>
              <a:ext cx="1604208" cy="1163053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57150" algn="ctr">
                <a:spcAft>
                  <a:spcPts val="600"/>
                </a:spcAft>
              </a:pP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Ivory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  <a:p>
              <a:pPr marL="57150" algn="ctr">
                <a:spcAft>
                  <a:spcPts val="600"/>
                </a:spcAft>
              </a:pP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Search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  <a:p>
              <a:pPr marL="57150" algn="ctr">
                <a:spcAft>
                  <a:spcPts val="600"/>
                </a:spcAft>
              </a:pP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Plugin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1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CE31-CEA9-511B-9175-23A559E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345" y="166007"/>
            <a:ext cx="4496228" cy="16906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</a:rPr>
              <a:t>Page </a:t>
            </a:r>
            <a:r>
              <a:rPr lang="en-US" b="1" i="0" dirty="0" err="1">
                <a:solidFill>
                  <a:srgbClr val="01A5B7"/>
                </a:solidFill>
              </a:rPr>
              <a:t>d'Annuaire</a:t>
            </a:r>
            <a:endParaRPr lang="en-US" b="1" i="0" dirty="0">
              <a:solidFill>
                <a:srgbClr val="01A5B7"/>
              </a:solidFill>
            </a:endParaRPr>
          </a:p>
        </p:txBody>
      </p:sp>
      <p:cxnSp>
        <p:nvCxnSpPr>
          <p:cNvPr id="62" name="Straight Connector 3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567DFD-4FBE-2F05-1ADB-438648BDD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" r="-2" b="-2"/>
          <a:stretch/>
        </p:blipFill>
        <p:spPr>
          <a:xfrm>
            <a:off x="642974" y="1150572"/>
            <a:ext cx="5562600" cy="4711547"/>
          </a:xfrm>
          <a:prstGeom prst="rect">
            <a:avLst/>
          </a:prstGeom>
          <a:ln>
            <a:solidFill>
              <a:srgbClr val="01A5B7"/>
            </a:solidFill>
          </a:ln>
        </p:spPr>
      </p:pic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2257272-87B8-2F41-6549-E6E2F5403E61}"/>
              </a:ext>
            </a:extLst>
          </p:cNvPr>
          <p:cNvGrpSpPr/>
          <p:nvPr/>
        </p:nvGrpSpPr>
        <p:grpSpPr>
          <a:xfrm>
            <a:off x="7983811" y="2896889"/>
            <a:ext cx="2798058" cy="1897121"/>
            <a:chOff x="7983811" y="2896889"/>
            <a:chExt cx="2798058" cy="189712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D01C88-E697-107A-3679-BDD40412AC1B}"/>
                </a:ext>
              </a:extLst>
            </p:cNvPr>
            <p:cNvSpPr/>
            <p:nvPr/>
          </p:nvSpPr>
          <p:spPr>
            <a:xfrm>
              <a:off x="7983811" y="2896889"/>
              <a:ext cx="1211036" cy="993321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a typeface="+mn-lt"/>
                  <a:cs typeface="+mn-lt"/>
                </a:rPr>
                <a:t>La </a:t>
              </a:r>
              <a:r>
                <a:rPr lang="en-US" b="1" dirty="0" err="1">
                  <a:ea typeface="+mn-lt"/>
                  <a:cs typeface="+mn-lt"/>
                </a:rPr>
                <a:t>Liste</a:t>
              </a: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8BC059C1-660B-42C7-F608-9B94A63E143C}"/>
                </a:ext>
              </a:extLst>
            </p:cNvPr>
            <p:cNvSpPr/>
            <p:nvPr/>
          </p:nvSpPr>
          <p:spPr>
            <a:xfrm>
              <a:off x="9339512" y="3732654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Elementr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Plugin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082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67834"/>
            <a:ext cx="5029711" cy="10365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</a:t>
            </a:r>
            <a:b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</a:b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d'Organigramme</a:t>
            </a:r>
            <a:endParaRPr lang="en-US" b="1" dirty="0" err="1">
              <a:solidFill>
                <a:srgbClr val="01A5B7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EEE00578-1A6A-50ED-499C-A792F4CC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32" y="1646948"/>
            <a:ext cx="4648199" cy="3904999"/>
          </a:xfrm>
          <a:prstGeom prst="rect">
            <a:avLst/>
          </a:prstGeom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90526947-84BA-6180-5478-278634D9B65B}"/>
              </a:ext>
            </a:extLst>
          </p:cNvPr>
          <p:cNvSpPr/>
          <p:nvPr/>
        </p:nvSpPr>
        <p:spPr>
          <a:xfrm>
            <a:off x="531395" y="2155657"/>
            <a:ext cx="2225842" cy="1704473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a typeface="+mn-lt"/>
                <a:cs typeface="+mn-lt"/>
              </a:rPr>
              <a:t>WpDevArt</a:t>
            </a:r>
            <a:r>
              <a:rPr lang="en-US" b="1" dirty="0">
                <a:ea typeface="+mn-lt"/>
                <a:cs typeface="+mn-lt"/>
              </a:rPr>
              <a:t> organigramme chart</a:t>
            </a:r>
            <a:endParaRPr lang="en-US" b="1" dirty="0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8D2353-3055-DEBD-AD37-48A4D4FD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34" y="4184483"/>
            <a:ext cx="2918159" cy="13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79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CE31-CEA9-511B-9175-23A559E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97" y="526954"/>
            <a:ext cx="4065097" cy="169068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des petites </a:t>
            </a: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Annonces</a:t>
            </a:r>
            <a:endParaRPr lang="en-US" b="1">
              <a:solidFill>
                <a:srgbClr val="01A5B7"/>
              </a:solidFill>
            </a:endParaRPr>
          </a:p>
        </p:txBody>
      </p:sp>
      <p:cxnSp>
        <p:nvCxnSpPr>
          <p:cNvPr id="62" name="Straight Connector 3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8BC059C1-660B-42C7-F608-9B94A63E143C}"/>
              </a:ext>
            </a:extLst>
          </p:cNvPr>
          <p:cNvSpPr/>
          <p:nvPr/>
        </p:nvSpPr>
        <p:spPr>
          <a:xfrm>
            <a:off x="7745328" y="2760102"/>
            <a:ext cx="1442357" cy="1061356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Classified Listings</a:t>
            </a:r>
            <a:endParaRPr lang="en-US" b="1" dirty="0"/>
          </a:p>
          <a:p>
            <a:pPr algn="ctr"/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Plugin</a:t>
            </a: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508A6BA-B44B-B981-BEAC-1B035A88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3" y="659732"/>
            <a:ext cx="3702406" cy="5107404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8E0BA0-8D89-BBD9-F2A1-3EBB9D9A9894}"/>
              </a:ext>
            </a:extLst>
          </p:cNvPr>
          <p:cNvGrpSpPr/>
          <p:nvPr/>
        </p:nvGrpSpPr>
        <p:grpSpPr>
          <a:xfrm>
            <a:off x="6203280" y="4185844"/>
            <a:ext cx="4554526" cy="2214382"/>
            <a:chOff x="6203280" y="4185844"/>
            <a:chExt cx="4554526" cy="2214382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55BC7A4-E435-1FD3-9DA8-A1485FB1AC57}"/>
                </a:ext>
              </a:extLst>
            </p:cNvPr>
            <p:cNvSpPr/>
            <p:nvPr/>
          </p:nvSpPr>
          <p:spPr>
            <a:xfrm>
              <a:off x="6203280" y="4185844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a typeface="+mn-lt"/>
                  <a:cs typeface="+mn-lt"/>
                </a:rPr>
                <a:t>Header</a:t>
              </a:r>
            </a:p>
            <a:p>
              <a:pPr algn="ctr"/>
              <a:r>
                <a:rPr lang="en-US" b="1" dirty="0">
                  <a:solidFill>
                    <a:srgbClr val="FFFFFF"/>
                  </a:solidFill>
                  <a:ea typeface="+mn-lt"/>
                  <a:cs typeface="+mn-lt"/>
                </a:rPr>
                <a:t>Button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5DACB1F-17E2-E594-61EA-E8FDC8B36699}"/>
                </a:ext>
              </a:extLst>
            </p:cNvPr>
            <p:cNvSpPr/>
            <p:nvPr/>
          </p:nvSpPr>
          <p:spPr>
            <a:xfrm>
              <a:off x="7749338" y="4187849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ea typeface="+mn-lt"/>
                  <a:cs typeface="+mn-lt"/>
                </a:rPr>
                <a:t>Search</a:t>
              </a:r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b="1" dirty="0"/>
                <a:t>Form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D0D34D4-1D26-C588-924A-4CBC54A4BB35}"/>
                </a:ext>
              </a:extLst>
            </p:cNvPr>
            <p:cNvSpPr/>
            <p:nvPr/>
          </p:nvSpPr>
          <p:spPr>
            <a:xfrm>
              <a:off x="9315449" y="4189854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ea typeface="+mn-lt"/>
                  <a:cs typeface="+mn-lt"/>
                </a:rPr>
                <a:t>Listings</a:t>
              </a:r>
              <a:endParaRPr lang="en-US" b="1" dirty="0"/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category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5C0969B-A968-5904-6A82-0AED7B2C3C17}"/>
                </a:ext>
              </a:extLst>
            </p:cNvPr>
            <p:cNvSpPr/>
            <p:nvPr/>
          </p:nvSpPr>
          <p:spPr>
            <a:xfrm>
              <a:off x="6975307" y="5338869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ea typeface="+mn-lt"/>
                  <a:cs typeface="+mn-lt"/>
                </a:rPr>
                <a:t>All</a:t>
              </a:r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L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ieux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9195F581-7DF6-178C-E54F-A5718B302F01}"/>
                </a:ext>
              </a:extLst>
            </p:cNvPr>
            <p:cNvSpPr/>
            <p:nvPr/>
          </p:nvSpPr>
          <p:spPr>
            <a:xfrm>
              <a:off x="8539412" y="5338870"/>
              <a:ext cx="1442357" cy="106135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ea typeface="+mn-lt"/>
                  <a:cs typeface="+mn-lt"/>
                </a:rPr>
                <a:t>Listing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940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67834"/>
            <a:ext cx="5029711" cy="103658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de chat</a:t>
            </a:r>
            <a:endParaRPr lang="en-US">
              <a:solidFill>
                <a:srgbClr val="1A212E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90526947-84BA-6180-5478-278634D9B65B}"/>
              </a:ext>
            </a:extLst>
          </p:cNvPr>
          <p:cNvSpPr/>
          <p:nvPr/>
        </p:nvSpPr>
        <p:spPr>
          <a:xfrm>
            <a:off x="531395" y="2536657"/>
            <a:ext cx="1624264" cy="1393658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Simple Ajax Chat</a:t>
            </a:r>
          </a:p>
          <a:p>
            <a:pPr algn="ctr"/>
            <a:r>
              <a:rPr lang="en-US" b="1" dirty="0"/>
              <a:t>Plugin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74D156-8A75-C174-7A0B-FE9CC278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42" y="4362570"/>
            <a:ext cx="2743200" cy="1581912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248635-DAEB-1B10-BC5C-C39B7D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4" y="2300207"/>
            <a:ext cx="5600700" cy="3641218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</p:spTree>
    <p:extLst>
      <p:ext uri="{BB962C8B-B14F-4D97-AF65-F5344CB8AC3E}">
        <p14:creationId xmlns:p14="http://schemas.microsoft.com/office/powerpoint/2010/main" val="31215443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A6C530-B1EF-18D4-8B75-302FF6C3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1391279"/>
            <a:ext cx="5645888" cy="3260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b="1" i="0" kern="1200" cap="all" baseline="0" dirty="0">
                <a:solidFill>
                  <a:srgbClr val="01A5B7"/>
                </a:solidFill>
                <a:latin typeface="+mj-lt"/>
                <a:ea typeface="+mj-ea"/>
                <a:cs typeface="+mj-cs"/>
              </a:rPr>
              <a:t>Page de Médiathèque</a:t>
            </a:r>
            <a:endParaRPr lang="en-US" sz="5100" b="1" i="0" kern="1200" cap="all" baseline="0" dirty="0">
              <a:solidFill>
                <a:srgbClr val="01A5B7"/>
              </a:solidFill>
              <a:latin typeface="+mj-lt"/>
            </a:endParaRPr>
          </a:p>
        </p:txBody>
      </p:sp>
      <p:pic>
        <p:nvPicPr>
          <p:cNvPr id="9" name="Picture 10" descr="A picture containing wall, different, several&#10;&#10;Description automatically generated">
            <a:extLst>
              <a:ext uri="{FF2B5EF4-FFF2-40B4-BE49-F238E27FC236}">
                <a16:creationId xmlns:a16="http://schemas.microsoft.com/office/drawing/2014/main" id="{B54E1FC4-2572-7ADF-57E2-9C3A77072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" r="4262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3542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3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0222790-0932-1101-F20B-2AB9C09B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737" y="433138"/>
            <a:ext cx="4752474" cy="16829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de </a:t>
            </a: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Déposer</a:t>
            </a:r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 </a:t>
            </a: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une</a:t>
            </a:r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 photo</a:t>
            </a:r>
            <a:endParaRPr lang="en-US" b="1" dirty="0">
              <a:solidFill>
                <a:srgbClr val="01A5B7"/>
              </a:solidFill>
            </a:endParaRP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DA4963E-0F98-2FEE-266E-6CF30052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" y="1118653"/>
            <a:ext cx="4918910" cy="4400114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DDDE046F-5C46-5831-2364-82DC72643023}"/>
              </a:ext>
            </a:extLst>
          </p:cNvPr>
          <p:cNvSpPr/>
          <p:nvPr/>
        </p:nvSpPr>
        <p:spPr>
          <a:xfrm>
            <a:off x="6938211" y="2456447"/>
            <a:ext cx="1624264" cy="1393658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ea typeface="+mn-lt"/>
                <a:cs typeface="+mn-lt"/>
              </a:rPr>
              <a:t>Forminator</a:t>
            </a:r>
            <a:endParaRPr lang="en-US" b="1" dirty="0" err="1"/>
          </a:p>
          <a:p>
            <a:pPr algn="ctr"/>
            <a:r>
              <a:rPr lang="en-US" b="1" dirty="0"/>
              <a:t>Plugin</a:t>
            </a:r>
          </a:p>
        </p:txBody>
      </p:sp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4BE1C8-374D-87DA-7778-96774568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11" y="3927594"/>
            <a:ext cx="2743200" cy="1589603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</p:spTree>
    <p:extLst>
      <p:ext uri="{BB962C8B-B14F-4D97-AF65-F5344CB8AC3E}">
        <p14:creationId xmlns:p14="http://schemas.microsoft.com/office/powerpoint/2010/main" val="773904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70" y="377597"/>
            <a:ext cx="4478263" cy="2059264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de Consulter la </a:t>
            </a: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médiathèque</a:t>
            </a:r>
            <a:endParaRPr lang="en-US" b="1" dirty="0" err="1">
              <a:solidFill>
                <a:srgbClr val="01A5B7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BB77BF-8BF2-5EB2-92DB-1817E4AE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946037"/>
            <a:ext cx="4498520" cy="4802641"/>
          </a:xfrm>
          <a:prstGeom prst="rect">
            <a:avLst/>
          </a:prstGeo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8E82396F-E0F0-802F-5420-21B2262C4918}"/>
              </a:ext>
            </a:extLst>
          </p:cNvPr>
          <p:cNvSpPr/>
          <p:nvPr/>
        </p:nvSpPr>
        <p:spPr>
          <a:xfrm>
            <a:off x="967540" y="4582025"/>
            <a:ext cx="1624264" cy="1393658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Ivory Search</a:t>
            </a:r>
            <a:endParaRPr lang="en-US" b="1" dirty="0"/>
          </a:p>
          <a:p>
            <a:pPr algn="ctr"/>
            <a:r>
              <a:rPr lang="en-US" b="1" dirty="0"/>
              <a:t>Plugin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241D-8B90-139B-905F-F86909495A6E}"/>
              </a:ext>
            </a:extLst>
          </p:cNvPr>
          <p:cNvGrpSpPr/>
          <p:nvPr/>
        </p:nvGrpSpPr>
        <p:grpSpPr>
          <a:xfrm>
            <a:off x="3659605" y="2987843"/>
            <a:ext cx="2937711" cy="2989846"/>
            <a:chOff x="3659605" y="2987843"/>
            <a:chExt cx="2937711" cy="2989846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1D3C44D-1378-0C36-E9B7-95D2334D10D1}"/>
                </a:ext>
              </a:extLst>
            </p:cNvPr>
            <p:cNvSpPr/>
            <p:nvPr/>
          </p:nvSpPr>
          <p:spPr>
            <a:xfrm>
              <a:off x="3766887" y="4584031"/>
              <a:ext cx="1624264" cy="1393658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cap="all" dirty="0" err="1">
                  <a:solidFill>
                    <a:schemeClr val="bg2"/>
                  </a:solidFill>
                  <a:ea typeface="+mn-lt"/>
                  <a:cs typeface="+mn-lt"/>
                </a:rPr>
                <a:t>É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diteur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WordPress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F986F14-FA76-47B1-3C2C-C86F646BECDB}"/>
                </a:ext>
              </a:extLst>
            </p:cNvPr>
            <p:cNvSpPr/>
            <p:nvPr/>
          </p:nvSpPr>
          <p:spPr>
            <a:xfrm>
              <a:off x="3659605" y="2987843"/>
              <a:ext cx="2937711" cy="1393656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les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derniers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articles</a:t>
              </a:r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3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colonnes</a:t>
              </a:r>
              <a:endParaRPr lang="en-US" b="1" dirty="0">
                <a:solidFill>
                  <a:srgbClr val="3F3944"/>
                </a:solidFill>
                <a:ea typeface="+mn-lt"/>
                <a:cs typeface="+mn-lt"/>
              </a:endParaRPr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les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filtres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de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catégories</a:t>
              </a:r>
              <a:endParaRPr lang="en-US" b="1" dirty="0">
                <a:solidFill>
                  <a:srgbClr val="3F3944"/>
                </a:solidFill>
                <a:ea typeface="+mn-lt"/>
                <a:cs typeface="+mn-lt"/>
              </a:endParaRPr>
            </a:p>
            <a:p>
              <a:pPr algn="ctr"/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l'ordre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du plus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récent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au plus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ancien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.</a:t>
              </a:r>
              <a:endParaRPr lang="en-US" b="1">
                <a:solidFill>
                  <a:srgbClr val="3F39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116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3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0222790-0932-1101-F20B-2AB9C09B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737" y="433138"/>
            <a:ext cx="4752474" cy="1682945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de Documents</a:t>
            </a:r>
            <a:endParaRPr lang="en-US" b="1" dirty="0">
              <a:solidFill>
                <a:srgbClr val="01A5B7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DDE046F-5C46-5831-2364-82DC72643023}"/>
              </a:ext>
            </a:extLst>
          </p:cNvPr>
          <p:cNvSpPr/>
          <p:nvPr/>
        </p:nvSpPr>
        <p:spPr>
          <a:xfrm>
            <a:off x="5283869" y="3358815"/>
            <a:ext cx="1624264" cy="1393658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Download Manager</a:t>
            </a:r>
            <a:endParaRPr lang="en-US" b="1" dirty="0"/>
          </a:p>
          <a:p>
            <a:pPr algn="ctr"/>
            <a:r>
              <a:rPr lang="en-US" b="1" dirty="0"/>
              <a:t>Plugin</a:t>
            </a: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070508-207D-977C-BA1F-801C3810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489912"/>
            <a:ext cx="4447672" cy="4439652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805CBA-FE27-AF39-4E76-CA199AD4E38B}"/>
              </a:ext>
            </a:extLst>
          </p:cNvPr>
          <p:cNvGrpSpPr/>
          <p:nvPr/>
        </p:nvGrpSpPr>
        <p:grpSpPr>
          <a:xfrm>
            <a:off x="7732295" y="2120822"/>
            <a:ext cx="3084095" cy="4124976"/>
            <a:chOff x="7732295" y="2120822"/>
            <a:chExt cx="3084095" cy="4124976"/>
          </a:xfrm>
        </p:grpSpPr>
        <p:pic>
          <p:nvPicPr>
            <p:cNvPr id="3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C771676-F5DB-A8F9-E488-EDF8E128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2296" y="2120822"/>
              <a:ext cx="2993857" cy="1361636"/>
            </a:xfrm>
            <a:prstGeom prst="rect">
              <a:avLst/>
            </a:prstGeom>
          </p:spPr>
        </p:pic>
        <p:pic>
          <p:nvPicPr>
            <p:cNvPr id="4" name="Picture 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2440F4C9-AB27-7F75-CEB9-6FC3F13C9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2295" y="3706119"/>
              <a:ext cx="2993857" cy="1190342"/>
            </a:xfrm>
            <a:prstGeom prst="rect">
              <a:avLst/>
            </a:prstGeom>
          </p:spPr>
        </p:pic>
        <p:pic>
          <p:nvPicPr>
            <p:cNvPr id="6" name="Picture 7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7FDA371C-73E8-F2F9-F283-1CEFB6FA3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2296" y="5174174"/>
              <a:ext cx="3084094" cy="1071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540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7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4984F-297A-F810-9354-B1136E0F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 err="1">
                <a:solidFill>
                  <a:srgbClr val="01A5B7"/>
                </a:solidFill>
              </a:rPr>
              <a:t>Sommaire</a:t>
            </a:r>
            <a:endParaRPr lang="en-US" b="1" i="0">
              <a:solidFill>
                <a:srgbClr val="01A5B7"/>
              </a:solidFill>
            </a:endParaRPr>
          </a:p>
          <a:p>
            <a:endParaRPr lang="en-US"/>
          </a:p>
        </p:txBody>
      </p:sp>
      <p:pic>
        <p:nvPicPr>
          <p:cNvPr id="127" name="Picture 117" descr="Graphiques financiers sur un écran sombre">
            <a:extLst>
              <a:ext uri="{FF2B5EF4-FFF2-40B4-BE49-F238E27FC236}">
                <a16:creationId xmlns:a16="http://schemas.microsoft.com/office/drawing/2014/main" id="{EDF79589-F25E-A35C-4E39-986F30E2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0" r="30126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CB485-DBE2-7025-41B4-429A5794CEBB}"/>
              </a:ext>
            </a:extLst>
          </p:cNvPr>
          <p:cNvSpPr txBox="1"/>
          <p:nvPr/>
        </p:nvSpPr>
        <p:spPr>
          <a:xfrm>
            <a:off x="5146158" y="2301949"/>
            <a:ext cx="6238687" cy="30801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F3944"/>
                </a:solidFill>
              </a:rPr>
              <a:t>Présentation</a:t>
            </a:r>
            <a:r>
              <a:rPr lang="en-US" b="1" dirty="0">
                <a:solidFill>
                  <a:srgbClr val="3F3944"/>
                </a:solidFill>
              </a:rPr>
              <a:t> De </a:t>
            </a:r>
            <a:r>
              <a:rPr lang="en-US" b="1" dirty="0" err="1">
                <a:solidFill>
                  <a:srgbClr val="3F3944"/>
                </a:solidFill>
              </a:rPr>
              <a:t>L’Institut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Utinam</a:t>
            </a:r>
            <a:endParaRPr lang="en-US" b="1">
              <a:solidFill>
                <a:srgbClr val="3F3944"/>
              </a:solidFill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1A5B7"/>
                </a:solidFill>
              </a:rPr>
              <a:t>Présentation</a:t>
            </a:r>
            <a:r>
              <a:rPr lang="en-US" b="1" dirty="0">
                <a:solidFill>
                  <a:srgbClr val="01A5B7"/>
                </a:solidFill>
              </a:rPr>
              <a:t> de Technolgie WordPress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Front-End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1A5B7"/>
                </a:solidFill>
                <a:ea typeface="+mn-lt"/>
                <a:cs typeface="+mn-lt"/>
              </a:rPr>
              <a:t>Back-End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Présentation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 Des </a:t>
            </a:r>
            <a:r>
              <a:rPr lang="en-US" b="1" cap="all" dirty="0" err="1">
                <a:solidFill>
                  <a:srgbClr val="3F3944"/>
                </a:solidFill>
                <a:ea typeface="+mn-lt"/>
                <a:cs typeface="+mn-lt"/>
              </a:rPr>
              <a:t>é</a:t>
            </a: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léments</a:t>
            </a:r>
            <a:endParaRPr lang="en-US" b="1" dirty="0">
              <a:solidFill>
                <a:srgbClr val="3F3944"/>
              </a:solidFill>
              <a:ea typeface="+mn-lt"/>
              <a:cs typeface="+mn-lt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1A5B7"/>
                </a:solidFill>
                <a:ea typeface="+mn-lt"/>
                <a:cs typeface="+mn-lt"/>
              </a:rPr>
              <a:t>Présentation</a:t>
            </a:r>
            <a:r>
              <a:rPr lang="en-US" b="1" dirty="0">
                <a:solidFill>
                  <a:srgbClr val="01A5B7"/>
                </a:solidFill>
                <a:ea typeface="+mn-lt"/>
                <a:cs typeface="+mn-lt"/>
              </a:rPr>
              <a:t> Du Jeu </a:t>
            </a:r>
            <a:r>
              <a:rPr lang="en-US" b="1" dirty="0" err="1">
                <a:solidFill>
                  <a:srgbClr val="01A5B7"/>
                </a:solidFill>
                <a:ea typeface="+mn-lt"/>
                <a:cs typeface="+mn-lt"/>
              </a:rPr>
              <a:t>D’Essai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Présentation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 D’un </a:t>
            </a: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Exemple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 De Recherche De Site Anglophone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1A5B7"/>
                </a:solidFill>
                <a:ea typeface="+mn-lt"/>
                <a:cs typeface="+mn-lt"/>
              </a:rPr>
              <a:t>Synthèse</a:t>
            </a:r>
            <a:r>
              <a:rPr lang="en-US" b="1" dirty="0">
                <a:solidFill>
                  <a:srgbClr val="01A5B7"/>
                </a:solidFill>
                <a:ea typeface="+mn-lt"/>
                <a:cs typeface="+mn-lt"/>
              </a:rPr>
              <a:t> Et Conclusion</a:t>
            </a:r>
          </a:p>
        </p:txBody>
      </p:sp>
      <p:cxnSp>
        <p:nvCxnSpPr>
          <p:cNvPr id="137" name="Straight Connector 139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82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70" y="377597"/>
            <a:ext cx="4478263" cy="2059264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page </a:t>
            </a:r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d’Actualités</a:t>
            </a:r>
            <a:endParaRPr lang="en-US" b="1" dirty="0" err="1">
              <a:solidFill>
                <a:srgbClr val="01A5B7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B1CE6-9CE0-D5D4-BBD9-64D39419967A}"/>
              </a:ext>
            </a:extLst>
          </p:cNvPr>
          <p:cNvGrpSpPr/>
          <p:nvPr/>
        </p:nvGrpSpPr>
        <p:grpSpPr>
          <a:xfrm>
            <a:off x="2255921" y="2877553"/>
            <a:ext cx="3168316" cy="3017919"/>
            <a:chOff x="2255921" y="2877553"/>
            <a:chExt cx="3168316" cy="301791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E82396F-E0F0-802F-5420-21B2262C4918}"/>
                </a:ext>
              </a:extLst>
            </p:cNvPr>
            <p:cNvSpPr/>
            <p:nvPr/>
          </p:nvSpPr>
          <p:spPr>
            <a:xfrm>
              <a:off x="2321093" y="4501814"/>
              <a:ext cx="1624264" cy="1393658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Elementr</a:t>
              </a:r>
              <a:endParaRPr lang="en-US" dirty="0" err="1">
                <a:ea typeface="+mn-lt"/>
                <a:cs typeface="+mn-lt"/>
              </a:endParaRPr>
            </a:p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Plugin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F986F14-FA76-47B1-3C2C-C86F646BECDB}"/>
                </a:ext>
              </a:extLst>
            </p:cNvPr>
            <p:cNvSpPr/>
            <p:nvPr/>
          </p:nvSpPr>
          <p:spPr>
            <a:xfrm>
              <a:off x="2255921" y="2877553"/>
              <a:ext cx="3168316" cy="1393656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Divs avec des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effets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de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mouvement</a:t>
              </a:r>
              <a:endParaRPr lang="en-US" b="1" dirty="0">
                <a:solidFill>
                  <a:srgbClr val="3F3944"/>
                </a:solidFill>
              </a:endParaRPr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Animation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d'entrée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 zoom in</a:t>
              </a:r>
              <a:endParaRPr lang="en-US" b="1" dirty="0">
                <a:solidFill>
                  <a:srgbClr val="3F3944"/>
                </a:solidFill>
              </a:endParaRPr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Hover pour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l'ombre</a:t>
              </a:r>
              <a:endParaRPr lang="en-US" b="1">
                <a:solidFill>
                  <a:srgbClr val="3F3944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L'image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à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l'intérieur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 avec un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survol</a:t>
              </a:r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 horizontal.</a:t>
              </a:r>
              <a:endParaRPr lang="en-US" b="1">
                <a:solidFill>
                  <a:srgbClr val="3F3944"/>
                </a:solidFill>
              </a:endParaRPr>
            </a:p>
          </p:txBody>
        </p:sp>
      </p:grp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B5708-BD49-4B4C-100B-1B068EB6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63" y="985833"/>
            <a:ext cx="4547936" cy="5327492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</p:spTree>
    <p:extLst>
      <p:ext uri="{BB962C8B-B14F-4D97-AF65-F5344CB8AC3E}">
        <p14:creationId xmlns:p14="http://schemas.microsoft.com/office/powerpoint/2010/main" val="864123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s plan sur un livre ouvert contre un fond flou de bibliothèque">
            <a:extLst>
              <a:ext uri="{FF2B5EF4-FFF2-40B4-BE49-F238E27FC236}">
                <a16:creationId xmlns:a16="http://schemas.microsoft.com/office/drawing/2014/main" id="{A02ACBA2-66D4-AA5A-4932-3A8E7B08D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2" b="39"/>
          <a:stretch/>
        </p:blipFill>
        <p:spPr>
          <a:xfrm>
            <a:off x="20" y="10"/>
            <a:ext cx="12198803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4941B-E0AB-63BF-5522-478E2B1E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84" y="340143"/>
            <a:ext cx="6515100" cy="2360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reste des pages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03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3835E6-40E3-9A0C-1266-9AFF5CAF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60AE2-3506-4159-1F1C-08F982C1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1" y="3849354"/>
            <a:ext cx="6515100" cy="2059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catégories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92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CD1ED7-932B-73C5-ACA5-B30217F94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3" b="153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7AC4F-2B4D-D9C1-2AC9-0769655A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5" y="5122695"/>
            <a:ext cx="4991100" cy="1237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posts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54" y="136965"/>
            <a:ext cx="4478263" cy="2059264"/>
          </a:xfrm>
        </p:spPr>
        <p:txBody>
          <a:bodyPr>
            <a:normAutofit/>
          </a:bodyPr>
          <a:lstStyle/>
          <a:p>
            <a:pPr algn="ctr"/>
            <a:r>
              <a:rPr lang="en-US" b="1" i="0" dirty="0" err="1">
                <a:solidFill>
                  <a:srgbClr val="01A5B7"/>
                </a:solidFill>
                <a:ea typeface="+mj-lt"/>
                <a:cs typeface="+mj-lt"/>
              </a:rPr>
              <a:t>Présentation</a:t>
            </a:r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 du jeu d'essai</a:t>
            </a:r>
            <a:endParaRPr lang="en-US" b="1" dirty="0">
              <a:solidFill>
                <a:srgbClr val="01A5B7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55A20-CEBA-5822-4A3F-2AEE5D2F2D60}"/>
              </a:ext>
            </a:extLst>
          </p:cNvPr>
          <p:cNvSpPr txBox="1"/>
          <p:nvPr/>
        </p:nvSpPr>
        <p:spPr>
          <a:xfrm>
            <a:off x="360947" y="2095500"/>
            <a:ext cx="3649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Formulaire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pour </a:t>
            </a: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Déposer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F3944"/>
                </a:solidFill>
                <a:ea typeface="+mn-lt"/>
                <a:cs typeface="+mn-lt"/>
              </a:rPr>
              <a:t>une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photo</a:t>
            </a:r>
            <a:endParaRPr lang="en-US" b="1" dirty="0">
              <a:solidFill>
                <a:srgbClr val="3F3944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5E072-2BC3-C4A3-0062-433F8D4C905E}"/>
              </a:ext>
            </a:extLst>
          </p:cNvPr>
          <p:cNvGrpSpPr/>
          <p:nvPr/>
        </p:nvGrpSpPr>
        <p:grpSpPr>
          <a:xfrm>
            <a:off x="7817519" y="280737"/>
            <a:ext cx="3595436" cy="4168190"/>
            <a:chOff x="7817519" y="280737"/>
            <a:chExt cx="3595436" cy="4168190"/>
          </a:xfrm>
        </p:grpSpPr>
        <p:pic>
          <p:nvPicPr>
            <p:cNvPr id="3" name="Picture 5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EFA56A48-2C78-0350-8FE8-6F29B32F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519" y="1376363"/>
              <a:ext cx="3595436" cy="3072564"/>
            </a:xfrm>
            <a:prstGeom prst="rect">
              <a:avLst/>
            </a:prstGeom>
          </p:spPr>
        </p:pic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504C2C06-BA22-26B4-281E-21B124144468}"/>
                </a:ext>
              </a:extLst>
            </p:cNvPr>
            <p:cNvSpPr/>
            <p:nvPr/>
          </p:nvSpPr>
          <p:spPr>
            <a:xfrm>
              <a:off x="9003631" y="280737"/>
              <a:ext cx="1694447" cy="972552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Avant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d'écrire</a:t>
              </a:r>
              <a:endParaRPr lang="en-US" b="1">
                <a:solidFill>
                  <a:srgbClr val="3F3944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C96BF-A526-5556-6505-AE5110ECD0A4}"/>
              </a:ext>
            </a:extLst>
          </p:cNvPr>
          <p:cNvGrpSpPr/>
          <p:nvPr/>
        </p:nvGrpSpPr>
        <p:grpSpPr>
          <a:xfrm>
            <a:off x="4985084" y="4932947"/>
            <a:ext cx="3525252" cy="1550781"/>
            <a:chOff x="4985084" y="4932947"/>
            <a:chExt cx="3525252" cy="1550781"/>
          </a:xfrm>
        </p:grpSpPr>
        <p:pic>
          <p:nvPicPr>
            <p:cNvPr id="10" name="Picture 10" descr="Shape, rectangle&#10;&#10;Description automatically generated">
              <a:extLst>
                <a:ext uri="{FF2B5EF4-FFF2-40B4-BE49-F238E27FC236}">
                  <a16:creationId xmlns:a16="http://schemas.microsoft.com/office/drawing/2014/main" id="{D89C8645-2FFE-2F35-4E47-F6AB1F8C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084" y="6059188"/>
              <a:ext cx="3525252" cy="424540"/>
            </a:xfrm>
            <a:prstGeom prst="rect">
              <a:avLst/>
            </a:prstGeom>
            <a:ln w="28575">
              <a:solidFill>
                <a:srgbClr val="01A5B7"/>
              </a:solidFill>
            </a:ln>
          </p:spPr>
        </p:pic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F1FFAB53-3330-FBD7-EF8C-D8A6C8840153}"/>
                </a:ext>
              </a:extLst>
            </p:cNvPr>
            <p:cNvSpPr/>
            <p:nvPr/>
          </p:nvSpPr>
          <p:spPr>
            <a:xfrm>
              <a:off x="5524499" y="4932947"/>
              <a:ext cx="1694447" cy="972552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Message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apparaît</a:t>
              </a:r>
              <a:endParaRPr lang="en-US" b="1" dirty="0">
                <a:solidFill>
                  <a:srgbClr val="3F3944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D02D8-833F-DF0D-A410-49459CE5C634}"/>
              </a:ext>
            </a:extLst>
          </p:cNvPr>
          <p:cNvGrpSpPr/>
          <p:nvPr/>
        </p:nvGrpSpPr>
        <p:grpSpPr>
          <a:xfrm>
            <a:off x="894347" y="3274821"/>
            <a:ext cx="3475121" cy="2369567"/>
            <a:chOff x="894347" y="3274821"/>
            <a:chExt cx="3475121" cy="2369567"/>
          </a:xfrm>
        </p:grpSpPr>
        <p:pic>
          <p:nvPicPr>
            <p:cNvPr id="8" name="Picture 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1508E54-D19F-0996-7055-FACED5F4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347" y="4772953"/>
              <a:ext cx="3475121" cy="871435"/>
            </a:xfrm>
            <a:prstGeom prst="rect">
              <a:avLst/>
            </a:prstGeom>
            <a:ln w="28575">
              <a:solidFill>
                <a:srgbClr val="01A5B7"/>
              </a:solidFill>
            </a:ln>
          </p:spPr>
        </p:pic>
        <p:sp>
          <p:nvSpPr>
            <p:cNvPr id="14" name="Speech Bubble: Oval 13">
              <a:extLst>
                <a:ext uri="{FF2B5EF4-FFF2-40B4-BE49-F238E27FC236}">
                  <a16:creationId xmlns:a16="http://schemas.microsoft.com/office/drawing/2014/main" id="{051D8EBE-D6D7-EB8F-812C-3339D5ACA10A}"/>
                </a:ext>
              </a:extLst>
            </p:cNvPr>
            <p:cNvSpPr/>
            <p:nvPr/>
          </p:nvSpPr>
          <p:spPr>
            <a:xfrm>
              <a:off x="1814762" y="3274821"/>
              <a:ext cx="1795088" cy="1216967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les entrées</a:t>
              </a:r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Sont vides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Messages </a:t>
              </a:r>
              <a:r>
                <a:rPr lang="en-US" b="1" dirty="0" err="1">
                  <a:solidFill>
                    <a:srgbClr val="3F3944"/>
                  </a:solidFill>
                  <a:ea typeface="+mn-lt"/>
                  <a:cs typeface="+mn-lt"/>
                </a:rPr>
                <a:t>d’erreurs</a:t>
              </a:r>
              <a:endParaRPr lang="en-US" b="1">
                <a:solidFill>
                  <a:srgbClr val="3F394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90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94" y="3429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dirty="0" err="1">
                <a:solidFill>
                  <a:srgbClr val="01A5B7"/>
                </a:solidFill>
              </a:rPr>
              <a:t>Présentation</a:t>
            </a:r>
            <a:r>
              <a:rPr lang="en-US" sz="2400" b="1" i="0" dirty="0">
                <a:solidFill>
                  <a:srgbClr val="01A5B7"/>
                </a:solidFill>
              </a:rPr>
              <a:t> d’un </a:t>
            </a:r>
            <a:r>
              <a:rPr lang="en-US" sz="2400" b="1" i="0" dirty="0" err="1">
                <a:solidFill>
                  <a:srgbClr val="01A5B7"/>
                </a:solidFill>
              </a:rPr>
              <a:t>exemple</a:t>
            </a:r>
            <a:r>
              <a:rPr lang="en-US" sz="2400" b="1" i="0" dirty="0">
                <a:solidFill>
                  <a:srgbClr val="01A5B7"/>
                </a:solidFill>
              </a:rPr>
              <a:t> de recherche </a:t>
            </a:r>
            <a:r>
              <a:rPr lang="en-US" sz="2400" b="1" i="0" dirty="0" err="1">
                <a:solidFill>
                  <a:srgbClr val="01A5B7"/>
                </a:solidFill>
              </a:rPr>
              <a:t>effectuée</a:t>
            </a:r>
            <a:r>
              <a:rPr lang="en-US" sz="2400" b="1" i="0" dirty="0">
                <a:solidFill>
                  <a:srgbClr val="01A5B7"/>
                </a:solidFill>
              </a:rPr>
              <a:t> à </a:t>
            </a:r>
            <a:r>
              <a:rPr lang="en-US" sz="2400" b="1" i="0" dirty="0" err="1">
                <a:solidFill>
                  <a:srgbClr val="01A5B7"/>
                </a:solidFill>
              </a:rPr>
              <a:t>partir</a:t>
            </a:r>
            <a:r>
              <a:rPr lang="en-US" sz="2400" b="1" i="0" dirty="0">
                <a:solidFill>
                  <a:srgbClr val="01A5B7"/>
                </a:solidFill>
              </a:rPr>
              <a:t> de site anglophone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8D22C-3803-35F6-F061-593850A4A298}"/>
              </a:ext>
            </a:extLst>
          </p:cNvPr>
          <p:cNvSpPr txBox="1"/>
          <p:nvPr/>
        </p:nvSpPr>
        <p:spPr>
          <a:xfrm>
            <a:off x="683795" y="2545932"/>
            <a:ext cx="6119813" cy="480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b="1" dirty="0" err="1">
                <a:solidFill>
                  <a:srgbClr val="3F3944"/>
                </a:solidFill>
              </a:rPr>
              <a:t>Chercher</a:t>
            </a:r>
            <a:r>
              <a:rPr lang="en-US" b="1" dirty="0">
                <a:solidFill>
                  <a:srgbClr val="3F3944"/>
                </a:solidFill>
              </a:rPr>
              <a:t> sur un plugin petites </a:t>
            </a:r>
            <a:r>
              <a:rPr lang="en-US" b="1" dirty="0" err="1">
                <a:solidFill>
                  <a:srgbClr val="3F3944"/>
                </a:solidFill>
              </a:rPr>
              <a:t>annonces</a:t>
            </a:r>
            <a:r>
              <a:rPr lang="en-US" b="1" dirty="0">
                <a:solidFill>
                  <a:srgbClr val="3F3944"/>
                </a:solidFill>
              </a:rPr>
              <a:t> pour WordPress '</a:t>
            </a:r>
            <a:r>
              <a:rPr lang="en-US" b="1" dirty="0">
                <a:ea typeface="+mn-lt"/>
                <a:cs typeface="+mn-lt"/>
              </a:rPr>
              <a:t>Classified Listing'</a:t>
            </a:r>
            <a:endParaRPr lang="en-US" b="1" dirty="0">
              <a:solidFill>
                <a:srgbClr val="3F3944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Magnifying glass">
            <a:extLst>
              <a:ext uri="{FF2B5EF4-FFF2-40B4-BE49-F238E27FC236}">
                <a16:creationId xmlns:a16="http://schemas.microsoft.com/office/drawing/2014/main" id="{DAAB1DFD-5BB4-81B0-BF8F-7026D976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948" y="647700"/>
            <a:ext cx="5352048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26281-3181-788E-EDC3-294D82EE19D6}"/>
              </a:ext>
            </a:extLst>
          </p:cNvPr>
          <p:cNvSpPr txBox="1"/>
          <p:nvPr/>
        </p:nvSpPr>
        <p:spPr>
          <a:xfrm>
            <a:off x="824163" y="3338010"/>
            <a:ext cx="5357813" cy="480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b="1" dirty="0" err="1">
                <a:solidFill>
                  <a:srgbClr val="01A5B7"/>
                </a:solidFill>
              </a:rPr>
              <a:t>Chercher</a:t>
            </a:r>
            <a:r>
              <a:rPr lang="en-US" b="1" dirty="0">
                <a:solidFill>
                  <a:srgbClr val="01A5B7"/>
                </a:solidFill>
              </a:rPr>
              <a:t> sur un plugin </a:t>
            </a:r>
            <a:r>
              <a:rPr lang="en-US" b="1" dirty="0" err="1">
                <a:solidFill>
                  <a:srgbClr val="01A5B7"/>
                </a:solidFill>
                <a:ea typeface="+mn-lt"/>
                <a:cs typeface="+mn-lt"/>
              </a:rPr>
              <a:t>rechercher</a:t>
            </a:r>
            <a:r>
              <a:rPr lang="en-US" b="1" dirty="0">
                <a:solidFill>
                  <a:srgbClr val="01A5B7"/>
                </a:solidFill>
              </a:rPr>
              <a:t> pour WordPress '</a:t>
            </a:r>
            <a:r>
              <a:rPr lang="en-US" b="1" dirty="0">
                <a:solidFill>
                  <a:srgbClr val="01A5B7"/>
                </a:solidFill>
                <a:ea typeface="+mn-lt"/>
                <a:cs typeface="+mn-lt"/>
              </a:rPr>
              <a:t>Ivory Search'</a:t>
            </a:r>
            <a:endParaRPr lang="en-US" b="1" dirty="0">
              <a:solidFill>
                <a:srgbClr val="01A5B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6B273-8CB3-BDB9-1501-07EABCAF6598}"/>
              </a:ext>
            </a:extLst>
          </p:cNvPr>
          <p:cNvSpPr txBox="1"/>
          <p:nvPr/>
        </p:nvSpPr>
        <p:spPr>
          <a:xfrm>
            <a:off x="964531" y="4120063"/>
            <a:ext cx="6380498" cy="480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b="1" dirty="0" err="1">
                <a:solidFill>
                  <a:srgbClr val="3F3944"/>
                </a:solidFill>
              </a:rPr>
              <a:t>Chercher</a:t>
            </a:r>
            <a:r>
              <a:rPr lang="en-US" b="1" dirty="0">
                <a:solidFill>
                  <a:srgbClr val="3F3944"/>
                </a:solidFill>
              </a:rPr>
              <a:t> sur un plugin chat pour WordPress '</a:t>
            </a:r>
            <a:r>
              <a:rPr lang="en-US" b="1" dirty="0">
                <a:ea typeface="+mn-lt"/>
                <a:cs typeface="+mn-lt"/>
              </a:rPr>
              <a:t>Simple Ajax Chat'</a:t>
            </a:r>
            <a:endParaRPr lang="en-US" b="1" dirty="0">
              <a:solidFill>
                <a:srgbClr val="3F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702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D2796B-3435-EC3B-B4AF-043E3302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8" y="537733"/>
            <a:ext cx="2903621" cy="2894953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1E6EFD-6955-9BD9-CE75-3D15E15F7FBB}"/>
              </a:ext>
            </a:extLst>
          </p:cNvPr>
          <p:cNvSpPr txBox="1"/>
          <p:nvPr/>
        </p:nvSpPr>
        <p:spPr>
          <a:xfrm>
            <a:off x="5825289" y="471236"/>
            <a:ext cx="502318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1A5B7"/>
                </a:solidFill>
                <a:ea typeface="+mn-lt"/>
                <a:cs typeface="+mn-lt"/>
              </a:rPr>
              <a:t>Fr: 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Classified Listing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est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un plugin très bien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noté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qui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pourrait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être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génial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si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vous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ne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créez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qu'un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seul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site web. Il a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une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tonne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fonctionnalités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gratuites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(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comme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tous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les plugins de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cette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liste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) et encore plus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si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vous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achetez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tous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les add-ons.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Encore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une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fois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,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comme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les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autres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plugins de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cette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liste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,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vous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obtiendrez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un design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entièrement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réactif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et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une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interface facile à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utiliser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dans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l'administration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de WordPress.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Essentiellement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,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si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vous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aimez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l'aspect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et la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convivialité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ce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plugin, il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pourrait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très bien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fonctionner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 pour </a:t>
            </a:r>
            <a:r>
              <a:rPr lang="en-US" b="1" err="1">
                <a:solidFill>
                  <a:srgbClr val="3F3944"/>
                </a:solidFill>
                <a:ea typeface="+mn-lt"/>
                <a:cs typeface="+mn-lt"/>
              </a:rPr>
              <a:t>vous</a:t>
            </a:r>
            <a:r>
              <a:rPr lang="en-US" b="1" dirty="0">
                <a:solidFill>
                  <a:srgbClr val="3F3944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rgbClr val="3F3944"/>
              </a:solidFill>
            </a:endParaRPr>
          </a:p>
        </p:txBody>
      </p:sp>
      <p:pic>
        <p:nvPicPr>
          <p:cNvPr id="14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5D4248-1A1B-95B2-6A4F-4C9FE127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79" y="3954596"/>
            <a:ext cx="2743200" cy="2478071"/>
          </a:xfrm>
          <a:prstGeom prst="rect">
            <a:avLst/>
          </a:prstGeom>
          <a:ln w="28575">
            <a:solidFill>
              <a:srgbClr val="01A5B7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631430-016F-D72A-6AB6-430F144499FB}"/>
              </a:ext>
            </a:extLst>
          </p:cNvPr>
          <p:cNvSpPr txBox="1"/>
          <p:nvPr/>
        </p:nvSpPr>
        <p:spPr>
          <a:xfrm>
            <a:off x="250658" y="3769894"/>
            <a:ext cx="67176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1A5B7"/>
                </a:solidFill>
              </a:rPr>
              <a:t>Fr:</a:t>
            </a:r>
            <a:r>
              <a:rPr lang="en-US" b="1" dirty="0"/>
              <a:t> </a:t>
            </a:r>
            <a:r>
              <a:rPr lang="en-US" b="1" dirty="0">
                <a:solidFill>
                  <a:srgbClr val="3F3944"/>
                </a:solidFill>
              </a:rPr>
              <a:t>Ivory Search </a:t>
            </a:r>
            <a:r>
              <a:rPr lang="en-US" b="1" err="1">
                <a:solidFill>
                  <a:srgbClr val="3F3944"/>
                </a:solidFill>
              </a:rPr>
              <a:t>est</a:t>
            </a:r>
            <a:r>
              <a:rPr lang="en-US" b="1" dirty="0">
                <a:solidFill>
                  <a:srgbClr val="3F3944"/>
                </a:solidFill>
              </a:rPr>
              <a:t> un </a:t>
            </a:r>
            <a:r>
              <a:rPr lang="en-US" b="1" err="1">
                <a:solidFill>
                  <a:srgbClr val="3F3944"/>
                </a:solidFill>
              </a:rPr>
              <a:t>autre</a:t>
            </a:r>
            <a:r>
              <a:rPr lang="en-US" b="1" dirty="0">
                <a:solidFill>
                  <a:srgbClr val="3F3944"/>
                </a:solidFill>
              </a:rPr>
              <a:t> excellent plugin de recherche WordPress que </a:t>
            </a:r>
            <a:r>
              <a:rPr lang="en-US" b="1" err="1">
                <a:solidFill>
                  <a:srgbClr val="3F3944"/>
                </a:solidFill>
              </a:rPr>
              <a:t>vous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pouvez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utiliser</a:t>
            </a:r>
            <a:r>
              <a:rPr lang="en-US" b="1" dirty="0">
                <a:solidFill>
                  <a:srgbClr val="3F3944"/>
                </a:solidFill>
              </a:rPr>
              <a:t> pour </a:t>
            </a:r>
            <a:r>
              <a:rPr lang="en-US" b="1" err="1">
                <a:solidFill>
                  <a:srgbClr val="3F3944"/>
                </a:solidFill>
              </a:rPr>
              <a:t>remplacer</a:t>
            </a:r>
            <a:r>
              <a:rPr lang="en-US" b="1" dirty="0">
                <a:solidFill>
                  <a:srgbClr val="3F3944"/>
                </a:solidFill>
              </a:rPr>
              <a:t> la recherche par </a:t>
            </a:r>
            <a:r>
              <a:rPr lang="en-US" b="1" err="1">
                <a:solidFill>
                  <a:srgbClr val="3F3944"/>
                </a:solidFill>
              </a:rPr>
              <a:t>défaut</a:t>
            </a:r>
            <a:r>
              <a:rPr lang="en-US" b="1" dirty="0">
                <a:solidFill>
                  <a:srgbClr val="3F3944"/>
                </a:solidFill>
              </a:rPr>
              <a:t> de WordPress. </a:t>
            </a:r>
            <a:br>
              <a:rPr lang="en-US" b="1" dirty="0">
                <a:solidFill>
                  <a:srgbClr val="3F3944"/>
                </a:solidFill>
              </a:rPr>
            </a:br>
            <a:r>
              <a:rPr lang="en-US" b="1" dirty="0">
                <a:solidFill>
                  <a:srgbClr val="3F3944"/>
                </a:solidFill>
              </a:rPr>
              <a:t>Il rend facile la </a:t>
            </a:r>
            <a:r>
              <a:rPr lang="en-US" b="1" err="1">
                <a:solidFill>
                  <a:srgbClr val="3F3944"/>
                </a:solidFill>
              </a:rPr>
              <a:t>création</a:t>
            </a:r>
            <a:r>
              <a:rPr lang="en-US" b="1" dirty="0">
                <a:solidFill>
                  <a:srgbClr val="3F3944"/>
                </a:solidFill>
              </a:rPr>
              <a:t> d'un </a:t>
            </a:r>
            <a:r>
              <a:rPr lang="en-US" b="1" err="1">
                <a:solidFill>
                  <a:srgbClr val="3F3944"/>
                </a:solidFill>
              </a:rPr>
              <a:t>formulaire</a:t>
            </a:r>
            <a:r>
              <a:rPr lang="en-US" b="1" dirty="0">
                <a:solidFill>
                  <a:srgbClr val="3F3944"/>
                </a:solidFill>
              </a:rPr>
              <a:t> de recherche WordPress </a:t>
            </a:r>
            <a:r>
              <a:rPr lang="en-US" b="1" err="1">
                <a:solidFill>
                  <a:srgbClr val="3F3944"/>
                </a:solidFill>
              </a:rPr>
              <a:t>personnalisé</a:t>
            </a:r>
            <a:r>
              <a:rPr lang="en-US" b="1" dirty="0">
                <a:solidFill>
                  <a:srgbClr val="3F3944"/>
                </a:solidFill>
              </a:rPr>
              <a:t>. Chaque </a:t>
            </a:r>
            <a:r>
              <a:rPr lang="en-US" b="1" err="1">
                <a:solidFill>
                  <a:srgbClr val="3F3944"/>
                </a:solidFill>
              </a:rPr>
              <a:t>formulaire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peut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avoir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ses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propres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paramètres</a:t>
            </a:r>
            <a:r>
              <a:rPr lang="en-US" b="1" dirty="0">
                <a:solidFill>
                  <a:srgbClr val="3F3944"/>
                </a:solidFill>
              </a:rPr>
              <a:t> de recherche </a:t>
            </a:r>
            <a:r>
              <a:rPr lang="en-US" b="1" err="1">
                <a:solidFill>
                  <a:srgbClr val="3F3944"/>
                </a:solidFill>
              </a:rPr>
              <a:t>uniques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afin</a:t>
            </a:r>
            <a:r>
              <a:rPr lang="en-US" b="1" dirty="0">
                <a:solidFill>
                  <a:srgbClr val="3F3944"/>
                </a:solidFill>
              </a:rPr>
              <a:t> que </a:t>
            </a:r>
            <a:r>
              <a:rPr lang="en-US" b="1" err="1">
                <a:solidFill>
                  <a:srgbClr val="3F3944"/>
                </a:solidFill>
              </a:rPr>
              <a:t>vous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puissiez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créer</a:t>
            </a:r>
            <a:r>
              <a:rPr lang="en-US" b="1" dirty="0">
                <a:solidFill>
                  <a:srgbClr val="3F3944"/>
                </a:solidFill>
              </a:rPr>
              <a:t> des </a:t>
            </a:r>
            <a:r>
              <a:rPr lang="en-US" b="1" err="1">
                <a:solidFill>
                  <a:srgbClr val="3F3944"/>
                </a:solidFill>
              </a:rPr>
              <a:t>formulaires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err="1">
                <a:solidFill>
                  <a:srgbClr val="3F3944"/>
                </a:solidFill>
              </a:rPr>
              <a:t>dynamiques</a:t>
            </a:r>
            <a:r>
              <a:rPr lang="en-US" b="1" dirty="0">
                <a:solidFill>
                  <a:srgbClr val="3F3944"/>
                </a:solidFill>
              </a:rPr>
              <a:t> pour </a:t>
            </a:r>
            <a:r>
              <a:rPr lang="en-US" b="1" err="1">
                <a:solidFill>
                  <a:srgbClr val="3F3944"/>
                </a:solidFill>
              </a:rPr>
              <a:t>différentes</a:t>
            </a:r>
            <a:r>
              <a:rPr lang="en-US" b="1" dirty="0">
                <a:solidFill>
                  <a:srgbClr val="3F3944"/>
                </a:solidFill>
              </a:rPr>
              <a:t> zones de </a:t>
            </a:r>
            <a:r>
              <a:rPr lang="en-US" b="1" err="1">
                <a:solidFill>
                  <a:srgbClr val="3F3944"/>
                </a:solidFill>
              </a:rPr>
              <a:t>votre</a:t>
            </a:r>
            <a:r>
              <a:rPr lang="en-US" b="1" dirty="0">
                <a:solidFill>
                  <a:srgbClr val="3F3944"/>
                </a:solidFill>
              </a:rPr>
              <a:t> site.</a:t>
            </a:r>
            <a:br>
              <a:rPr lang="en-US" b="1" dirty="0">
                <a:solidFill>
                  <a:srgbClr val="3F3944"/>
                </a:solidFill>
              </a:rPr>
            </a:br>
            <a:r>
              <a:rPr lang="en-US" b="1" dirty="0">
                <a:solidFill>
                  <a:srgbClr val="3F3944"/>
                </a:solidFill>
              </a:rPr>
              <a:t>Vous </a:t>
            </a:r>
            <a:r>
              <a:rPr lang="en-US" b="1" dirty="0" err="1">
                <a:solidFill>
                  <a:srgbClr val="3F3944"/>
                </a:solidFill>
              </a:rPr>
              <a:t>pouvez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également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utiliser</a:t>
            </a:r>
            <a:r>
              <a:rPr lang="en-US" b="1" dirty="0">
                <a:solidFill>
                  <a:srgbClr val="3F3944"/>
                </a:solidFill>
              </a:rPr>
              <a:t> Ajax pour </a:t>
            </a:r>
            <a:r>
              <a:rPr lang="en-US" b="1" dirty="0" err="1">
                <a:solidFill>
                  <a:srgbClr val="3F3944"/>
                </a:solidFill>
              </a:rPr>
              <a:t>afficher</a:t>
            </a:r>
            <a:r>
              <a:rPr lang="en-US" b="1" dirty="0">
                <a:solidFill>
                  <a:srgbClr val="3F3944"/>
                </a:solidFill>
              </a:rPr>
              <a:t> les </a:t>
            </a:r>
            <a:r>
              <a:rPr lang="en-US" b="1" dirty="0" err="1">
                <a:solidFill>
                  <a:srgbClr val="3F3944"/>
                </a:solidFill>
              </a:rPr>
              <a:t>résultats</a:t>
            </a:r>
            <a:r>
              <a:rPr lang="en-US" b="1" dirty="0">
                <a:solidFill>
                  <a:srgbClr val="3F3944"/>
                </a:solidFill>
              </a:rPr>
              <a:t> de recherche </a:t>
            </a:r>
            <a:r>
              <a:rPr lang="en-US" b="1" dirty="0" err="1">
                <a:solidFill>
                  <a:srgbClr val="3F3944"/>
                </a:solidFill>
              </a:rPr>
              <a:t>en</a:t>
            </a:r>
            <a:r>
              <a:rPr lang="en-US" b="1" dirty="0">
                <a:solidFill>
                  <a:srgbClr val="3F3944"/>
                </a:solidFill>
              </a:rPr>
              <a:t> direct sans recharger </a:t>
            </a:r>
            <a:r>
              <a:rPr lang="en-US" b="1" dirty="0" err="1">
                <a:solidFill>
                  <a:srgbClr val="3F3944"/>
                </a:solidFill>
              </a:rPr>
              <a:t>une</a:t>
            </a:r>
            <a:r>
              <a:rPr lang="en-US" b="1" dirty="0">
                <a:solidFill>
                  <a:srgbClr val="3F3944"/>
                </a:solidFill>
              </a:rPr>
              <a:t> page. Il </a:t>
            </a:r>
            <a:r>
              <a:rPr lang="en-US" b="1" dirty="0" err="1">
                <a:solidFill>
                  <a:srgbClr val="3F3944"/>
                </a:solidFill>
              </a:rPr>
              <a:t>est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livré</a:t>
            </a:r>
            <a:r>
              <a:rPr lang="en-US" b="1" dirty="0">
                <a:solidFill>
                  <a:srgbClr val="3F3944"/>
                </a:solidFill>
              </a:rPr>
              <a:t> avec des </a:t>
            </a:r>
            <a:r>
              <a:rPr lang="en-US" b="1" dirty="0" err="1">
                <a:solidFill>
                  <a:srgbClr val="3F3944"/>
                </a:solidFill>
              </a:rPr>
              <a:t>shortcodes</a:t>
            </a:r>
            <a:r>
              <a:rPr lang="en-US" b="1" dirty="0">
                <a:solidFill>
                  <a:srgbClr val="3F3944"/>
                </a:solidFill>
              </a:rPr>
              <a:t> et un widget de recherche </a:t>
            </a:r>
            <a:r>
              <a:rPr lang="en-US" b="1" dirty="0" err="1">
                <a:solidFill>
                  <a:srgbClr val="3F3944"/>
                </a:solidFill>
              </a:rPr>
              <a:t>afin</a:t>
            </a:r>
            <a:r>
              <a:rPr lang="en-US" b="1" dirty="0">
                <a:solidFill>
                  <a:srgbClr val="3F3944"/>
                </a:solidFill>
              </a:rPr>
              <a:t> que </a:t>
            </a:r>
            <a:r>
              <a:rPr lang="en-US" b="1" dirty="0" err="1">
                <a:solidFill>
                  <a:srgbClr val="3F3944"/>
                </a:solidFill>
              </a:rPr>
              <a:t>vous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puissiez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facilement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afficher</a:t>
            </a:r>
            <a:r>
              <a:rPr lang="en-US" b="1" dirty="0">
                <a:solidFill>
                  <a:srgbClr val="3F3944"/>
                </a:solidFill>
              </a:rPr>
              <a:t> des </a:t>
            </a:r>
            <a:r>
              <a:rPr lang="en-US" b="1" dirty="0" err="1">
                <a:solidFill>
                  <a:srgbClr val="3F3944"/>
                </a:solidFill>
              </a:rPr>
              <a:t>formulaires</a:t>
            </a:r>
            <a:r>
              <a:rPr lang="en-US" b="1" dirty="0">
                <a:solidFill>
                  <a:srgbClr val="3F3944"/>
                </a:solidFill>
              </a:rPr>
              <a:t> de recherche </a:t>
            </a:r>
            <a:r>
              <a:rPr lang="en-US" b="1" dirty="0" err="1">
                <a:solidFill>
                  <a:srgbClr val="3F3944"/>
                </a:solidFill>
              </a:rPr>
              <a:t>n'importe</a:t>
            </a:r>
            <a:r>
              <a:rPr lang="en-US" b="1" dirty="0">
                <a:solidFill>
                  <a:srgbClr val="3F3944"/>
                </a:solidFill>
              </a:rPr>
              <a:t> </a:t>
            </a:r>
            <a:r>
              <a:rPr lang="en-US" b="1" dirty="0" err="1">
                <a:solidFill>
                  <a:srgbClr val="3F3944"/>
                </a:solidFill>
              </a:rPr>
              <a:t>où</a:t>
            </a:r>
            <a:r>
              <a:rPr lang="en-US" b="1" dirty="0">
                <a:solidFill>
                  <a:srgbClr val="3F3944"/>
                </a:solidFill>
              </a:rPr>
              <a:t> sur </a:t>
            </a:r>
            <a:r>
              <a:rPr lang="en-US" b="1" dirty="0" err="1">
                <a:solidFill>
                  <a:srgbClr val="3F3944"/>
                </a:solidFill>
              </a:rPr>
              <a:t>votre</a:t>
            </a:r>
            <a:r>
              <a:rPr lang="en-US" b="1" dirty="0">
                <a:solidFill>
                  <a:srgbClr val="3F3944"/>
                </a:solidFill>
              </a:rPr>
              <a:t> site Web WordPress.</a:t>
            </a:r>
          </a:p>
        </p:txBody>
      </p:sp>
    </p:spTree>
    <p:extLst>
      <p:ext uri="{BB962C8B-B14F-4D97-AF65-F5344CB8AC3E}">
        <p14:creationId xmlns:p14="http://schemas.microsoft.com/office/powerpoint/2010/main" val="75294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22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ogo, company name, whiteboard&#10;&#10;Description automatically generated">
            <a:extLst>
              <a:ext uri="{FF2B5EF4-FFF2-40B4-BE49-F238E27FC236}">
                <a16:creationId xmlns:a16="http://schemas.microsoft.com/office/drawing/2014/main" id="{BF679910-9A7E-E001-88BC-36DC0C83E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5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cxnSp>
        <p:nvCxnSpPr>
          <p:cNvPr id="62" name="Straight Connector 24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8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0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2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34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6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1031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4984F-297A-F810-9354-B1136E0F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9" y="445168"/>
            <a:ext cx="3982767" cy="13822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US" sz="3100" b="1" i="0" kern="1200" cap="all" baseline="0" dirty="0">
                <a:solidFill>
                  <a:srgbClr val="01A5B7"/>
                </a:solidFill>
              </a:rPr>
            </a:br>
            <a:r>
              <a:rPr lang="en-US" sz="3100" b="1" i="0" kern="1200" cap="all" baseline="0" dirty="0" err="1">
                <a:solidFill>
                  <a:srgbClr val="01A5B7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100" b="1" i="0" kern="1200" cap="all" baseline="0" dirty="0">
                <a:solidFill>
                  <a:srgbClr val="01A5B7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i="0" kern="1200" cap="all" baseline="0" dirty="0" err="1">
                <a:solidFill>
                  <a:srgbClr val="01A5B7"/>
                </a:solidFill>
                <a:latin typeface="+mj-lt"/>
                <a:ea typeface="+mj-ea"/>
                <a:cs typeface="+mj-cs"/>
              </a:rPr>
              <a:t>l’Institut</a:t>
            </a:r>
            <a:r>
              <a:rPr lang="en-US" sz="3100" b="1" i="0" kern="1200" cap="all" baseline="0" dirty="0">
                <a:solidFill>
                  <a:srgbClr val="01A5B7"/>
                </a:solidFill>
                <a:latin typeface="+mj-lt"/>
                <a:ea typeface="+mj-ea"/>
                <a:cs typeface="+mj-cs"/>
              </a:rPr>
              <a:t> UTINAM</a:t>
            </a:r>
            <a:endParaRPr lang="en-US"/>
          </a:p>
          <a:p>
            <a:endParaRPr lang="en-US" sz="3100" i="1" kern="1200" cap="all" baseline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croll: Horizontal 84">
            <a:extLst>
              <a:ext uri="{FF2B5EF4-FFF2-40B4-BE49-F238E27FC236}">
                <a16:creationId xmlns:a16="http://schemas.microsoft.com/office/drawing/2014/main" id="{B16E5C38-5980-5C9C-EA1B-1CC80D69056B}"/>
              </a:ext>
            </a:extLst>
          </p:cNvPr>
          <p:cNvSpPr/>
          <p:nvPr/>
        </p:nvSpPr>
        <p:spPr>
          <a:xfrm>
            <a:off x="2027322" y="2929688"/>
            <a:ext cx="3318710" cy="3569368"/>
          </a:xfrm>
          <a:prstGeom prst="horizontalScroll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L’Institut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UTINAM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est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une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unité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de recherche </a:t>
            </a: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conjointe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du CNRS et de </a:t>
            </a:r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l’Université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de Franche-Comté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87AB17-B20E-7AE0-3907-EE2AADC83538}"/>
              </a:ext>
            </a:extLst>
          </p:cNvPr>
          <p:cNvGrpSpPr/>
          <p:nvPr/>
        </p:nvGrpSpPr>
        <p:grpSpPr>
          <a:xfrm>
            <a:off x="6858000" y="2927683"/>
            <a:ext cx="3138237" cy="3569368"/>
            <a:chOff x="6858000" y="2927683"/>
            <a:chExt cx="3138237" cy="3569368"/>
          </a:xfrm>
        </p:grpSpPr>
        <p:sp>
          <p:nvSpPr>
            <p:cNvPr id="81" name="Scroll: Horizontal 80">
              <a:extLst>
                <a:ext uri="{FF2B5EF4-FFF2-40B4-BE49-F238E27FC236}">
                  <a16:creationId xmlns:a16="http://schemas.microsoft.com/office/drawing/2014/main" id="{272AECBA-CA62-01B2-1578-0EDA3E561E4F}"/>
                </a:ext>
              </a:extLst>
            </p:cNvPr>
            <p:cNvSpPr/>
            <p:nvPr/>
          </p:nvSpPr>
          <p:spPr>
            <a:xfrm>
              <a:off x="6858000" y="2927683"/>
              <a:ext cx="3138237" cy="3569368"/>
            </a:xfrm>
            <a:prstGeom prst="horizontalScroll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Ils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 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veulent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 un site web pour 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leur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 intranet avec WordPress.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9B634CAB-5D3B-FA17-BF40-1D431E7C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3399" y="5025189"/>
              <a:ext cx="737938" cy="687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997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4984F-297A-F810-9354-B1136E0F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4" y="-12405"/>
            <a:ext cx="5645888" cy="244833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1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b="1" i="0" kern="1200" cap="all" baseline="0" dirty="0">
                <a:solidFill>
                  <a:srgbClr val="01A5B7"/>
                </a:solidFill>
                <a:latin typeface="+mj-lt"/>
                <a:ea typeface="+mj-ea"/>
                <a:cs typeface="+mj-cs"/>
              </a:rPr>
              <a:t>Présentation de Technolgie WordPress</a:t>
            </a:r>
          </a:p>
          <a:p>
            <a:endParaRPr lang="en-US" sz="41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14A5C9D-8D73-6400-BF23-1C931B66B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98" b="-3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D8DFDEC-A31B-899D-4ECB-4DB1B53FB250}"/>
              </a:ext>
            </a:extLst>
          </p:cNvPr>
          <p:cNvSpPr/>
          <p:nvPr/>
        </p:nvSpPr>
        <p:spPr>
          <a:xfrm>
            <a:off x="1834814" y="3870158"/>
            <a:ext cx="1604210" cy="1323473"/>
          </a:xfrm>
          <a:prstGeom prst="hexagon">
            <a:avLst/>
          </a:prstGeom>
          <a:solidFill>
            <a:srgbClr val="01A5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2"/>
                </a:solidFill>
                <a:ea typeface="+mn-lt"/>
                <a:cs typeface="+mn-lt"/>
              </a:rPr>
              <a:t>Pourquoi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  WordPress</a:t>
            </a:r>
          </a:p>
        </p:txBody>
      </p:sp>
    </p:spTree>
    <p:extLst>
      <p:ext uri="{BB962C8B-B14F-4D97-AF65-F5344CB8AC3E}">
        <p14:creationId xmlns:p14="http://schemas.microsoft.com/office/powerpoint/2010/main" val="32851505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5914FA-381A-4DA7-0DC2-DA4E8A597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9" b="-146"/>
          <a:stretch/>
        </p:blipFill>
        <p:spPr>
          <a:xfrm>
            <a:off x="6938682" y="10"/>
            <a:ext cx="6473704" cy="6868036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54F85-57D2-BB15-A22A-1C33B1F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67834"/>
            <a:ext cx="6704105" cy="91626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Front end</a:t>
            </a:r>
            <a:endParaRPr lang="en-US" b="1" dirty="0">
              <a:solidFill>
                <a:srgbClr val="01A5B7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34FE-81E8-B968-F5C4-2ED26AE2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2" y="2045834"/>
            <a:ext cx="6058646" cy="42687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J'ai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 fait le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même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design pour son site interne</a:t>
            </a:r>
            <a:endParaRPr lang="en-US" b="1">
              <a:solidFill>
                <a:srgbClr val="3F3944"/>
              </a:solidFill>
              <a:latin typeface="Walbaum Display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J'ai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utilisé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le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thème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OceanWP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et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j'ai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fait un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thème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enfant</a:t>
            </a:r>
            <a:endParaRPr lang="en-US" b="1" dirty="0">
              <a:solidFill>
                <a:srgbClr val="3F3944"/>
              </a:solidFill>
              <a:latin typeface="Walbaum Display Light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J'ai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écrit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dans le </a:t>
            </a:r>
            <a:r>
              <a:rPr lang="en-US" b="1" dirty="0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fichier</a:t>
            </a:r>
            <a:r>
              <a:rPr lang="en-US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CSS3 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/*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Theme Name: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Demowp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Description: project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demowp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for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utinam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Author: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esyam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Template: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oceanwp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Version: 1.0.0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License: GNU General Public License v2 or later </a:t>
            </a:r>
            <a:br>
              <a:rPr lang="en-US" dirty="0">
                <a:latin typeface="Walbaum Display Light"/>
                <a:ea typeface="+mn-lt"/>
                <a:cs typeface="+mn-lt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*/</a:t>
            </a:r>
            <a:endParaRPr lang="en-US" b="1">
              <a:solidFill>
                <a:schemeClr val="accent6">
                  <a:lumMod val="75000"/>
                </a:schemeClr>
              </a:solidFill>
              <a:latin typeface="Walbaum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162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42DB1-FF58-F6E8-8E72-78F74EF7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>
                <a:solidFill>
                  <a:srgbClr val="01A5B7"/>
                </a:solidFill>
              </a:rPr>
              <a:t>Back end</a:t>
            </a:r>
          </a:p>
        </p:txBody>
      </p:sp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453D8A21-AD6E-3CE7-49D9-5FBDF459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6" t="-1023" r="7964" b="731"/>
          <a:stretch/>
        </p:blipFill>
        <p:spPr>
          <a:xfrm>
            <a:off x="20" y="-37523"/>
            <a:ext cx="4966854" cy="6894506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7F033-9D99-A361-EA4F-DB5F033AF534}"/>
              </a:ext>
            </a:extLst>
          </p:cNvPr>
          <p:cNvSpPr txBox="1"/>
          <p:nvPr/>
        </p:nvSpPr>
        <p:spPr>
          <a:xfrm>
            <a:off x="5146158" y="2301949"/>
            <a:ext cx="6238687" cy="40226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sz="2200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et dans le </a:t>
            </a:r>
            <a:r>
              <a:rPr lang="en-US" sz="2200" b="1" err="1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fichier</a:t>
            </a:r>
            <a:r>
              <a:rPr lang="en-US" sz="2200" b="1" dirty="0">
                <a:solidFill>
                  <a:srgbClr val="3F3944"/>
                </a:solidFill>
                <a:latin typeface="Walbaum Display Light"/>
                <a:ea typeface="+mn-lt"/>
                <a:cs typeface="+mn-lt"/>
              </a:rPr>
              <a:t> PHP :</a:t>
            </a:r>
            <a:br>
              <a:rPr lang="en-US" dirty="0">
                <a:ea typeface="+mn-lt"/>
                <a:cs typeface="+mn-lt"/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&lt;?</a:t>
            </a:r>
            <a:r>
              <a:rPr lang="en-US" sz="220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php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 </a:t>
            </a:r>
            <a:br>
              <a:rPr lang="en-US" sz="2200" dirty="0">
                <a:latin typeface="Walbaum Display Light"/>
                <a:ea typeface="+mn-lt"/>
                <a:cs typeface="+mn-lt"/>
              </a:rPr>
            </a:br>
            <a:r>
              <a:rPr lang="en-US" sz="220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add_action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 '</a:t>
            </a:r>
            <a:r>
              <a:rPr lang="en-US" sz="220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wp_enqueue_script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', '</a:t>
            </a:r>
            <a:r>
              <a:rPr lang="en-US" sz="220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load_style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'); </a:t>
            </a:r>
            <a:br>
              <a:rPr lang="en-US" sz="2200" dirty="0">
                <a:latin typeface="Walbaum Display Light"/>
                <a:ea typeface="+mn-lt"/>
                <a:cs typeface="+mn-lt"/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function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load_style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(){</a:t>
            </a:r>
            <a:br>
              <a:rPr lang="en-US" sz="2200" dirty="0">
                <a:latin typeface="Walbaum Display Light"/>
                <a:ea typeface="+mn-lt"/>
                <a:cs typeface="+mn-lt"/>
              </a:rPr>
            </a:b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wp_enqueue_style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 'parent',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get_template_directory_uri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()."/style.css"); </a:t>
            </a:r>
            <a:br>
              <a:rPr lang="en-US" sz="2200" dirty="0">
                <a:latin typeface="Walbaum Display Light"/>
                <a:ea typeface="+mn-lt"/>
                <a:cs typeface="+mn-lt"/>
              </a:rPr>
            </a:b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wp_enqueue_script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 '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demowp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-script',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get_stylesheet_directory_uri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()."/script.js"); </a:t>
            </a:r>
            <a:br>
              <a:rPr lang="en-US" sz="2200" dirty="0">
                <a:latin typeface="Walbaum Display Light"/>
                <a:ea typeface="+mn-lt"/>
                <a:cs typeface="+mn-lt"/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Walbaum Display Light"/>
                <a:ea typeface="+mn-lt"/>
                <a:cs typeface="+mn-lt"/>
              </a:rPr>
              <a:t>}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Walbaum Display Light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20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3DA11-1FB2-2B4A-90C0-4AA2DFE1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09" y="342901"/>
            <a:ext cx="3771990" cy="2320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dirty="0" err="1">
                <a:solidFill>
                  <a:srgbClr val="01A5B7"/>
                </a:solidFill>
                <a:ea typeface="+mj-lt"/>
                <a:cs typeface="+mj-lt"/>
              </a:rPr>
              <a:t>l'ancien</a:t>
            </a:r>
            <a:br>
              <a:rPr lang="en-US" sz="5400" b="1" i="0" dirty="0">
                <a:ea typeface="+mj-lt"/>
                <a:cs typeface="+mj-lt"/>
              </a:rPr>
            </a:br>
            <a:r>
              <a:rPr lang="en-US" sz="5400" b="1" i="0" dirty="0" err="1">
                <a:solidFill>
                  <a:srgbClr val="01A5B7"/>
                </a:solidFill>
                <a:ea typeface="+mj-lt"/>
                <a:cs typeface="+mj-lt"/>
              </a:rPr>
              <a:t>intranetsite</a:t>
            </a:r>
            <a:endParaRPr lang="en-US" b="1">
              <a:solidFill>
                <a:srgbClr val="01A5B7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3A2A3C8-2D5F-2AC6-F681-D04F264B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516" y="673010"/>
            <a:ext cx="5802084" cy="551197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7F2128C-E490-E49D-8EAD-3C5EB966851F}"/>
              </a:ext>
            </a:extLst>
          </p:cNvPr>
          <p:cNvGrpSpPr/>
          <p:nvPr/>
        </p:nvGrpSpPr>
        <p:grpSpPr>
          <a:xfrm>
            <a:off x="411078" y="3188368"/>
            <a:ext cx="4231105" cy="2867526"/>
            <a:chOff x="411078" y="3188368"/>
            <a:chExt cx="4231105" cy="2867526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610FFA9-CD08-A7AA-696B-72B710E1E137}"/>
                </a:ext>
              </a:extLst>
            </p:cNvPr>
            <p:cNvSpPr/>
            <p:nvPr/>
          </p:nvSpPr>
          <p:spPr>
            <a:xfrm>
              <a:off x="411078" y="3188368"/>
              <a:ext cx="2195762" cy="167439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3F3944"/>
                  </a:solidFill>
                  <a:ea typeface="+mn-lt"/>
                  <a:cs typeface="+mn-lt"/>
                </a:rPr>
                <a:t>   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Pas Facile Pour 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Rechercher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    Les PDF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4A05CBF-0B6E-24E4-820F-DDE1F78ACD26}"/>
                </a:ext>
              </a:extLst>
            </p:cNvPr>
            <p:cNvSpPr/>
            <p:nvPr/>
          </p:nvSpPr>
          <p:spPr>
            <a:xfrm>
              <a:off x="2446421" y="4381500"/>
              <a:ext cx="2195762" cy="1674394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  Pas 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Moderne</a:t>
              </a:r>
              <a:endParaRPr lang="en-US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2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8113-9F8A-7CF0-5641-AA250ED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15" y="282742"/>
            <a:ext cx="2754481" cy="1100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>
                <a:solidFill>
                  <a:srgbClr val="01A5B7"/>
                </a:solidFill>
              </a:rPr>
              <a:t>Header</a:t>
            </a:r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4FEF9BE-B927-036D-6BA0-C0384DBA5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420779"/>
            <a:ext cx="5562600" cy="201644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8C5D538-254F-2068-DEE8-868E34DE25BF}"/>
              </a:ext>
            </a:extLst>
          </p:cNvPr>
          <p:cNvGrpSpPr/>
          <p:nvPr/>
        </p:nvGrpSpPr>
        <p:grpSpPr>
          <a:xfrm>
            <a:off x="857250" y="1918607"/>
            <a:ext cx="2830285" cy="4014106"/>
            <a:chOff x="857250" y="1918607"/>
            <a:chExt cx="2830285" cy="401410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F06D405-D223-51E4-00D0-1BCDE3665EED}"/>
                </a:ext>
              </a:extLst>
            </p:cNvPr>
            <p:cNvSpPr/>
            <p:nvPr/>
          </p:nvSpPr>
          <p:spPr>
            <a:xfrm>
              <a:off x="857250" y="1918607"/>
              <a:ext cx="1415143" cy="1279071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La Barre De Menu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AA1E4840-D322-6FCB-C676-24C10F95DB2F}"/>
                </a:ext>
              </a:extLst>
            </p:cNvPr>
            <p:cNvSpPr/>
            <p:nvPr/>
          </p:nvSpPr>
          <p:spPr>
            <a:xfrm>
              <a:off x="2272392" y="2844609"/>
              <a:ext cx="1415143" cy="1279071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   Logo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A154900-6ABD-12A3-F116-C1765CBDE640}"/>
                </a:ext>
              </a:extLst>
            </p:cNvPr>
            <p:cNvSpPr/>
            <p:nvPr/>
          </p:nvSpPr>
          <p:spPr>
            <a:xfrm>
              <a:off x="857250" y="3796393"/>
              <a:ext cx="1415143" cy="1279071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L'Image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 De 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L'en</a:t>
              </a:r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-    tête</a:t>
              </a:r>
              <a:endParaRPr lang="en-US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EF75A1AE-A74E-2BCF-6B3E-C17B979F4BF2}"/>
                </a:ext>
              </a:extLst>
            </p:cNvPr>
            <p:cNvSpPr/>
            <p:nvPr/>
          </p:nvSpPr>
          <p:spPr>
            <a:xfrm>
              <a:off x="2272391" y="4653642"/>
              <a:ext cx="1415143" cy="1279071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Le Menu Principal</a:t>
              </a:r>
              <a:endParaRPr lang="en-US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8113-9F8A-7CF0-5641-AA250ED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15" y="282742"/>
            <a:ext cx="2754481" cy="1100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>
                <a:solidFill>
                  <a:srgbClr val="01A5B7"/>
                </a:solidFill>
                <a:ea typeface="+mj-lt"/>
                <a:cs typeface="+mj-lt"/>
              </a:rPr>
              <a:t>Footer</a:t>
            </a:r>
            <a:endParaRPr lang="en-US" dirty="0"/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398AED-FA9A-0B24-C24D-C69360F0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9" y="4684527"/>
            <a:ext cx="5750378" cy="17451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F1598B-65E8-EA26-579C-D77E5CB48195}"/>
              </a:ext>
            </a:extLst>
          </p:cNvPr>
          <p:cNvGrpSpPr/>
          <p:nvPr/>
        </p:nvGrpSpPr>
        <p:grpSpPr>
          <a:xfrm>
            <a:off x="7421828" y="2375642"/>
            <a:ext cx="4124568" cy="3314386"/>
            <a:chOff x="7421828" y="2375642"/>
            <a:chExt cx="4124568" cy="3314386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372F121-DB06-11FD-69AC-1CCAB7A9CA47}"/>
                </a:ext>
              </a:extLst>
            </p:cNvPr>
            <p:cNvSpPr/>
            <p:nvPr/>
          </p:nvSpPr>
          <p:spPr>
            <a:xfrm>
              <a:off x="7421828" y="2375642"/>
              <a:ext cx="2217964" cy="168728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Compose De Trois </a:t>
              </a:r>
              <a:r>
                <a:rPr lang="en-US" b="1" dirty="0" err="1">
                  <a:solidFill>
                    <a:schemeClr val="bg2"/>
                  </a:solidFill>
                  <a:ea typeface="+mn-lt"/>
                  <a:cs typeface="+mn-lt"/>
                </a:rPr>
                <a:t>Colonnes</a:t>
              </a:r>
              <a:endParaRPr lang="en-US" b="1" dirty="0">
                <a:solidFill>
                  <a:schemeClr val="bg2"/>
                </a:solidFill>
                <a:ea typeface="+mn-lt"/>
                <a:cs typeface="+mn-lt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84A23B4-805D-4005-AE07-47203176F033}"/>
                </a:ext>
              </a:extLst>
            </p:cNvPr>
            <p:cNvSpPr/>
            <p:nvPr/>
          </p:nvSpPr>
          <p:spPr>
            <a:xfrm>
              <a:off x="9328432" y="4002742"/>
              <a:ext cx="2217964" cy="1687286"/>
            </a:xfrm>
            <a:prstGeom prst="hexagon">
              <a:avLst/>
            </a:prstGeom>
            <a:solidFill>
              <a:srgbClr val="01A5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a typeface="+mn-lt"/>
                  <a:cs typeface="+mn-lt"/>
                </a:rPr>
                <a:t>Comme La Carte De Mon Site Web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187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AngleLinesVTI</vt:lpstr>
      <vt:lpstr>Dossier de projet</vt:lpstr>
      <vt:lpstr>Sommaire </vt:lpstr>
      <vt:lpstr> Présentation de l’Institut UTINAM </vt:lpstr>
      <vt:lpstr> Présentation de Technolgie WordPress </vt:lpstr>
      <vt:lpstr>Front end</vt:lpstr>
      <vt:lpstr>Back end</vt:lpstr>
      <vt:lpstr>l'ancien intranetsite</vt:lpstr>
      <vt:lpstr>Header</vt:lpstr>
      <vt:lpstr>Footer</vt:lpstr>
      <vt:lpstr>Main</vt:lpstr>
      <vt:lpstr>Page d'Accueil :</vt:lpstr>
      <vt:lpstr>Page d'Annuaire</vt:lpstr>
      <vt:lpstr>Page  d'Organigramme</vt:lpstr>
      <vt:lpstr>Page des petites Annonces</vt:lpstr>
      <vt:lpstr>page de chat</vt:lpstr>
      <vt:lpstr>Page de Médiathèque</vt:lpstr>
      <vt:lpstr>Page de Déposer une photo</vt:lpstr>
      <vt:lpstr>Page de Consulter la médiathèque</vt:lpstr>
      <vt:lpstr>Page de Documents</vt:lpstr>
      <vt:lpstr>page d’Actualités</vt:lpstr>
      <vt:lpstr>Le reste des pages</vt:lpstr>
      <vt:lpstr>Les catégories</vt:lpstr>
      <vt:lpstr>Les posts </vt:lpstr>
      <vt:lpstr>Présentation du jeu d'essai</vt:lpstr>
      <vt:lpstr>Présentation d’un exemple de recherche effectuée à partir de site anglophone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1812</cp:revision>
  <dcterms:created xsi:type="dcterms:W3CDTF">2022-11-16T08:27:06Z</dcterms:created>
  <dcterms:modified xsi:type="dcterms:W3CDTF">2022-11-18T15:32:38Z</dcterms:modified>
</cp:coreProperties>
</file>