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27192-8367-8DDD-FB91-4A13FF099E4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EG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3C94-B90C-9CE2-8B44-D1684F392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D4D3D-9883-A4C9-EFA6-F92CFCCA4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EG" dirty="0"/>
              <a:t>he power of automation</a:t>
            </a:r>
          </a:p>
        </p:txBody>
      </p:sp>
    </p:spTree>
    <p:extLst>
      <p:ext uri="{BB962C8B-B14F-4D97-AF65-F5344CB8AC3E}">
        <p14:creationId xmlns:p14="http://schemas.microsoft.com/office/powerpoint/2010/main" val="93919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30D8-E00E-A554-2EBE-49189F52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Continuous Integration</a:t>
            </a:r>
            <a:br>
              <a:rPr lang="en-US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BEA0-82FB-11A0-5B08-17E6278C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enturyGothic"/>
              </a:rPr>
              <a:t>CI is the process/practice of automating the code integration throw multiple contributors into a software project/feature. </a:t>
            </a:r>
            <a:endParaRPr lang="en-US" dirty="0"/>
          </a:p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Dev team members merge the code into same repository</a:t>
            </a:r>
          </a:p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Builds and TDDs runs, and the code correctness checked before integration. </a:t>
            </a:r>
            <a:endParaRPr lang="en-US" dirty="0"/>
          </a:p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Now days CI is an essential aspect of development and high- performance software teams. </a:t>
            </a:r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23570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EC4F-E90E-ABA1-7F2E-5D702C85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CI Phases </a:t>
            </a:r>
            <a:br>
              <a:rPr lang="en-US" dirty="0"/>
            </a:br>
            <a:endParaRPr lang="en-EG" dirty="0"/>
          </a:p>
        </p:txBody>
      </p:sp>
      <p:pic>
        <p:nvPicPr>
          <p:cNvPr id="1026" name="Picture 2" descr="Continuous Integration fundamentals">
            <a:extLst>
              <a:ext uri="{FF2B5EF4-FFF2-40B4-BE49-F238E27FC236}">
                <a16:creationId xmlns:a16="http://schemas.microsoft.com/office/drawing/2014/main" id="{D181D86F-D25B-48F4-C1C6-325B9EEF03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31" y="1963021"/>
            <a:ext cx="7489769" cy="32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1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2BD0-9538-5C47-A57B-2E40CB82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Continuous Delivery </a:t>
            </a:r>
            <a:br>
              <a:rPr lang="en-US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215D-D42F-FA01-A5EE-76F2E77A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The term CI stands for “Continuous Delivery”</a:t>
            </a:r>
            <a:endParaRPr lang="en-US" dirty="0">
              <a:latin typeface="CenturyGothic"/>
            </a:endParaRPr>
          </a:p>
          <a:p>
            <a:r>
              <a:rPr lang="en-US" sz="1800" dirty="0">
                <a:effectLst/>
                <a:latin typeface="Wingdings3"/>
              </a:rPr>
              <a:t> </a:t>
            </a:r>
            <a:r>
              <a:rPr lang="en-US" sz="1800" dirty="0">
                <a:effectLst/>
                <a:latin typeface="CenturyGothic"/>
              </a:rPr>
              <a:t>CD is the process/practice to deliver and produce software features in short cycles allowing the software to be reliably released anytime. </a:t>
            </a:r>
            <a:endParaRPr lang="en-US" dirty="0"/>
          </a:p>
          <a:p>
            <a:r>
              <a:rPr lang="en-US" sz="1800" dirty="0">
                <a:effectLst/>
                <a:latin typeface="CenturyGothic"/>
              </a:rPr>
              <a:t>CD allowing the incremental updates into production which reduce unexpected performance problems, risk, time and cost. </a:t>
            </a:r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50105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AB18-78BE-75A4-6B4E-27652B0A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CD Phases </a:t>
            </a:r>
            <a:br>
              <a:rPr lang="en-US" dirty="0"/>
            </a:br>
            <a:endParaRPr lang="en-EG" dirty="0"/>
          </a:p>
        </p:txBody>
      </p:sp>
      <p:pic>
        <p:nvPicPr>
          <p:cNvPr id="2050" name="Picture 2" descr="The State of Mainframe Continuous Delivery">
            <a:extLst>
              <a:ext uri="{FF2B5EF4-FFF2-40B4-BE49-F238E27FC236}">
                <a16:creationId xmlns:a16="http://schemas.microsoft.com/office/drawing/2014/main" id="{51B5DEEE-4616-2F5B-149F-7105D190BA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31" y="245920"/>
            <a:ext cx="6281738" cy="381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Continuous Delivery? The Benefits and Best Practices - DZone DevOps">
            <a:extLst>
              <a:ext uri="{FF2B5EF4-FFF2-40B4-BE49-F238E27FC236}">
                <a16:creationId xmlns:a16="http://schemas.microsoft.com/office/drawing/2014/main" id="{741525C0-A4BC-FDDF-0984-8EED9CDFA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51" y="4193176"/>
            <a:ext cx="7405510" cy="26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3F41-CD31-B282-2FA6-7EA26D4E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EAEAEA"/>
                </a:solidFill>
                <a:effectLst/>
                <a:latin typeface="Calibri" panose="020F0502020204030204" pitchFamily="34" charset="0"/>
              </a:rPr>
              <a:t>Business Benefits of CI/CD </a:t>
            </a:r>
            <a:br>
              <a:rPr lang="en-US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7BF6-11C5-0A54-6BB8-1E7FF11F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j-lt"/>
              </a:rPr>
              <a:t>Integrating CI &amp; CD provides the optimum solution for both integration and delivery. By providing high quality deployable artifacts </a:t>
            </a:r>
            <a:endParaRPr lang="en-US" dirty="0">
              <a:latin typeface="+mj-lt"/>
            </a:endParaRPr>
          </a:p>
          <a:p>
            <a:r>
              <a:rPr lang="en-US" sz="1800" dirty="0">
                <a:effectLst/>
                <a:latin typeface="+mj-lt"/>
              </a:rPr>
              <a:t> Accelerated Release Cycles </a:t>
            </a:r>
            <a:endParaRPr lang="en-US" dirty="0">
              <a:latin typeface="+mj-lt"/>
            </a:endParaRPr>
          </a:p>
          <a:p>
            <a:r>
              <a:rPr lang="en-US" sz="1800" dirty="0">
                <a:effectLst/>
                <a:latin typeface="+mj-lt"/>
              </a:rPr>
              <a:t> With ci/cd the development cycle is now visualized from commit to production. </a:t>
            </a:r>
            <a:endParaRPr lang="en-US" dirty="0">
              <a:latin typeface="+mj-lt"/>
            </a:endParaRPr>
          </a:p>
          <a:p>
            <a:r>
              <a:rPr lang="en-US" sz="1800" dirty="0">
                <a:effectLst/>
                <a:latin typeface="+mj-lt"/>
              </a:rPr>
              <a:t> Production releasing could be done multiple times after testing without considering compare the quality parameters. </a:t>
            </a:r>
            <a:endParaRPr lang="en-US" dirty="0">
              <a:latin typeface="+mj-lt"/>
            </a:endParaRP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52644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E479-76AB-9B03-281B-A82840C6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EAEAEA"/>
                </a:solidFill>
                <a:effectLst/>
              </a:rPr>
              <a:t>Business Benefits of CI/CD 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’)</a:t>
            </a:r>
            <a:endParaRPr lang="en-E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F37C-BA87-C1CC-DF13-1DCF0078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+mj-lt"/>
              </a:rPr>
              <a:t>Detection &amp; Isolation </a:t>
            </a:r>
            <a:endParaRPr lang="en-US" b="1" dirty="0">
              <a:latin typeface="+mj-lt"/>
            </a:endParaRPr>
          </a:p>
          <a:p>
            <a:pPr lvl="1"/>
            <a:r>
              <a:rPr lang="en-US" dirty="0">
                <a:effectLst/>
                <a:latin typeface="+mj-lt"/>
              </a:rPr>
              <a:t>The small code batches is easier to be reviewed and rectified 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B</a:t>
            </a:r>
            <a:r>
              <a:rPr lang="en-US" sz="1800" dirty="0">
                <a:effectLst/>
                <a:latin typeface="+mj-lt"/>
              </a:rPr>
              <a:t>reakdowns and other critical issues can be limited by isolating bugs and vulnerabilities before damage spreading. </a:t>
            </a:r>
            <a:endParaRPr lang="en-US" dirty="0">
              <a:latin typeface="+mj-lt"/>
            </a:endParaRPr>
          </a:p>
          <a:p>
            <a:r>
              <a:rPr lang="en-US" sz="1800" b="1" dirty="0">
                <a:effectLst/>
                <a:latin typeface="+mj-lt"/>
              </a:rPr>
              <a:t>Cost Deduction </a:t>
            </a:r>
            <a:endParaRPr lang="en-US" b="1" dirty="0">
              <a:latin typeface="+mj-lt"/>
            </a:endParaRPr>
          </a:p>
          <a:p>
            <a:pPr lvl="1"/>
            <a:r>
              <a:rPr lang="en-US" dirty="0">
                <a:effectLst/>
                <a:latin typeface="+mj-lt"/>
              </a:rPr>
              <a:t> CI/CD is the perfect solution to shorten time to develop new project and market new feature and that meet the time to market goals of any successful entity. </a:t>
            </a:r>
            <a:endParaRPr lang="en-US" dirty="0">
              <a:latin typeface="+mj-lt"/>
            </a:endParaRP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45390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5016-1864-DB79-D2F7-707C6355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AEAEA"/>
                </a:solidFill>
                <a:effectLst/>
                <a:latin typeface="CenturyGothic"/>
              </a:rPr>
              <a:t>Conclusion </a:t>
            </a:r>
            <a:br>
              <a:rPr lang="en-US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38A2-0F57-57A8-2885-7286AA56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+mj-lt"/>
              </a:rPr>
              <a:t>Based on AWS documentations </a:t>
            </a:r>
            <a:endParaRPr lang="en-US" dirty="0">
              <a:latin typeface="+mj-lt"/>
            </a:endParaRPr>
          </a:p>
          <a:p>
            <a:pPr lvl="1"/>
            <a:r>
              <a:rPr lang="en-US" sz="1800" dirty="0">
                <a:effectLst/>
                <a:latin typeface="+mj-lt"/>
              </a:rPr>
              <a:t>  Continuous integration and continuous delivery provide an ideal scenario for your organization’s application teams. Your developers simply push code to a repository and the code will be integrated, tested, deployed, tested again, merged with infrastructure, go through security and quality reviews, and be ready to deploy with extremely high confidence. </a:t>
            </a:r>
          </a:p>
          <a:p>
            <a:pPr lvl="1"/>
            <a:r>
              <a:rPr lang="en-US" sz="1800" dirty="0">
                <a:effectLst/>
                <a:latin typeface="+mj-lt"/>
              </a:rPr>
              <a:t>  When CI/CD is used, code quality is improved, and software updates are delivered quickly and with high confidence 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38065462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362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CenturyGothic</vt:lpstr>
      <vt:lpstr>Rockwell</vt:lpstr>
      <vt:lpstr>Wingdings</vt:lpstr>
      <vt:lpstr>Wingdings3</vt:lpstr>
      <vt:lpstr>Atlas</vt:lpstr>
      <vt:lpstr>CI/CD</vt:lpstr>
      <vt:lpstr>Continuous Integration </vt:lpstr>
      <vt:lpstr>CI Phases  </vt:lpstr>
      <vt:lpstr>Continuous Delivery  </vt:lpstr>
      <vt:lpstr>CD Phases  </vt:lpstr>
      <vt:lpstr>Business Benefits of CI/CD  </vt:lpstr>
      <vt:lpstr>Business Benefits of CI/CD  (cont’)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Esraa Magdy-Hafez, Vodafone</dc:creator>
  <cp:lastModifiedBy>Esraa Magdy-Hafez, Vodafone</cp:lastModifiedBy>
  <cp:revision>2</cp:revision>
  <dcterms:created xsi:type="dcterms:W3CDTF">2023-04-03T00:44:24Z</dcterms:created>
  <dcterms:modified xsi:type="dcterms:W3CDTF">2023-04-03T01:06:30Z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2023-04-03T00:58:30Z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14ec22f6-96cd-4c16-8d61-415ea384612b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Atlas:8</vt:lpwstr>
  </property>
  <property fmtid="{D5CDD505-2E9C-101B-9397-08002B2CF9AE}" pid="10" name="ClassificationContentMarkingFooterText">
    <vt:lpwstr>C2 General</vt:lpwstr>
  </property>
</Properties>
</file>