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6858000" cy="9144000"/>
  <p:embeddedFontLst>
    <p:embeddedFont>
      <p:font typeface="Austere  Display" panose="020B0604020202020204" charset="-128"/>
      <p:regular r:id="rId14"/>
    </p:embeddedFont>
    <p:embeddedFont>
      <p:font typeface="Calibri" panose="020F0502020204030204" pitchFamily="34" charset="0"/>
      <p:regular r:id="rId15"/>
      <p:bold r:id="rId16"/>
    </p:embeddedFont>
    <p:embeddedFont>
      <p:font typeface="TT Interphases" panose="020B0604020202020204" charset="0"/>
      <p:regular r:id="rId17"/>
    </p:embeddedFont>
    <p:embeddedFont>
      <p:font typeface="TT Interphases Bold" panose="020B0604020202020204" charset="0"/>
      <p:regular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-451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17" Type="http://schemas.openxmlformats.org/officeDocument/2006/relationships/image" Target="../media/image1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6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svg"/><Relationship Id="rId3" Type="http://schemas.openxmlformats.org/officeDocument/2006/relationships/image" Target="../media/image16.svg"/><Relationship Id="rId7" Type="http://schemas.openxmlformats.org/officeDocument/2006/relationships/image" Target="../media/image3.png"/><Relationship Id="rId12" Type="http://schemas.openxmlformats.org/officeDocument/2006/relationships/image" Target="../media/image8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sv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svg"/><Relationship Id="rId4" Type="http://schemas.openxmlformats.org/officeDocument/2006/relationships/image" Target="../media/image21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8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5" Type="http://schemas.openxmlformats.org/officeDocument/2006/relationships/image" Target="../media/image20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6.svg"/><Relationship Id="rId5" Type="http://schemas.openxmlformats.org/officeDocument/2006/relationships/image" Target="../media/image4.svg"/><Relationship Id="rId10" Type="http://schemas.openxmlformats.org/officeDocument/2006/relationships/image" Target="../media/image15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9498" y="-417399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7979" y="-1515208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83987" y="8239775"/>
            <a:ext cx="3920026" cy="3185912"/>
          </a:xfrm>
          <a:custGeom>
            <a:avLst/>
            <a:gdLst/>
            <a:ahLst/>
            <a:cxnLst/>
            <a:rect l="l" t="t" r="r" b="b"/>
            <a:pathLst>
              <a:path w="3920026" h="3185912">
                <a:moveTo>
                  <a:pt x="0" y="0"/>
                </a:moveTo>
                <a:lnTo>
                  <a:pt x="3920026" y="0"/>
                </a:lnTo>
                <a:lnTo>
                  <a:pt x="3920026" y="3185912"/>
                </a:lnTo>
                <a:lnTo>
                  <a:pt x="0" y="31859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414560" y="-1268093"/>
            <a:ext cx="5458880" cy="2908094"/>
          </a:xfrm>
          <a:custGeom>
            <a:avLst/>
            <a:gdLst/>
            <a:ahLst/>
            <a:cxnLst/>
            <a:rect l="l" t="t" r="r" b="b"/>
            <a:pathLst>
              <a:path w="5458880" h="2908094">
                <a:moveTo>
                  <a:pt x="0" y="0"/>
                </a:moveTo>
                <a:lnTo>
                  <a:pt x="5458880" y="0"/>
                </a:lnTo>
                <a:lnTo>
                  <a:pt x="5458880" y="2908094"/>
                </a:lnTo>
                <a:lnTo>
                  <a:pt x="0" y="29080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1672008" y="2090830"/>
            <a:ext cx="1084577" cy="1017524"/>
          </a:xfrm>
          <a:custGeom>
            <a:avLst/>
            <a:gdLst/>
            <a:ahLst/>
            <a:cxnLst/>
            <a:rect l="l" t="t" r="r" b="b"/>
            <a:pathLst>
              <a:path w="1084577" h="1017524">
                <a:moveTo>
                  <a:pt x="0" y="0"/>
                </a:moveTo>
                <a:lnTo>
                  <a:pt x="1084577" y="0"/>
                </a:lnTo>
                <a:lnTo>
                  <a:pt x="1084577" y="1017524"/>
                </a:lnTo>
                <a:lnTo>
                  <a:pt x="0" y="1017524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028700" y="3032154"/>
            <a:ext cx="16230600" cy="26126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268"/>
              </a:lnSpc>
            </a:pPr>
            <a:r>
              <a:rPr lang="en-US" sz="13762">
                <a:solidFill>
                  <a:srgbClr val="000000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MALWARE DETECTION</a:t>
            </a:r>
          </a:p>
        </p:txBody>
      </p:sp>
      <p:sp>
        <p:nvSpPr>
          <p:cNvPr id="11" name="Freeform 11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  <p:sp>
        <p:nvSpPr>
          <p:cNvPr id="12" name="Freeform 12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53963" y="3005875"/>
            <a:ext cx="11380074" cy="452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Strengths: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Lightweight and simple to implement.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Uses reliable hashing techniques.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Scalable with an updated malware hash database.</a:t>
            </a:r>
          </a:p>
          <a:p>
            <a:pPr algn="just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Limitations: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Relies only on static detection (hash matching).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Cannot detect new malware variants without updated hashes.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Limited to the predefined database of hashes.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243070" y="936487"/>
            <a:ext cx="11954259" cy="16217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938"/>
              </a:lnSpc>
            </a:pPr>
            <a:r>
              <a:rPr lang="en-US" sz="8527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Strengths and Limitations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260101" y="4426757"/>
            <a:ext cx="11472474" cy="4016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Summary of Contributions: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Provides an efficient static malware detection tool.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Simplifies the process of classifying files based on their hashes.</a:t>
            </a:r>
          </a:p>
          <a:p>
            <a:pPr algn="just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Future Enhancements: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Add dynamic detection capabilities.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Implement automated updates for the malware hash database.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Introduce a graphical interface for ease of use.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2619345" y="887266"/>
            <a:ext cx="13049309" cy="3100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98"/>
              </a:lnSpc>
            </a:pPr>
            <a:r>
              <a:rPr lang="en-US" sz="8427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Conclusion and Future Enhancements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9498" y="-417399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7979" y="-1515208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7183987" y="8239775"/>
            <a:ext cx="3920026" cy="3185912"/>
          </a:xfrm>
          <a:custGeom>
            <a:avLst/>
            <a:gdLst/>
            <a:ahLst/>
            <a:cxnLst/>
            <a:rect l="l" t="t" r="r" b="b"/>
            <a:pathLst>
              <a:path w="3920026" h="3185912">
                <a:moveTo>
                  <a:pt x="0" y="0"/>
                </a:moveTo>
                <a:lnTo>
                  <a:pt x="3920026" y="0"/>
                </a:lnTo>
                <a:lnTo>
                  <a:pt x="3920026" y="3185912"/>
                </a:lnTo>
                <a:lnTo>
                  <a:pt x="0" y="318591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6414560" y="-1268093"/>
            <a:ext cx="5458880" cy="2908094"/>
          </a:xfrm>
          <a:custGeom>
            <a:avLst/>
            <a:gdLst/>
            <a:ahLst/>
            <a:cxnLst/>
            <a:rect l="l" t="t" r="r" b="b"/>
            <a:pathLst>
              <a:path w="5458880" h="2908094">
                <a:moveTo>
                  <a:pt x="0" y="0"/>
                </a:moveTo>
                <a:lnTo>
                  <a:pt x="5458880" y="0"/>
                </a:lnTo>
                <a:lnTo>
                  <a:pt x="5458880" y="2908094"/>
                </a:lnTo>
                <a:lnTo>
                  <a:pt x="0" y="290809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3382871" y="3154476"/>
            <a:ext cx="11522259" cy="26977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9827"/>
              </a:lnSpc>
            </a:pPr>
            <a:r>
              <a:rPr lang="en-US" sz="14162">
                <a:solidFill>
                  <a:srgbClr val="000000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9498" y="-417399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7979" y="-1515208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4071231" y="3023444"/>
            <a:ext cx="11380074" cy="55307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Introduction to Malware Detection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Types of Malware Detection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Linking Malware Detection to the Project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Project Overview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Hashing and Its Role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File Classification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Folder Scanning Process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Strengths of the Project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Limitations and Challenges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Conclusion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898528" y="813449"/>
            <a:ext cx="8490945" cy="198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CONTENT 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439498" y="-417399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007979" y="-1515208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8" y="0"/>
                </a:lnTo>
                <a:lnTo>
                  <a:pt x="4302548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07763" y="3146552"/>
            <a:ext cx="11380074" cy="4521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</a:t>
            </a: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What is Malware?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Malware (malicious software) is designed to harm or exploit systems and data.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Examples: Viruses, Trojans, Worms, Ransomware, Spyware, Adware.</a:t>
            </a:r>
          </a:p>
          <a:p>
            <a:pPr algn="just">
              <a:lnSpc>
                <a:spcPts val="4031"/>
              </a:lnSpc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Importance of Malware Detection: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Protect sensitive data and systems.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Prevent financial and operational losses.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796705" y="1301451"/>
            <a:ext cx="10694590" cy="12981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203"/>
              </a:lnSpc>
            </a:pPr>
            <a:r>
              <a:rPr lang="en-US" sz="8916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INTRODUCTION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07763" y="3146552"/>
            <a:ext cx="11380074" cy="50258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Static Detection</a:t>
            </a: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: Analyzes files without executing them.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Techniques: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Signature Matching: Matches file patterns with known malware.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Hash Analysis: Uses unique file identifiers for detection.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Dynamic Detection:</a:t>
            </a: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 Observes file behavior during execution.</a:t>
            </a:r>
          </a:p>
          <a:p>
            <a:pPr algn="just">
              <a:lnSpc>
                <a:spcPts val="4031"/>
              </a:lnSpc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Techniques: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Sandbox: Executes files in a controlled environment.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Behavior Monitoring: Tracks suspicious activities.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57797" y="733425"/>
            <a:ext cx="10880007" cy="145422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670"/>
              </a:lnSpc>
            </a:pPr>
            <a:r>
              <a:rPr lang="en-US" sz="7621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Types of Malware Detection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087" y="4096422"/>
            <a:ext cx="4535518" cy="4535518"/>
          </a:xfrm>
          <a:prstGeom prst="rect">
            <a:avLst/>
          </a:prstGeom>
        </p:spPr>
      </p:pic>
      <p:sp>
        <p:nvSpPr>
          <p:cNvPr id="5" name="TextBox 5"/>
          <p:cNvSpPr txBox="1"/>
          <p:nvPr/>
        </p:nvSpPr>
        <p:spPr>
          <a:xfrm>
            <a:off x="2845614" y="1039091"/>
            <a:ext cx="12301448" cy="22722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32"/>
              </a:lnSpc>
            </a:pPr>
            <a:r>
              <a:rPr lang="en-US" sz="6166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LINKING MALWARE DETECTION TO THE PROJECT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539127" y="4277520"/>
            <a:ext cx="9620126" cy="56863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07977" lvl="1" indent="-353989" algn="just">
              <a:lnSpc>
                <a:spcPts val="4558"/>
              </a:lnSpc>
              <a:buFont typeface="Arial"/>
              <a:buChar char="•"/>
            </a:pPr>
            <a:r>
              <a:rPr lang="en-US" sz="327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Scope of the Project:</a:t>
            </a:r>
          </a:p>
          <a:p>
            <a:pPr algn="just">
              <a:lnSpc>
                <a:spcPts val="4558"/>
              </a:lnSpc>
            </a:pPr>
            <a:r>
              <a:rPr lang="en-US" sz="327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Implements Static Detection through Hash Matching.</a:t>
            </a:r>
          </a:p>
          <a:p>
            <a:pPr marL="707977" lvl="1" indent="-353989" algn="just">
              <a:lnSpc>
                <a:spcPts val="4558"/>
              </a:lnSpc>
              <a:buFont typeface="Arial"/>
              <a:buChar char="•"/>
            </a:pPr>
            <a:r>
              <a:rPr lang="en-US" sz="327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Approach:</a:t>
            </a:r>
          </a:p>
          <a:p>
            <a:pPr algn="just">
              <a:lnSpc>
                <a:spcPts val="4558"/>
              </a:lnSpc>
            </a:pPr>
            <a:r>
              <a:rPr lang="en-US" sz="327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Compare file hashes against a predefined database of known malware hashes.</a:t>
            </a:r>
          </a:p>
          <a:p>
            <a:pPr marL="707977" lvl="1" indent="-353989" algn="just">
              <a:lnSpc>
                <a:spcPts val="4558"/>
              </a:lnSpc>
              <a:buFont typeface="Arial"/>
              <a:buChar char="•"/>
            </a:pPr>
            <a:r>
              <a:rPr lang="en-US" sz="327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Objective:</a:t>
            </a:r>
          </a:p>
          <a:p>
            <a:pPr algn="just">
              <a:lnSpc>
                <a:spcPts val="4558"/>
              </a:lnSpc>
            </a:pPr>
            <a:r>
              <a:rPr lang="en-US" sz="327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Provide a simplified and efficient way to detect malware in files and folders.</a:t>
            </a:r>
          </a:p>
          <a:p>
            <a:pPr algn="just">
              <a:lnSpc>
                <a:spcPts val="4558"/>
              </a:lnSpc>
            </a:pPr>
            <a:endParaRPr lang="en-US" sz="3279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7786" y="46267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411700" y="46267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3858024" y="685800"/>
            <a:ext cx="11507147" cy="168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31"/>
              </a:lnSpc>
            </a:pPr>
            <a:r>
              <a:rPr lang="en-US" sz="8808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PROJECT OVERVIEW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2873" y="2923770"/>
            <a:ext cx="12777449" cy="611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Key Features:</a:t>
            </a:r>
          </a:p>
          <a:p>
            <a:pPr marL="1381758" lvl="2" indent="-460586" algn="just">
              <a:lnSpc>
                <a:spcPts val="4447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Calculates MD5, SHA-1, and SHA-256 hashes for files.</a:t>
            </a:r>
          </a:p>
          <a:p>
            <a:pPr marL="1381758" lvl="2" indent="-460586" algn="just">
              <a:lnSpc>
                <a:spcPts val="4447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Compares file hashes with a known malware hash database.</a:t>
            </a:r>
          </a:p>
          <a:p>
            <a:pPr marL="1381758" lvl="2" indent="-460586" algn="just">
              <a:lnSpc>
                <a:spcPts val="4447"/>
              </a:lnSpc>
              <a:buFont typeface="Arial"/>
              <a:buChar char="⚬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Scans all files in a specified folder for classification.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Workflow Explanation:</a:t>
            </a:r>
          </a:p>
          <a:p>
            <a:pPr marL="1381758" lvl="2" indent="-460586" algn="just">
              <a:lnSpc>
                <a:spcPts val="4447"/>
              </a:lnSpc>
              <a:buAutoNum type="alphaLcPeriod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Input a folder path for scanning.</a:t>
            </a:r>
          </a:p>
          <a:p>
            <a:pPr marL="1381758" lvl="2" indent="-460586" algn="just">
              <a:lnSpc>
                <a:spcPts val="4447"/>
              </a:lnSpc>
              <a:buAutoNum type="alphaLcPeriod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Compute hashes for each file in the folder.</a:t>
            </a:r>
          </a:p>
          <a:p>
            <a:pPr marL="1381758" lvl="2" indent="-460586" algn="just">
              <a:lnSpc>
                <a:spcPts val="4447"/>
              </a:lnSpc>
              <a:buAutoNum type="alphaLcPeriod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Classify files as "Safe" or a specific type of malware based on hashes.</a:t>
            </a:r>
          </a:p>
          <a:p>
            <a:pPr marL="1381758" lvl="2" indent="-460586" algn="just">
              <a:lnSpc>
                <a:spcPts val="4447"/>
              </a:lnSpc>
              <a:buAutoNum type="alphaLcPeriod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Output the results for each file.</a:t>
            </a:r>
          </a:p>
          <a:p>
            <a:pPr algn="just">
              <a:lnSpc>
                <a:spcPts val="4031"/>
              </a:lnSpc>
            </a:pPr>
            <a:endParaRPr lang="en-US" sz="3199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83963" y="3086563"/>
            <a:ext cx="11472474" cy="5385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308"/>
              </a:lnSpc>
            </a:pPr>
            <a:r>
              <a:rPr lang="en-US" sz="30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What is Hashing?</a:t>
            </a:r>
          </a:p>
          <a:p>
            <a:pPr marL="669289" lvl="1" indent="-334645" algn="just">
              <a:lnSpc>
                <a:spcPts val="430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A process to convert data into a fixed-size alphanumeric value.</a:t>
            </a:r>
          </a:p>
          <a:p>
            <a:pPr marL="669289" lvl="1" indent="-334645" algn="just">
              <a:lnSpc>
                <a:spcPts val="430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Unique for every distinct file, like a digital fingerprint.</a:t>
            </a:r>
          </a:p>
          <a:p>
            <a:pPr algn="just">
              <a:lnSpc>
                <a:spcPts val="4308"/>
              </a:lnSpc>
            </a:pPr>
            <a:r>
              <a:rPr lang="en-US" sz="30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It Works in Malware Detection:</a:t>
            </a:r>
          </a:p>
          <a:p>
            <a:pPr marL="669289" lvl="1" indent="-334645" algn="just">
              <a:lnSpc>
                <a:spcPts val="430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Generate a hash for each file using hashing algorithms (MD5, SHA-1, SHA-256).</a:t>
            </a:r>
          </a:p>
          <a:p>
            <a:pPr marL="669289" lvl="1" indent="-334645" algn="just">
              <a:lnSpc>
                <a:spcPts val="4308"/>
              </a:lnSpc>
              <a:buFont typeface="Arial"/>
              <a:buChar char="•"/>
            </a:pPr>
            <a:r>
              <a:rPr lang="en-US" sz="30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Compare the generated hash with a database of known malware hashes.</a:t>
            </a:r>
          </a:p>
          <a:p>
            <a:pPr algn="just">
              <a:lnSpc>
                <a:spcPts val="4031"/>
              </a:lnSpc>
            </a:pPr>
            <a:endParaRPr lang="en-US" sz="3099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465539" y="811066"/>
            <a:ext cx="11509321" cy="198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Hashing and Its Role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2439580" y="430080"/>
            <a:ext cx="13561241" cy="9841736"/>
            <a:chOff x="0" y="0"/>
            <a:chExt cx="18081655" cy="13122315"/>
          </a:xfrm>
        </p:grpSpPr>
        <p:sp>
          <p:nvSpPr>
            <p:cNvPr id="9" name="Freeform 9"/>
            <p:cNvSpPr/>
            <p:nvPr/>
          </p:nvSpPr>
          <p:spPr>
            <a:xfrm>
              <a:off x="203200" y="20320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0" name="Freeform 10"/>
            <p:cNvSpPr/>
            <p:nvPr/>
          </p:nvSpPr>
          <p:spPr>
            <a:xfrm>
              <a:off x="0" y="0"/>
              <a:ext cx="17878455" cy="12919115"/>
            </a:xfrm>
            <a:custGeom>
              <a:avLst/>
              <a:gdLst/>
              <a:ahLst/>
              <a:cxnLst/>
              <a:rect l="l" t="t" r="r" b="b"/>
              <a:pathLst>
                <a:path w="17878455" h="12919115">
                  <a:moveTo>
                    <a:pt x="0" y="0"/>
                  </a:moveTo>
                  <a:lnTo>
                    <a:pt x="17878455" y="0"/>
                  </a:lnTo>
                  <a:lnTo>
                    <a:pt x="17878455" y="12919115"/>
                  </a:lnTo>
                  <a:lnTo>
                    <a:pt x="0" y="1291911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4">
                <a:extLst>
                  <a:ext uri="{96DAC541-7B7A-43D3-8B79-37D633B846F1}">
                    <asvg:svgBlip xmlns:asvg="http://schemas.microsoft.com/office/drawing/2016/SVG/main" r:embed="rId15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1" name="TextBox 11"/>
          <p:cNvSpPr txBox="1"/>
          <p:nvPr/>
        </p:nvSpPr>
        <p:spPr>
          <a:xfrm>
            <a:off x="3453963" y="3005875"/>
            <a:ext cx="11380074" cy="6035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the Program Classifies Files:</a:t>
            </a:r>
          </a:p>
          <a:p>
            <a:pPr marL="626111" lvl="1" indent="-313055" algn="just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Generate hashes for the file (MD5, SHA-1, SHA-256).</a:t>
            </a:r>
          </a:p>
          <a:p>
            <a:pPr marL="626111" lvl="1" indent="-313055" algn="just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Check each hash against a predefined malware classification dictionary.</a:t>
            </a:r>
          </a:p>
          <a:p>
            <a:pPr marL="626111" lvl="1" indent="-313055" algn="just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If a match is found, classify the file as a specific malware type.</a:t>
            </a:r>
          </a:p>
          <a:p>
            <a:pPr marL="626111" lvl="1" indent="-313055" algn="just">
              <a:lnSpc>
                <a:spcPts val="4031"/>
              </a:lnSpc>
              <a:buAutoNum type="arabicPeriod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If no match is found, classify it as "Safe."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Safe vs. Malware Classification:</a:t>
            </a:r>
          </a:p>
          <a:p>
            <a:pPr marL="626111" lvl="1" indent="-313055" algn="just">
              <a:lnSpc>
                <a:spcPts val="4031"/>
              </a:lnSpc>
              <a:buFont typeface="Arial"/>
              <a:buChar char="•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Example: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KnownMalwareHash: 5e884898da28047151d0e56f8dc62927... → Ransomware.</a:t>
            </a:r>
          </a:p>
          <a:p>
            <a:pPr marL="1252221" lvl="2" indent="-417407" algn="just">
              <a:lnSpc>
                <a:spcPts val="4031"/>
              </a:lnSpc>
              <a:buFont typeface="Arial"/>
              <a:buChar char="⚬"/>
            </a:pPr>
            <a:r>
              <a:rPr lang="en-US" sz="2900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No Match Found: File is "Safe."</a:t>
            </a:r>
          </a:p>
          <a:p>
            <a:pPr algn="just">
              <a:lnSpc>
                <a:spcPts val="4031"/>
              </a:lnSpc>
            </a:pPr>
            <a:endParaRPr lang="en-US" sz="2900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3670693" y="811066"/>
            <a:ext cx="11509321" cy="19830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97"/>
              </a:lnSpc>
            </a:pPr>
            <a:r>
              <a:rPr lang="en-US" sz="10426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File Classification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FEA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1739949" y="-1339362"/>
            <a:ext cx="4402996" cy="4114800"/>
          </a:xfrm>
          <a:custGeom>
            <a:avLst/>
            <a:gdLst/>
            <a:ahLst/>
            <a:cxnLst/>
            <a:rect l="l" t="t" r="r" b="b"/>
            <a:pathLst>
              <a:path w="4402996" h="4114800">
                <a:moveTo>
                  <a:pt x="0" y="0"/>
                </a:moveTo>
                <a:lnTo>
                  <a:pt x="4402996" y="0"/>
                </a:lnTo>
                <a:lnTo>
                  <a:pt x="44029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4905129" y="7775331"/>
            <a:ext cx="4508247" cy="4114800"/>
          </a:xfrm>
          <a:custGeom>
            <a:avLst/>
            <a:gdLst/>
            <a:ahLst/>
            <a:cxnLst/>
            <a:rect l="l" t="t" r="r" b="b"/>
            <a:pathLst>
              <a:path w="4508247" h="4114800">
                <a:moveTo>
                  <a:pt x="0" y="0"/>
                </a:moveTo>
                <a:lnTo>
                  <a:pt x="4508247" y="0"/>
                </a:lnTo>
                <a:lnTo>
                  <a:pt x="45082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1208159" y="6984023"/>
            <a:ext cx="3471395" cy="4114800"/>
          </a:xfrm>
          <a:custGeom>
            <a:avLst/>
            <a:gdLst/>
            <a:ahLst/>
            <a:cxnLst/>
            <a:rect l="l" t="t" r="r" b="b"/>
            <a:pathLst>
              <a:path w="3471395" h="4114800">
                <a:moveTo>
                  <a:pt x="0" y="0"/>
                </a:moveTo>
                <a:lnTo>
                  <a:pt x="3471395" y="0"/>
                </a:lnTo>
                <a:lnTo>
                  <a:pt x="3471395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5624953" y="-1339362"/>
            <a:ext cx="4302548" cy="4114800"/>
          </a:xfrm>
          <a:custGeom>
            <a:avLst/>
            <a:gdLst/>
            <a:ahLst/>
            <a:cxnLst/>
            <a:rect l="l" t="t" r="r" b="b"/>
            <a:pathLst>
              <a:path w="4302548" h="4114800">
                <a:moveTo>
                  <a:pt x="0" y="0"/>
                </a:moveTo>
                <a:lnTo>
                  <a:pt x="4302547" y="0"/>
                </a:lnTo>
                <a:lnTo>
                  <a:pt x="43025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7786" y="46267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flipH="1">
            <a:off x="17411700" y="46267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220186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0" y="0"/>
                </a:moveTo>
                <a:lnTo>
                  <a:pt x="1248886" y="0"/>
                </a:lnTo>
                <a:lnTo>
                  <a:pt x="1248886" y="1338236"/>
                </a:lnTo>
                <a:lnTo>
                  <a:pt x="0" y="133823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2663047" y="685800"/>
            <a:ext cx="13145111" cy="16801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331"/>
              </a:lnSpc>
            </a:pPr>
            <a:r>
              <a:rPr lang="en-US" sz="8808">
                <a:solidFill>
                  <a:srgbClr val="141619"/>
                </a:solidFill>
                <a:latin typeface="Austere  Display"/>
                <a:ea typeface="Austere  Display"/>
                <a:cs typeface="Austere  Display"/>
                <a:sym typeface="Austere  Display"/>
              </a:rPr>
              <a:t>FOLDER SCANNING PROCESS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222873" y="2923770"/>
            <a:ext cx="12777449" cy="61176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47"/>
              </a:lnSpc>
            </a:pPr>
            <a:r>
              <a:rPr lang="en-US" sz="31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How It Works: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Input the folder path to be scanned.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List all files in the folder.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Compute hashes for each file and classify them.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Display the classification result for each file.</a:t>
            </a:r>
          </a:p>
          <a:p>
            <a:pPr algn="just">
              <a:lnSpc>
                <a:spcPts val="4447"/>
              </a:lnSpc>
            </a:pPr>
            <a:endParaRPr lang="en-US" sz="3199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  <a:p>
            <a:pPr algn="just">
              <a:lnSpc>
                <a:spcPts val="4447"/>
              </a:lnSpc>
            </a:pPr>
            <a:r>
              <a:rPr lang="en-US" sz="3199" b="1">
                <a:solidFill>
                  <a:srgbClr val="000000"/>
                </a:solidFill>
                <a:latin typeface="TT Interphases Bold"/>
                <a:ea typeface="TT Interphases Bold"/>
                <a:cs typeface="TT Interphases Bold"/>
                <a:sym typeface="TT Interphases Bold"/>
              </a:rPr>
              <a:t>Outputs and Insights: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Example Output: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File1.exe → Classified as "Virus."</a:t>
            </a:r>
          </a:p>
          <a:p>
            <a:pPr marL="690879" lvl="1" indent="-345439" algn="just">
              <a:lnSpc>
                <a:spcPts val="4447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TT Interphases"/>
                <a:ea typeface="TT Interphases"/>
                <a:cs typeface="TT Interphases"/>
                <a:sym typeface="TT Interphases"/>
              </a:rPr>
              <a:t>File2.pdf → Classified as "Safe."</a:t>
            </a:r>
          </a:p>
          <a:p>
            <a:pPr algn="just">
              <a:lnSpc>
                <a:spcPts val="4031"/>
              </a:lnSpc>
            </a:pPr>
            <a:endParaRPr lang="en-US" sz="3199">
              <a:solidFill>
                <a:srgbClr val="000000"/>
              </a:solidFill>
              <a:latin typeface="TT Interphases"/>
              <a:ea typeface="TT Interphases"/>
              <a:cs typeface="TT Interphases"/>
              <a:sym typeface="TT Interphases"/>
            </a:endParaRPr>
          </a:p>
        </p:txBody>
      </p:sp>
      <p:sp>
        <p:nvSpPr>
          <p:cNvPr id="11" name="Freeform 11"/>
          <p:cNvSpPr/>
          <p:nvPr/>
        </p:nvSpPr>
        <p:spPr>
          <a:xfrm flipH="1">
            <a:off x="17259300" y="4474382"/>
            <a:ext cx="1248886" cy="1338237"/>
          </a:xfrm>
          <a:custGeom>
            <a:avLst/>
            <a:gdLst/>
            <a:ahLst/>
            <a:cxnLst/>
            <a:rect l="l" t="t" r="r" b="b"/>
            <a:pathLst>
              <a:path w="1248886" h="1338237">
                <a:moveTo>
                  <a:pt x="1248886" y="0"/>
                </a:moveTo>
                <a:lnTo>
                  <a:pt x="0" y="0"/>
                </a:lnTo>
                <a:lnTo>
                  <a:pt x="0" y="1338236"/>
                </a:lnTo>
                <a:lnTo>
                  <a:pt x="1248886" y="1338236"/>
                </a:lnTo>
                <a:lnTo>
                  <a:pt x="1248886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مخصص</PresentationFormat>
  <Paragraphs>91</Paragraphs>
  <Slides>12</Slides>
  <Notes>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5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12</vt:i4>
      </vt:variant>
    </vt:vector>
  </HeadingPairs>
  <TitlesOfParts>
    <vt:vector size="18" baseType="lpstr">
      <vt:lpstr>Arial</vt:lpstr>
      <vt:lpstr>Calibri</vt:lpstr>
      <vt:lpstr>TT Interphases</vt:lpstr>
      <vt:lpstr>TT Interphases Bold</vt:lpstr>
      <vt:lpstr>Austere  Display</vt:lpstr>
      <vt:lpstr>Office Theme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  <vt:lpstr>عرض تقديمي في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maleware_Detection</dc:title>
  <cp:lastModifiedBy>PC</cp:lastModifiedBy>
  <cp:revision>3</cp:revision>
  <dcterms:created xsi:type="dcterms:W3CDTF">2006-08-16T00:00:00Z</dcterms:created>
  <dcterms:modified xsi:type="dcterms:W3CDTF">2025-03-03T14:08:27Z</dcterms:modified>
  <dc:identifier>DAGZAtfjS1Y</dc:identifier>
</cp:coreProperties>
</file>