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6"/>
  </p:notesMasterIdLst>
  <p:sldIdLst>
    <p:sldId id="278" r:id="rId2"/>
    <p:sldId id="319" r:id="rId3"/>
    <p:sldId id="320" r:id="rId4"/>
    <p:sldId id="279" r:id="rId5"/>
    <p:sldId id="292" r:id="rId6"/>
    <p:sldId id="290" r:id="rId7"/>
    <p:sldId id="282" r:id="rId8"/>
    <p:sldId id="280" r:id="rId9"/>
    <p:sldId id="294" r:id="rId10"/>
    <p:sldId id="295" r:id="rId11"/>
    <p:sldId id="297" r:id="rId12"/>
    <p:sldId id="300" r:id="rId13"/>
    <p:sldId id="296" r:id="rId14"/>
    <p:sldId id="299" r:id="rId15"/>
    <p:sldId id="281" r:id="rId16"/>
    <p:sldId id="298" r:id="rId17"/>
    <p:sldId id="302" r:id="rId18"/>
    <p:sldId id="303" r:id="rId19"/>
    <p:sldId id="304" r:id="rId20"/>
    <p:sldId id="305" r:id="rId21"/>
    <p:sldId id="306" r:id="rId22"/>
    <p:sldId id="308" r:id="rId23"/>
    <p:sldId id="307" r:id="rId24"/>
    <p:sldId id="283" r:id="rId25"/>
    <p:sldId id="315" r:id="rId26"/>
    <p:sldId id="316" r:id="rId27"/>
    <p:sldId id="309" r:id="rId28"/>
    <p:sldId id="311" r:id="rId29"/>
    <p:sldId id="312" r:id="rId30"/>
    <p:sldId id="310" r:id="rId31"/>
    <p:sldId id="313" r:id="rId32"/>
    <p:sldId id="318" r:id="rId33"/>
    <p:sldId id="317" r:id="rId34"/>
    <p:sldId id="293" r:id="rId3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2" d="100"/>
          <a:sy n="72" d="100"/>
        </p:scale>
        <p:origin x="66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862471" y="1721325"/>
            <a:ext cx="6665842" cy="2333840"/>
          </a:xfrm>
        </p:spPr>
        <p:txBody>
          <a:bodyPr/>
          <a:lstStyle/>
          <a:p>
            <a:r>
              <a:rPr lang="en-US" sz="3600" b="1" dirty="0"/>
              <a:t>DNA sequencing and applying </a:t>
            </a:r>
          </a:p>
          <a:p>
            <a:r>
              <a:rPr lang="en-US" sz="3600" b="1" dirty="0"/>
              <a:t>classifier with ML​</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859402" y="1858484"/>
            <a:ext cx="7515971" cy="3141031"/>
          </a:xfrm>
        </p:spPr>
        <p:txBody>
          <a:bodyPr/>
          <a:lstStyle/>
          <a:p>
            <a:r>
              <a:rPr lang="en-US" sz="3600" b="1" dirty="0"/>
              <a:t>Now, our coding sequence data is changed to lowercase, split up into all possible k-</a:t>
            </a:r>
            <a:r>
              <a:rPr lang="en-US" sz="3600" b="1" dirty="0" err="1"/>
              <a:t>mer</a:t>
            </a:r>
            <a:r>
              <a:rPr lang="en-US" sz="3600" b="1" dirty="0"/>
              <a:t> words of length 6 </a:t>
            </a:r>
          </a:p>
        </p:txBody>
      </p:sp>
    </p:spTree>
    <p:extLst>
      <p:ext uri="{BB962C8B-B14F-4D97-AF65-F5344CB8AC3E}">
        <p14:creationId xmlns:p14="http://schemas.microsoft.com/office/powerpoint/2010/main" val="266749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1FCCA7-D81B-5545-16A6-B8A9FF2FF432}"/>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7" name="Picture 6">
            <a:extLst>
              <a:ext uri="{FF2B5EF4-FFF2-40B4-BE49-F238E27FC236}">
                <a16:creationId xmlns:a16="http://schemas.microsoft.com/office/drawing/2014/main" id="{2A80C585-C8BC-4F3A-3AB5-8BB9AA8DF746}"/>
              </a:ext>
            </a:extLst>
          </p:cNvPr>
          <p:cNvPicPr>
            <a:picLocks noChangeAspect="1"/>
          </p:cNvPicPr>
          <p:nvPr/>
        </p:nvPicPr>
        <p:blipFill>
          <a:blip r:embed="rId2"/>
          <a:stretch>
            <a:fillRect/>
          </a:stretch>
        </p:blipFill>
        <p:spPr>
          <a:xfrm>
            <a:off x="259080" y="92765"/>
            <a:ext cx="11800398" cy="6559826"/>
          </a:xfrm>
          <a:prstGeom prst="rect">
            <a:avLst/>
          </a:prstGeom>
        </p:spPr>
      </p:pic>
    </p:spTree>
    <p:extLst>
      <p:ext uri="{BB962C8B-B14F-4D97-AF65-F5344CB8AC3E}">
        <p14:creationId xmlns:p14="http://schemas.microsoft.com/office/powerpoint/2010/main" val="385580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1FCCA7-D81B-5545-16A6-B8A9FF2FF432}"/>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3" name="Picture 2">
            <a:extLst>
              <a:ext uri="{FF2B5EF4-FFF2-40B4-BE49-F238E27FC236}">
                <a16:creationId xmlns:a16="http://schemas.microsoft.com/office/drawing/2014/main" id="{55650E4B-4428-12AD-979B-D755272F2CD1}"/>
              </a:ext>
            </a:extLst>
          </p:cNvPr>
          <p:cNvPicPr>
            <a:picLocks noChangeAspect="1"/>
          </p:cNvPicPr>
          <p:nvPr/>
        </p:nvPicPr>
        <p:blipFill>
          <a:blip r:embed="rId2"/>
          <a:stretch>
            <a:fillRect/>
          </a:stretch>
        </p:blipFill>
        <p:spPr>
          <a:xfrm>
            <a:off x="259080" y="172278"/>
            <a:ext cx="11673839" cy="6533322"/>
          </a:xfrm>
          <a:prstGeom prst="rect">
            <a:avLst/>
          </a:prstGeom>
        </p:spPr>
      </p:pic>
    </p:spTree>
    <p:extLst>
      <p:ext uri="{BB962C8B-B14F-4D97-AF65-F5344CB8AC3E}">
        <p14:creationId xmlns:p14="http://schemas.microsoft.com/office/powerpoint/2010/main" val="396179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95577" y="457200"/>
            <a:ext cx="8350858" cy="2700528"/>
          </a:xfrm>
        </p:spPr>
        <p:txBody>
          <a:bodyPr/>
          <a:lstStyle/>
          <a:p>
            <a:r>
              <a:rPr lang="en-US" sz="4000" b="1" i="0" u="none" strike="noStrike" dirty="0">
                <a:effectLst/>
                <a:latin typeface="inherit"/>
              </a:rPr>
              <a:t>Since we are going to use scikit-learn natural language processing tools to do the k-</a:t>
            </a:r>
            <a:r>
              <a:rPr lang="en-US" sz="4000" b="1" i="0" u="none" strike="noStrike" dirty="0" err="1">
                <a:effectLst/>
                <a:latin typeface="inherit"/>
              </a:rPr>
              <a:t>mer</a:t>
            </a:r>
            <a:r>
              <a:rPr lang="en-US" sz="4000" b="1" i="0" u="none" strike="noStrike" dirty="0">
                <a:effectLst/>
                <a:latin typeface="inherit"/>
              </a:rPr>
              <a:t> counting, we need to now convert the lists of k-</a:t>
            </a:r>
            <a:r>
              <a:rPr lang="en-US" sz="4000" b="1" i="0" u="none" strike="noStrike" dirty="0" err="1">
                <a:effectLst/>
                <a:latin typeface="inherit"/>
              </a:rPr>
              <a:t>mers</a:t>
            </a:r>
            <a:r>
              <a:rPr lang="en-US" sz="4000" b="1" i="0" u="none" strike="noStrike" dirty="0">
                <a:effectLst/>
                <a:latin typeface="inherit"/>
              </a:rPr>
              <a:t> for each gene into string sentences of words that the count vectorizer can use. </a:t>
            </a:r>
            <a:endParaRPr lang="en-US" sz="3600" b="1" dirty="0"/>
          </a:p>
        </p:txBody>
      </p:sp>
    </p:spTree>
    <p:extLst>
      <p:ext uri="{BB962C8B-B14F-4D97-AF65-F5344CB8AC3E}">
        <p14:creationId xmlns:p14="http://schemas.microsoft.com/office/powerpoint/2010/main" val="124120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1FCCA7-D81B-5545-16A6-B8A9FF2FF432}"/>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2">
            <a:extLst>
              <a:ext uri="{FF2B5EF4-FFF2-40B4-BE49-F238E27FC236}">
                <a16:creationId xmlns:a16="http://schemas.microsoft.com/office/drawing/2014/main" id="{D2DFF9F3-E416-56AE-7C90-EE422321DFA2}"/>
              </a:ext>
            </a:extLst>
          </p:cNvPr>
          <p:cNvPicPr>
            <a:picLocks noChangeAspect="1"/>
          </p:cNvPicPr>
          <p:nvPr/>
        </p:nvPicPr>
        <p:blipFill>
          <a:blip r:embed="rId2"/>
          <a:stretch>
            <a:fillRect/>
          </a:stretch>
        </p:blipFill>
        <p:spPr>
          <a:xfrm>
            <a:off x="92765" y="198784"/>
            <a:ext cx="11993218" cy="6427304"/>
          </a:xfrm>
          <a:prstGeom prst="rect">
            <a:avLst/>
          </a:prstGeom>
        </p:spPr>
      </p:pic>
    </p:spTree>
    <p:extLst>
      <p:ext uri="{BB962C8B-B14F-4D97-AF65-F5344CB8AC3E}">
        <p14:creationId xmlns:p14="http://schemas.microsoft.com/office/powerpoint/2010/main" val="4053199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43947" y="1922094"/>
            <a:ext cx="8236227" cy="357755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4800" b="1" i="0" u="none" strike="noStrike" dirty="0">
                <a:effectLst/>
                <a:latin typeface="inherit"/>
              </a:rPr>
              <a:t>We can also make a y variable to hold the class labels.</a:t>
            </a:r>
            <a:endParaRPr lang="en-US" sz="4800" dirty="0"/>
          </a:p>
        </p:txBody>
      </p:sp>
    </p:spTree>
    <p:extLst>
      <p:ext uri="{BB962C8B-B14F-4D97-AF65-F5344CB8AC3E}">
        <p14:creationId xmlns:p14="http://schemas.microsoft.com/office/powerpoint/2010/main" val="295292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1FCCA7-D81B-5545-16A6-B8A9FF2FF432}"/>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3" name="Picture 2">
            <a:extLst>
              <a:ext uri="{FF2B5EF4-FFF2-40B4-BE49-F238E27FC236}">
                <a16:creationId xmlns:a16="http://schemas.microsoft.com/office/drawing/2014/main" id="{273323D7-9A42-EE07-C8AD-0280CDB52DAC}"/>
              </a:ext>
            </a:extLst>
          </p:cNvPr>
          <p:cNvPicPr>
            <a:picLocks noChangeAspect="1"/>
          </p:cNvPicPr>
          <p:nvPr/>
        </p:nvPicPr>
        <p:blipFill>
          <a:blip r:embed="rId2"/>
          <a:stretch>
            <a:fillRect/>
          </a:stretch>
        </p:blipFill>
        <p:spPr>
          <a:xfrm>
            <a:off x="126559" y="208721"/>
            <a:ext cx="11673840" cy="6440557"/>
          </a:xfrm>
          <a:prstGeom prst="rect">
            <a:avLst/>
          </a:prstGeom>
        </p:spPr>
      </p:pic>
    </p:spTree>
    <p:extLst>
      <p:ext uri="{BB962C8B-B14F-4D97-AF65-F5344CB8AC3E}">
        <p14:creationId xmlns:p14="http://schemas.microsoft.com/office/powerpoint/2010/main" val="240855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455751" y="2078736"/>
            <a:ext cx="6734092" cy="2700528"/>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effectLst/>
                <a:latin typeface="inherit"/>
              </a:rPr>
              <a:t>We will perform the same steps for chimpanzee and dog</a:t>
            </a:r>
            <a:endParaRPr lang="en-US" sz="4000" dirty="0"/>
          </a:p>
        </p:txBody>
      </p:sp>
    </p:spTree>
    <p:extLst>
      <p:ext uri="{BB962C8B-B14F-4D97-AF65-F5344CB8AC3E}">
        <p14:creationId xmlns:p14="http://schemas.microsoft.com/office/powerpoint/2010/main" val="217455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1FCCA7-D81B-5545-16A6-B8A9FF2FF432}"/>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E827CEC2-ADAF-93DB-2B74-C4C4C05842F0}"/>
              </a:ext>
            </a:extLst>
          </p:cNvPr>
          <p:cNvPicPr>
            <a:picLocks noChangeAspect="1"/>
          </p:cNvPicPr>
          <p:nvPr/>
        </p:nvPicPr>
        <p:blipFill>
          <a:blip r:embed="rId2"/>
          <a:stretch>
            <a:fillRect/>
          </a:stretch>
        </p:blipFill>
        <p:spPr>
          <a:xfrm>
            <a:off x="259080" y="106018"/>
            <a:ext cx="11673839" cy="6586330"/>
          </a:xfrm>
          <a:prstGeom prst="rect">
            <a:avLst/>
          </a:prstGeom>
        </p:spPr>
      </p:pic>
    </p:spTree>
    <p:extLst>
      <p:ext uri="{BB962C8B-B14F-4D97-AF65-F5344CB8AC3E}">
        <p14:creationId xmlns:p14="http://schemas.microsoft.com/office/powerpoint/2010/main" val="151593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1FCCA7-D81B-5545-16A6-B8A9FF2FF432}"/>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A6DE77B8-513E-1335-7336-1B1E260EB8D5}"/>
              </a:ext>
            </a:extLst>
          </p:cNvPr>
          <p:cNvPicPr>
            <a:picLocks noChangeAspect="1"/>
          </p:cNvPicPr>
          <p:nvPr/>
        </p:nvPicPr>
        <p:blipFill>
          <a:blip r:embed="rId2"/>
          <a:stretch>
            <a:fillRect/>
          </a:stretch>
        </p:blipFill>
        <p:spPr>
          <a:xfrm>
            <a:off x="259080" y="119269"/>
            <a:ext cx="11673840" cy="6506817"/>
          </a:xfrm>
          <a:prstGeom prst="rect">
            <a:avLst/>
          </a:prstGeom>
        </p:spPr>
      </p:pic>
    </p:spTree>
    <p:extLst>
      <p:ext uri="{BB962C8B-B14F-4D97-AF65-F5344CB8AC3E}">
        <p14:creationId xmlns:p14="http://schemas.microsoft.com/office/powerpoint/2010/main" val="310388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4571-7F6F-5DBC-CB0E-2DA1A62346E7}"/>
              </a:ext>
            </a:extLst>
          </p:cNvPr>
          <p:cNvSpPr>
            <a:spLocks noGrp="1"/>
          </p:cNvSpPr>
          <p:nvPr>
            <p:ph type="title"/>
          </p:nvPr>
        </p:nvSpPr>
        <p:spPr>
          <a:xfrm>
            <a:off x="2848515" y="288632"/>
            <a:ext cx="6547276" cy="588963"/>
          </a:xfrm>
        </p:spPr>
        <p:txBody>
          <a:bodyPr/>
          <a:lstStyle/>
          <a:p>
            <a:r>
              <a:rPr lang="en-US" sz="4400" dirty="0" err="1"/>
              <a:t>Introducation</a:t>
            </a:r>
            <a:r>
              <a:rPr lang="en-US" sz="4400" dirty="0"/>
              <a:t>:-</a:t>
            </a:r>
          </a:p>
        </p:txBody>
      </p:sp>
      <p:sp>
        <p:nvSpPr>
          <p:cNvPr id="4" name="Text Placeholder 3">
            <a:extLst>
              <a:ext uri="{FF2B5EF4-FFF2-40B4-BE49-F238E27FC236}">
                <a16:creationId xmlns:a16="http://schemas.microsoft.com/office/drawing/2014/main" id="{77FB4659-F229-A1F1-0021-D89CDC104CB8}"/>
              </a:ext>
            </a:extLst>
          </p:cNvPr>
          <p:cNvSpPr>
            <a:spLocks noGrp="1"/>
          </p:cNvSpPr>
          <p:nvPr>
            <p:ph type="body" sz="quarter" idx="13"/>
          </p:nvPr>
        </p:nvSpPr>
        <p:spPr>
          <a:xfrm>
            <a:off x="2848515" y="1285461"/>
            <a:ext cx="9084405" cy="5283907"/>
          </a:xfrm>
        </p:spPr>
        <p:txBody>
          <a:bodyPr/>
          <a:lstStyle/>
          <a:p>
            <a:r>
              <a:rPr lang="en-US" sz="3200" b="1" dirty="0"/>
              <a:t>In the field of medical information research, the genetic series is widely used as a component of a category. One of the applications of ML is biochemistry. Bioinformatics is an interdisciplinary science that uses computers and communication science to understand biological data. One of its most difficult tasks is to distinguish between regular genes and disease-causing genes. </a:t>
            </a:r>
          </a:p>
        </p:txBody>
      </p:sp>
      <p:sp>
        <p:nvSpPr>
          <p:cNvPr id="6" name="Slide Number Placeholder 5">
            <a:extLst>
              <a:ext uri="{FF2B5EF4-FFF2-40B4-BE49-F238E27FC236}">
                <a16:creationId xmlns:a16="http://schemas.microsoft.com/office/drawing/2014/main" id="{AC5373FE-EAE2-50F1-65B7-F031213879F4}"/>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105357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1FCCA7-D81B-5545-16A6-B8A9FF2FF432}"/>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3" name="Picture 2">
            <a:extLst>
              <a:ext uri="{FF2B5EF4-FFF2-40B4-BE49-F238E27FC236}">
                <a16:creationId xmlns:a16="http://schemas.microsoft.com/office/drawing/2014/main" id="{9F849284-3EC0-3F5F-F93F-2F73C95BAC03}"/>
              </a:ext>
            </a:extLst>
          </p:cNvPr>
          <p:cNvPicPr>
            <a:picLocks noChangeAspect="1"/>
          </p:cNvPicPr>
          <p:nvPr/>
        </p:nvPicPr>
        <p:blipFill>
          <a:blip r:embed="rId2"/>
          <a:stretch>
            <a:fillRect/>
          </a:stretch>
        </p:blipFill>
        <p:spPr>
          <a:xfrm>
            <a:off x="259080" y="172278"/>
            <a:ext cx="11673839" cy="6506818"/>
          </a:xfrm>
          <a:prstGeom prst="rect">
            <a:avLst/>
          </a:prstGeom>
        </p:spPr>
      </p:pic>
    </p:spTree>
    <p:extLst>
      <p:ext uri="{BB962C8B-B14F-4D97-AF65-F5344CB8AC3E}">
        <p14:creationId xmlns:p14="http://schemas.microsoft.com/office/powerpoint/2010/main" val="248960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1FCCA7-D81B-5545-16A6-B8A9FF2FF432}"/>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3" name="Picture 2">
            <a:extLst>
              <a:ext uri="{FF2B5EF4-FFF2-40B4-BE49-F238E27FC236}">
                <a16:creationId xmlns:a16="http://schemas.microsoft.com/office/drawing/2014/main" id="{84AF06FE-0EC9-E7A6-3CE6-814C2DC88417}"/>
              </a:ext>
            </a:extLst>
          </p:cNvPr>
          <p:cNvPicPr>
            <a:picLocks noChangeAspect="1"/>
          </p:cNvPicPr>
          <p:nvPr/>
        </p:nvPicPr>
        <p:blipFill>
          <a:blip r:embed="rId2"/>
          <a:stretch>
            <a:fillRect/>
          </a:stretch>
        </p:blipFill>
        <p:spPr>
          <a:xfrm>
            <a:off x="159026" y="212035"/>
            <a:ext cx="11773894" cy="6387547"/>
          </a:xfrm>
          <a:prstGeom prst="rect">
            <a:avLst/>
          </a:prstGeom>
        </p:spPr>
      </p:pic>
    </p:spTree>
    <p:extLst>
      <p:ext uri="{BB962C8B-B14F-4D97-AF65-F5344CB8AC3E}">
        <p14:creationId xmlns:p14="http://schemas.microsoft.com/office/powerpoint/2010/main" val="397268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43947" y="2067868"/>
            <a:ext cx="8236227" cy="357755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4000" b="1" i="0" u="none" strike="noStrike" dirty="0">
                <a:effectLst/>
                <a:latin typeface="inherit"/>
              </a:rPr>
              <a:t>we will apply the BAG of WORDS using </a:t>
            </a:r>
            <a:r>
              <a:rPr lang="en-US" sz="4000" b="1" i="0" u="none" strike="noStrike" dirty="0" err="1">
                <a:effectLst/>
                <a:latin typeface="inherit"/>
              </a:rPr>
              <a:t>CountVectorizer</a:t>
            </a:r>
            <a:r>
              <a:rPr lang="en-US" sz="4000" b="1" i="0" u="none" strike="noStrike" dirty="0">
                <a:effectLst/>
                <a:latin typeface="inherit"/>
              </a:rPr>
              <a:t> using NLP.</a:t>
            </a:r>
          </a:p>
          <a:p>
            <a:pPr marL="0" marR="0" lvl="0" indent="0" algn="l" defTabSz="914400" rtl="0" eaLnBrk="0" fontAlgn="base" latinLnBrk="0" hangingPunct="0">
              <a:lnSpc>
                <a:spcPct val="100000"/>
              </a:lnSpc>
              <a:spcBef>
                <a:spcPct val="0"/>
              </a:spcBef>
              <a:spcAft>
                <a:spcPct val="0"/>
              </a:spcAft>
              <a:buClrTx/>
              <a:buSzTx/>
              <a:buFontTx/>
              <a:buNone/>
              <a:tabLst/>
            </a:pPr>
            <a:r>
              <a:rPr lang="en-US" sz="4000" b="1" i="0" u="none" strike="noStrike" dirty="0">
                <a:effectLst/>
                <a:latin typeface="inherit"/>
              </a:rPr>
              <a:t>This is equivalent to k-</a:t>
            </a:r>
            <a:r>
              <a:rPr lang="en-US" sz="4000" b="1" i="0" u="none" strike="noStrike" dirty="0" err="1">
                <a:effectLst/>
                <a:latin typeface="inherit"/>
              </a:rPr>
              <a:t>mer</a:t>
            </a:r>
            <a:r>
              <a:rPr lang="en-US" sz="4000" b="1" i="0" u="none" strike="noStrike" dirty="0">
                <a:effectLst/>
                <a:latin typeface="inherit"/>
              </a:rPr>
              <a:t> counting</a:t>
            </a:r>
            <a:r>
              <a:rPr lang="en-US" sz="4000" b="1" dirty="0">
                <a:latin typeface="inherit"/>
              </a:rPr>
              <a:t>.</a:t>
            </a:r>
            <a:r>
              <a:rPr lang="en-US" sz="4000" b="1" i="0" u="none" strike="noStrike" dirty="0">
                <a:effectLst/>
                <a:latin typeface="inherit"/>
              </a:rPr>
              <a:t> </a:t>
            </a:r>
            <a:endParaRPr lang="en-US" sz="4800" dirty="0"/>
          </a:p>
        </p:txBody>
      </p:sp>
    </p:spTree>
    <p:extLst>
      <p:ext uri="{BB962C8B-B14F-4D97-AF65-F5344CB8AC3E}">
        <p14:creationId xmlns:p14="http://schemas.microsoft.com/office/powerpoint/2010/main" val="418044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1FCCA7-D81B-5545-16A6-B8A9FF2FF432}"/>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3" name="Picture 2">
            <a:extLst>
              <a:ext uri="{FF2B5EF4-FFF2-40B4-BE49-F238E27FC236}">
                <a16:creationId xmlns:a16="http://schemas.microsoft.com/office/drawing/2014/main" id="{40E711BC-3CA2-BE27-4EF1-B90F158343B2}"/>
              </a:ext>
            </a:extLst>
          </p:cNvPr>
          <p:cNvPicPr>
            <a:picLocks noChangeAspect="1"/>
          </p:cNvPicPr>
          <p:nvPr/>
        </p:nvPicPr>
        <p:blipFill>
          <a:blip r:embed="rId2"/>
          <a:stretch>
            <a:fillRect/>
          </a:stretch>
        </p:blipFill>
        <p:spPr>
          <a:xfrm>
            <a:off x="259080" y="291548"/>
            <a:ext cx="11455842" cy="6268278"/>
          </a:xfrm>
          <a:prstGeom prst="rect">
            <a:avLst/>
          </a:prstGeom>
        </p:spPr>
      </p:pic>
    </p:spTree>
    <p:extLst>
      <p:ext uri="{BB962C8B-B14F-4D97-AF65-F5344CB8AC3E}">
        <p14:creationId xmlns:p14="http://schemas.microsoft.com/office/powerpoint/2010/main" val="621162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2010741" y="260411"/>
            <a:ext cx="8170517" cy="1779404"/>
          </a:xfrm>
        </p:spPr>
        <p:txBody>
          <a:bodyPr/>
          <a:lstStyle/>
          <a:p>
            <a:r>
              <a:rPr lang="en-US" sz="3600" b="1" i="0" u="none" strike="noStrike" dirty="0">
                <a:effectLst/>
                <a:latin typeface="inherit"/>
              </a:rPr>
              <a:t>If we have a look at class balance we can see we have relatively balanced dataset.</a:t>
            </a:r>
            <a:endParaRPr lang="en-US" sz="3600"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1" name="Picture 10">
            <a:extLst>
              <a:ext uri="{FF2B5EF4-FFF2-40B4-BE49-F238E27FC236}">
                <a16:creationId xmlns:a16="http://schemas.microsoft.com/office/drawing/2014/main" id="{CC3AC0AC-8E78-99AD-5E9D-46FDB8FA354B}"/>
              </a:ext>
            </a:extLst>
          </p:cNvPr>
          <p:cNvPicPr>
            <a:picLocks noChangeAspect="1"/>
          </p:cNvPicPr>
          <p:nvPr/>
        </p:nvPicPr>
        <p:blipFill>
          <a:blip r:embed="rId2"/>
          <a:stretch>
            <a:fillRect/>
          </a:stretch>
        </p:blipFill>
        <p:spPr>
          <a:xfrm>
            <a:off x="477078" y="2039815"/>
            <a:ext cx="10622331" cy="4557774"/>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F0195446-3878-EDEA-5778-95FBC9CB5E6C}"/>
              </a:ext>
            </a:extLst>
          </p:cNvPr>
          <p:cNvPicPr>
            <a:picLocks noChangeAspect="1"/>
          </p:cNvPicPr>
          <p:nvPr/>
        </p:nvPicPr>
        <p:blipFill>
          <a:blip r:embed="rId2"/>
          <a:stretch>
            <a:fillRect/>
          </a:stretch>
        </p:blipFill>
        <p:spPr>
          <a:xfrm>
            <a:off x="259080" y="225287"/>
            <a:ext cx="11416085" cy="5936974"/>
          </a:xfrm>
          <a:prstGeom prst="rect">
            <a:avLst/>
          </a:prstGeom>
        </p:spPr>
      </p:pic>
    </p:spTree>
    <p:extLst>
      <p:ext uri="{BB962C8B-B14F-4D97-AF65-F5344CB8AC3E}">
        <p14:creationId xmlns:p14="http://schemas.microsoft.com/office/powerpoint/2010/main" val="2428078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Picture 3">
            <a:extLst>
              <a:ext uri="{FF2B5EF4-FFF2-40B4-BE49-F238E27FC236}">
                <a16:creationId xmlns:a16="http://schemas.microsoft.com/office/drawing/2014/main" id="{F46DB052-F437-8A21-CB0B-D1A15DB10C8F}"/>
              </a:ext>
            </a:extLst>
          </p:cNvPr>
          <p:cNvPicPr>
            <a:picLocks noChangeAspect="1"/>
          </p:cNvPicPr>
          <p:nvPr/>
        </p:nvPicPr>
        <p:blipFill>
          <a:blip r:embed="rId2"/>
          <a:stretch>
            <a:fillRect/>
          </a:stretch>
        </p:blipFill>
        <p:spPr>
          <a:xfrm>
            <a:off x="259079" y="132522"/>
            <a:ext cx="11416085" cy="6387548"/>
          </a:xfrm>
          <a:prstGeom prst="rect">
            <a:avLst/>
          </a:prstGeom>
        </p:spPr>
      </p:pic>
    </p:spTree>
    <p:extLst>
      <p:ext uri="{BB962C8B-B14F-4D97-AF65-F5344CB8AC3E}">
        <p14:creationId xmlns:p14="http://schemas.microsoft.com/office/powerpoint/2010/main" val="3606041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95577" y="457200"/>
            <a:ext cx="8350858" cy="2700528"/>
          </a:xfrm>
        </p:spPr>
        <p:txBody>
          <a:bodyPr/>
          <a:lstStyle/>
          <a:p>
            <a:r>
              <a:rPr lang="en-US" sz="4000" b="1" i="0" u="none" strike="noStrike" dirty="0">
                <a:effectLst/>
                <a:latin typeface="inherit"/>
              </a:rPr>
              <a:t>Splitting the human dataset into the training set and test set.</a:t>
            </a:r>
            <a:endParaRPr lang="en-US" sz="3600" b="1" dirty="0"/>
          </a:p>
        </p:txBody>
      </p:sp>
      <p:pic>
        <p:nvPicPr>
          <p:cNvPr id="4" name="Picture 3">
            <a:extLst>
              <a:ext uri="{FF2B5EF4-FFF2-40B4-BE49-F238E27FC236}">
                <a16:creationId xmlns:a16="http://schemas.microsoft.com/office/drawing/2014/main" id="{4DDA7BB7-E99B-83D6-054B-4B148965E702}"/>
              </a:ext>
            </a:extLst>
          </p:cNvPr>
          <p:cNvPicPr>
            <a:picLocks noChangeAspect="1"/>
          </p:cNvPicPr>
          <p:nvPr/>
        </p:nvPicPr>
        <p:blipFill>
          <a:blip r:embed="rId2"/>
          <a:stretch>
            <a:fillRect/>
          </a:stretch>
        </p:blipFill>
        <p:spPr>
          <a:xfrm>
            <a:off x="131960" y="2159009"/>
            <a:ext cx="8350857" cy="4368399"/>
          </a:xfrm>
          <a:prstGeom prst="rect">
            <a:avLst/>
          </a:prstGeom>
        </p:spPr>
      </p:pic>
    </p:spTree>
    <p:extLst>
      <p:ext uri="{BB962C8B-B14F-4D97-AF65-F5344CB8AC3E}">
        <p14:creationId xmlns:p14="http://schemas.microsoft.com/office/powerpoint/2010/main" val="570885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0" y="1437861"/>
            <a:ext cx="10389704" cy="2700528"/>
          </a:xfrm>
        </p:spPr>
        <p:txBody>
          <a:bodyPr/>
          <a:lstStyle/>
          <a:p>
            <a:pPr algn="ctr"/>
            <a:r>
              <a:rPr lang="en-US" sz="4000" b="1" dirty="0">
                <a:solidFill>
                  <a:schemeClr val="accent6"/>
                </a:solidFill>
                <a:latin typeface="Sabon Next LT" panose="02000500000000000000" pitchFamily="2" charset="0"/>
                <a:cs typeface="Sabon Next LT" panose="02000500000000000000" pitchFamily="2" charset="0"/>
              </a:rPr>
              <a:t>A multinomial naive Bayes classifier will be created. I previously did some parameter tuning and found the </a:t>
            </a:r>
            <a:r>
              <a:rPr lang="en-US" sz="4000" b="1" dirty="0" err="1">
                <a:solidFill>
                  <a:schemeClr val="accent6"/>
                </a:solidFill>
                <a:latin typeface="Sabon Next LT" panose="02000500000000000000" pitchFamily="2" charset="0"/>
                <a:cs typeface="Sabon Next LT" panose="02000500000000000000" pitchFamily="2" charset="0"/>
              </a:rPr>
              <a:t>ngram</a:t>
            </a:r>
            <a:r>
              <a:rPr lang="en-US" sz="4000" b="1" dirty="0">
                <a:solidFill>
                  <a:schemeClr val="accent6"/>
                </a:solidFill>
                <a:latin typeface="Sabon Next LT" panose="02000500000000000000" pitchFamily="2" charset="0"/>
                <a:cs typeface="Sabon Next LT" panose="02000500000000000000" pitchFamily="2" charset="0"/>
              </a:rPr>
              <a:t> size of 4</a:t>
            </a:r>
          </a:p>
          <a:p>
            <a:pPr algn="ctr"/>
            <a:r>
              <a:rPr lang="en-US" sz="4000" b="1" dirty="0">
                <a:solidFill>
                  <a:schemeClr val="accent6"/>
                </a:solidFill>
                <a:latin typeface="Sabon Next LT" panose="02000500000000000000" pitchFamily="2" charset="0"/>
                <a:cs typeface="Sabon Next LT" panose="02000500000000000000" pitchFamily="2" charset="0"/>
              </a:rPr>
              <a:t> (reflected in the </a:t>
            </a:r>
            <a:r>
              <a:rPr lang="en-US" sz="4000" b="1" dirty="0" err="1">
                <a:solidFill>
                  <a:schemeClr val="accent6"/>
                </a:solidFill>
                <a:latin typeface="Sabon Next LT" panose="02000500000000000000" pitchFamily="2" charset="0"/>
                <a:cs typeface="Sabon Next LT" panose="02000500000000000000" pitchFamily="2" charset="0"/>
              </a:rPr>
              <a:t>Countvectorizer</a:t>
            </a:r>
            <a:r>
              <a:rPr lang="en-US" sz="4000" b="1" dirty="0">
                <a:solidFill>
                  <a:schemeClr val="accent6"/>
                </a:solidFill>
                <a:latin typeface="Sabon Next LT" panose="02000500000000000000" pitchFamily="2" charset="0"/>
                <a:cs typeface="Sabon Next LT" panose="02000500000000000000" pitchFamily="2" charset="0"/>
              </a:rPr>
              <a:t>() instance) </a:t>
            </a:r>
          </a:p>
          <a:p>
            <a:pPr algn="ctr"/>
            <a:r>
              <a:rPr lang="en-US" sz="4000" b="1" dirty="0">
                <a:solidFill>
                  <a:schemeClr val="accent6"/>
                </a:solidFill>
                <a:latin typeface="Sabon Next LT" panose="02000500000000000000" pitchFamily="2" charset="0"/>
                <a:cs typeface="Sabon Next LT" panose="02000500000000000000" pitchFamily="2" charset="0"/>
              </a:rPr>
              <a:t>and a model alpha of 0.1 did the best</a:t>
            </a:r>
          </a:p>
        </p:txBody>
      </p:sp>
    </p:spTree>
    <p:extLst>
      <p:ext uri="{BB962C8B-B14F-4D97-AF65-F5344CB8AC3E}">
        <p14:creationId xmlns:p14="http://schemas.microsoft.com/office/powerpoint/2010/main" val="2429445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Picture 3">
            <a:extLst>
              <a:ext uri="{FF2B5EF4-FFF2-40B4-BE49-F238E27FC236}">
                <a16:creationId xmlns:a16="http://schemas.microsoft.com/office/drawing/2014/main" id="{ABAA1BC1-DA63-3AFB-A940-1ED7A4DE7899}"/>
              </a:ext>
            </a:extLst>
          </p:cNvPr>
          <p:cNvPicPr>
            <a:picLocks noChangeAspect="1"/>
          </p:cNvPicPr>
          <p:nvPr/>
        </p:nvPicPr>
        <p:blipFill>
          <a:blip r:embed="rId2"/>
          <a:stretch>
            <a:fillRect/>
          </a:stretch>
        </p:blipFill>
        <p:spPr>
          <a:xfrm>
            <a:off x="397566" y="212035"/>
            <a:ext cx="11535354" cy="6096000"/>
          </a:xfrm>
          <a:prstGeom prst="rect">
            <a:avLst/>
          </a:prstGeom>
        </p:spPr>
      </p:pic>
    </p:spTree>
    <p:extLst>
      <p:ext uri="{BB962C8B-B14F-4D97-AF65-F5344CB8AC3E}">
        <p14:creationId xmlns:p14="http://schemas.microsoft.com/office/powerpoint/2010/main" val="126933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7FB4659-F229-A1F1-0021-D89CDC104CB8}"/>
              </a:ext>
            </a:extLst>
          </p:cNvPr>
          <p:cNvSpPr>
            <a:spLocks noGrp="1"/>
          </p:cNvSpPr>
          <p:nvPr>
            <p:ph type="body" sz="quarter" idx="13"/>
          </p:nvPr>
        </p:nvSpPr>
        <p:spPr>
          <a:xfrm>
            <a:off x="3328946" y="955675"/>
            <a:ext cx="7511332" cy="4636742"/>
          </a:xfrm>
        </p:spPr>
        <p:txBody>
          <a:bodyPr/>
          <a:lstStyle/>
          <a:p>
            <a:r>
              <a:rPr lang="en-US" sz="3200" b="1" dirty="0"/>
              <a:t>The classification of gene sequences into existing categories is utilized in genomic research to discover the functions of novel proteins. As a result, it is critical to identify and categorize such genes. We employ ML approaches to distinguish between infected and normal genes using classification methods.</a:t>
            </a:r>
            <a:endParaRPr lang="en-US" sz="3200" dirty="0"/>
          </a:p>
        </p:txBody>
      </p:sp>
      <p:sp>
        <p:nvSpPr>
          <p:cNvPr id="6" name="Slide Number Placeholder 5">
            <a:extLst>
              <a:ext uri="{FF2B5EF4-FFF2-40B4-BE49-F238E27FC236}">
                <a16:creationId xmlns:a16="http://schemas.microsoft.com/office/drawing/2014/main" id="{AC5373FE-EAE2-50F1-65B7-F031213879F4}"/>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389289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62F48A1-00B7-2CBD-63FA-49F4CE813EAB}"/>
              </a:ext>
            </a:extLst>
          </p:cNvPr>
          <p:cNvSpPr txBox="1"/>
          <p:nvPr/>
        </p:nvSpPr>
        <p:spPr>
          <a:xfrm>
            <a:off x="400878" y="1413518"/>
            <a:ext cx="7364895" cy="3785652"/>
          </a:xfrm>
          <a:prstGeom prst="rect">
            <a:avLst/>
          </a:prstGeom>
          <a:noFill/>
        </p:spPr>
        <p:txBody>
          <a:bodyPr wrap="square">
            <a:spAutoFit/>
          </a:bodyPr>
          <a:lstStyle/>
          <a:p>
            <a:r>
              <a:rPr lang="en-US" sz="4000" b="1" dirty="0">
                <a:solidFill>
                  <a:schemeClr val="accent6"/>
                </a:solidFill>
              </a:rPr>
              <a:t>let's look at some model </a:t>
            </a:r>
            <a:r>
              <a:rPr lang="en-US" sz="4000" b="1" dirty="0" err="1">
                <a:solidFill>
                  <a:schemeClr val="accent6"/>
                </a:solidFill>
              </a:rPr>
              <a:t>performce</a:t>
            </a:r>
            <a:r>
              <a:rPr lang="en-US" sz="4000" b="1" dirty="0">
                <a:solidFill>
                  <a:schemeClr val="accent6"/>
                </a:solidFill>
              </a:rPr>
              <a:t> metrics like the confusion matrix, accuracy, precision, recall and f1 score.  We are getting really good results on our unseen data,</a:t>
            </a:r>
          </a:p>
        </p:txBody>
      </p:sp>
    </p:spTree>
    <p:extLst>
      <p:ext uri="{BB962C8B-B14F-4D97-AF65-F5344CB8AC3E}">
        <p14:creationId xmlns:p14="http://schemas.microsoft.com/office/powerpoint/2010/main" val="815280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6" name="Picture 5">
            <a:extLst>
              <a:ext uri="{FF2B5EF4-FFF2-40B4-BE49-F238E27FC236}">
                <a16:creationId xmlns:a16="http://schemas.microsoft.com/office/drawing/2014/main" id="{F7E726F1-BB12-5B52-A7C9-0A8A3319C553}"/>
              </a:ext>
            </a:extLst>
          </p:cNvPr>
          <p:cNvPicPr>
            <a:picLocks noChangeAspect="1"/>
          </p:cNvPicPr>
          <p:nvPr/>
        </p:nvPicPr>
        <p:blipFill>
          <a:blip r:embed="rId2"/>
          <a:stretch>
            <a:fillRect/>
          </a:stretch>
        </p:blipFill>
        <p:spPr>
          <a:xfrm>
            <a:off x="259080" y="331305"/>
            <a:ext cx="11673840" cy="6321286"/>
          </a:xfrm>
          <a:prstGeom prst="rect">
            <a:avLst/>
          </a:prstGeom>
        </p:spPr>
      </p:pic>
    </p:spTree>
    <p:extLst>
      <p:ext uri="{BB962C8B-B14F-4D97-AF65-F5344CB8AC3E}">
        <p14:creationId xmlns:p14="http://schemas.microsoft.com/office/powerpoint/2010/main" val="136955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1968E5CD-0F1C-0A1E-4E13-00E8DB8C59D9}"/>
              </a:ext>
            </a:extLst>
          </p:cNvPr>
          <p:cNvPicPr>
            <a:picLocks noChangeAspect="1"/>
          </p:cNvPicPr>
          <p:nvPr/>
        </p:nvPicPr>
        <p:blipFill>
          <a:blip r:embed="rId2"/>
          <a:stretch>
            <a:fillRect/>
          </a:stretch>
        </p:blipFill>
        <p:spPr>
          <a:xfrm>
            <a:off x="259080" y="198783"/>
            <a:ext cx="11442590" cy="6400800"/>
          </a:xfrm>
          <a:prstGeom prst="rect">
            <a:avLst/>
          </a:prstGeom>
        </p:spPr>
      </p:pic>
    </p:spTree>
    <p:extLst>
      <p:ext uri="{BB962C8B-B14F-4D97-AF65-F5344CB8AC3E}">
        <p14:creationId xmlns:p14="http://schemas.microsoft.com/office/powerpoint/2010/main" val="3946761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3" name="Picture 2">
            <a:extLst>
              <a:ext uri="{FF2B5EF4-FFF2-40B4-BE49-F238E27FC236}">
                <a16:creationId xmlns:a16="http://schemas.microsoft.com/office/drawing/2014/main" id="{C27E8D8D-2CD7-BA05-EC08-AF50D2530335}"/>
              </a:ext>
            </a:extLst>
          </p:cNvPr>
          <p:cNvPicPr>
            <a:picLocks noChangeAspect="1"/>
          </p:cNvPicPr>
          <p:nvPr/>
        </p:nvPicPr>
        <p:blipFill>
          <a:blip r:embed="rId2"/>
          <a:stretch>
            <a:fillRect/>
          </a:stretch>
        </p:blipFill>
        <p:spPr>
          <a:xfrm>
            <a:off x="384313" y="172277"/>
            <a:ext cx="11548607" cy="6294783"/>
          </a:xfrm>
          <a:prstGeom prst="rect">
            <a:avLst/>
          </a:prstGeom>
        </p:spPr>
      </p:pic>
    </p:spTree>
    <p:extLst>
      <p:ext uri="{BB962C8B-B14F-4D97-AF65-F5344CB8AC3E}">
        <p14:creationId xmlns:p14="http://schemas.microsoft.com/office/powerpoint/2010/main" val="1570693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68740"/>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6850B9-5E77-ED64-809C-F8AFACF54117}"/>
              </a:ext>
            </a:extLst>
          </p:cNvPr>
          <p:cNvSpPr txBox="1"/>
          <p:nvPr/>
        </p:nvSpPr>
        <p:spPr>
          <a:xfrm>
            <a:off x="96078" y="2023117"/>
            <a:ext cx="8411817" cy="2554545"/>
          </a:xfrm>
          <a:prstGeom prst="rect">
            <a:avLst/>
          </a:prstGeom>
          <a:noFill/>
        </p:spPr>
        <p:txBody>
          <a:bodyPr wrap="square">
            <a:spAutoFit/>
          </a:bodyPr>
          <a:lstStyle/>
          <a:p>
            <a:pPr algn="ctr"/>
            <a:r>
              <a:rPr lang="en-US" sz="4000" b="1" i="0" u="none" strike="noStrike" dirty="0">
                <a:solidFill>
                  <a:schemeClr val="accent6"/>
                </a:solidFill>
                <a:effectLst/>
                <a:latin typeface="Helvetica Neue"/>
              </a:rPr>
              <a:t>I will apply a classification model that can predict a gene's function based on the DNA sequence of the coding sequence alone.</a:t>
            </a:r>
            <a:endParaRPr lang="en-US" sz="4000" b="1"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95577" y="635839"/>
            <a:ext cx="5879592" cy="2700528"/>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inherit"/>
              </a:rPr>
              <a:t>You will need some libraries such as: </a:t>
            </a:r>
            <a:r>
              <a:rPr kumimoji="0" lang="en-US" altLang="en-US" sz="3600" b="1" i="0" u="none" strike="noStrike" cap="none" normalizeH="0" baseline="0" dirty="0" err="1">
                <a:ln>
                  <a:noFill/>
                </a:ln>
                <a:effectLst/>
                <a:latin typeface="inherit"/>
              </a:rPr>
              <a:t>numpy</a:t>
            </a:r>
            <a:r>
              <a:rPr kumimoji="0" lang="en-US" altLang="en-US" sz="3600" b="1" i="0" u="none" strike="noStrike" cap="none" normalizeH="0" baseline="0" dirty="0">
                <a:ln>
                  <a:noFill/>
                </a:ln>
                <a:effectLst/>
                <a:latin typeface="inherit"/>
              </a:rPr>
              <a:t>, pandas ..</a:t>
            </a:r>
            <a:r>
              <a:rPr kumimoji="0" lang="en-US" altLang="en-US" sz="3600" b="1" i="0" u="none" strike="noStrike" cap="none" normalizeH="0" baseline="0" dirty="0">
                <a:ln>
                  <a:noFill/>
                </a:ln>
                <a:effectLst/>
              </a:rPr>
              <a:t> </a:t>
            </a:r>
            <a:endParaRPr kumimoji="0" lang="en-US" altLang="en-US" sz="3600" b="1" i="0" u="none" strike="noStrike" cap="none" normalizeH="0" baseline="0" dirty="0">
              <a:ln>
                <a:noFill/>
              </a:ln>
              <a:effectLst/>
              <a:latin typeface="Arial" panose="020B0604020202020204" pitchFamily="34" charset="0"/>
            </a:endParaRPr>
          </a:p>
          <a:p>
            <a:endParaRPr lang="en-US" dirty="0"/>
          </a:p>
        </p:txBody>
      </p:sp>
      <p:pic>
        <p:nvPicPr>
          <p:cNvPr id="10" name="Picture 9">
            <a:extLst>
              <a:ext uri="{FF2B5EF4-FFF2-40B4-BE49-F238E27FC236}">
                <a16:creationId xmlns:a16="http://schemas.microsoft.com/office/drawing/2014/main" id="{9A909D24-797A-72E0-2833-25A9DECE79F8}"/>
              </a:ext>
            </a:extLst>
          </p:cNvPr>
          <p:cNvPicPr>
            <a:picLocks noChangeAspect="1"/>
          </p:cNvPicPr>
          <p:nvPr/>
        </p:nvPicPr>
        <p:blipFill>
          <a:blip r:embed="rId2"/>
          <a:stretch>
            <a:fillRect/>
          </a:stretch>
        </p:blipFill>
        <p:spPr>
          <a:xfrm>
            <a:off x="-1" y="2035667"/>
            <a:ext cx="7818783" cy="2854385"/>
          </a:xfrm>
          <a:prstGeom prst="rect">
            <a:avLst/>
          </a:prstGeom>
        </p:spPr>
      </p:pic>
    </p:spTree>
    <p:extLst>
      <p:ext uri="{BB962C8B-B14F-4D97-AF65-F5344CB8AC3E}">
        <p14:creationId xmlns:p14="http://schemas.microsoft.com/office/powerpoint/2010/main" val="9481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7" name="Rectangle 1">
            <a:extLst>
              <a:ext uri="{FF2B5EF4-FFF2-40B4-BE49-F238E27FC236}">
                <a16:creationId xmlns:a16="http://schemas.microsoft.com/office/drawing/2014/main" id="{BC49BC24-6D1D-D038-CE94-B2542A323086}"/>
              </a:ext>
            </a:extLst>
          </p:cNvPr>
          <p:cNvSpPr>
            <a:spLocks noGrp="1" noChangeArrowheads="1"/>
          </p:cNvSpPr>
          <p:nvPr>
            <p:ph sz="half" idx="2"/>
          </p:nvPr>
        </p:nvSpPr>
        <p:spPr bwMode="auto">
          <a:xfrm>
            <a:off x="3685033" y="317013"/>
            <a:ext cx="7301101" cy="218073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inherit"/>
              </a:rPr>
              <a:t>I will upload human data and read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inherit"/>
              </a:rPr>
              <a:t>to became have some data for human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inherit"/>
              </a:rPr>
              <a:t>DNA sequence coding regions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inherit"/>
              </a:rPr>
              <a:t>and a class label.</a:t>
            </a:r>
            <a:endParaRPr kumimoji="0" lang="en-US" altLang="en-US" sz="3600" b="1" i="0" u="none" strike="noStrike" cap="none" normalizeH="0" baseline="0" dirty="0">
              <a:ln>
                <a:noFill/>
              </a:ln>
              <a:effectLst/>
              <a:latin typeface="Arial" panose="020B0604020202020204" pitchFamily="34" charset="0"/>
            </a:endParaRPr>
          </a:p>
        </p:txBody>
      </p:sp>
      <p:pic>
        <p:nvPicPr>
          <p:cNvPr id="18" name="Picture 17">
            <a:extLst>
              <a:ext uri="{FF2B5EF4-FFF2-40B4-BE49-F238E27FC236}">
                <a16:creationId xmlns:a16="http://schemas.microsoft.com/office/drawing/2014/main" id="{A1C7E3EE-F370-5B4B-AC48-76EB59D00A63}"/>
              </a:ext>
            </a:extLst>
          </p:cNvPr>
          <p:cNvPicPr>
            <a:picLocks noChangeAspect="1"/>
          </p:cNvPicPr>
          <p:nvPr/>
        </p:nvPicPr>
        <p:blipFill>
          <a:blip r:embed="rId2"/>
          <a:stretch>
            <a:fillRect/>
          </a:stretch>
        </p:blipFill>
        <p:spPr>
          <a:xfrm>
            <a:off x="3685033" y="3108154"/>
            <a:ext cx="7990131" cy="3121173"/>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5168348" y="731520"/>
            <a:ext cx="5950226" cy="588963"/>
          </a:xfrm>
        </p:spPr>
        <p:txBody>
          <a:bodyPr/>
          <a:lstStyle/>
          <a:p>
            <a:r>
              <a:rPr lang="en-US" sz="3600" b="1" dirty="0">
                <a:latin typeface="inherit"/>
              </a:rPr>
              <a:t>I </a:t>
            </a:r>
            <a:r>
              <a:rPr lang="en-US" sz="3600" b="1" i="0" u="none" strike="noStrike" dirty="0">
                <a:effectLst/>
                <a:latin typeface="inherit"/>
              </a:rPr>
              <a:t>also </a:t>
            </a:r>
            <a:r>
              <a:rPr kumimoji="0" lang="en-US" altLang="en-US" sz="3600" b="1" i="0" u="none" strike="noStrike" cap="none" normalizeH="0" baseline="0" dirty="0">
                <a:ln>
                  <a:noFill/>
                </a:ln>
                <a:effectLst/>
                <a:latin typeface="inherit"/>
              </a:rPr>
              <a:t>upload and read</a:t>
            </a:r>
            <a:r>
              <a:rPr lang="en-US" sz="3600" b="1" i="0" u="none" strike="noStrike" dirty="0">
                <a:effectLst/>
                <a:latin typeface="inherit"/>
              </a:rPr>
              <a:t> data for Chimpanzee and a more divergent species, the dog.</a:t>
            </a:r>
            <a:endParaRPr lang="en-US" sz="36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3" name="Picture 12">
            <a:extLst>
              <a:ext uri="{FF2B5EF4-FFF2-40B4-BE49-F238E27FC236}">
                <a16:creationId xmlns:a16="http://schemas.microsoft.com/office/drawing/2014/main" id="{AB7B67D2-3B61-7EFA-E829-19753440E7E6}"/>
              </a:ext>
            </a:extLst>
          </p:cNvPr>
          <p:cNvPicPr>
            <a:picLocks noChangeAspect="1"/>
          </p:cNvPicPr>
          <p:nvPr/>
        </p:nvPicPr>
        <p:blipFill>
          <a:blip r:embed="rId2"/>
          <a:stretch>
            <a:fillRect/>
          </a:stretch>
        </p:blipFill>
        <p:spPr>
          <a:xfrm>
            <a:off x="4174436" y="2623930"/>
            <a:ext cx="7580242" cy="350255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67937" y="190919"/>
            <a:ext cx="6766560" cy="2154716"/>
          </a:xfrm>
        </p:spPr>
        <p:txBody>
          <a:bodyPr/>
          <a:lstStyle/>
          <a:p>
            <a:r>
              <a:rPr lang="en-US" sz="3200" b="1" i="0" u="none" strike="noStrike" dirty="0">
                <a:effectLst/>
                <a:latin typeface="inherit"/>
              </a:rPr>
              <a:t>Here are the definitions for each of the 7 classes and how many there are in the human training data. They are gene sequence function groups.</a:t>
            </a:r>
            <a:endParaRPr lang="en-US" sz="32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B9CE7717-E515-B4C4-39E6-6DD7A88BD091}"/>
              </a:ext>
            </a:extLst>
          </p:cNvPr>
          <p:cNvPicPr>
            <a:picLocks noChangeAspect="1"/>
          </p:cNvPicPr>
          <p:nvPr/>
        </p:nvPicPr>
        <p:blipFill>
          <a:blip r:embed="rId2"/>
          <a:stretch>
            <a:fillRect/>
          </a:stretch>
        </p:blipFill>
        <p:spPr>
          <a:xfrm>
            <a:off x="3564837" y="2431775"/>
            <a:ext cx="8242852" cy="3876899"/>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7" name="Rectangle 1">
            <a:extLst>
              <a:ext uri="{FF2B5EF4-FFF2-40B4-BE49-F238E27FC236}">
                <a16:creationId xmlns:a16="http://schemas.microsoft.com/office/drawing/2014/main" id="{BC49BC24-6D1D-D038-CE94-B2542A323086}"/>
              </a:ext>
            </a:extLst>
          </p:cNvPr>
          <p:cNvSpPr>
            <a:spLocks noGrp="1" noChangeArrowheads="1"/>
          </p:cNvSpPr>
          <p:nvPr>
            <p:ph sz="half" idx="2"/>
          </p:nvPr>
        </p:nvSpPr>
        <p:spPr bwMode="auto">
          <a:xfrm>
            <a:off x="3685034" y="568364"/>
            <a:ext cx="8247886" cy="167803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indent="0">
              <a:buNone/>
            </a:pPr>
            <a:r>
              <a:rPr lang="en-US" sz="3600" b="1" dirty="0"/>
              <a:t>Since seq is not equal, we will apply the k-</a:t>
            </a:r>
            <a:r>
              <a:rPr lang="en-US" sz="3600" b="1" dirty="0" err="1"/>
              <a:t>mers</a:t>
            </a:r>
            <a:r>
              <a:rPr lang="en-US" sz="3600" b="1" dirty="0"/>
              <a:t> to the complete sequences.</a:t>
            </a:r>
          </a:p>
          <a:p>
            <a:pPr marL="0" indent="0">
              <a:buNone/>
            </a:pPr>
            <a:r>
              <a:rPr lang="en-US" sz="3600" b="1" dirty="0"/>
              <a:t> Using get</a:t>
            </a:r>
            <a:r>
              <a:rPr lang="ar-EG" sz="3600" b="1" dirty="0"/>
              <a:t> </a:t>
            </a:r>
            <a:r>
              <a:rPr lang="en-US" sz="3600" b="1" dirty="0" err="1"/>
              <a:t>Kmers</a:t>
            </a:r>
            <a:r>
              <a:rPr lang="en-US" sz="3600" b="1" dirty="0"/>
              <a:t> function</a:t>
            </a:r>
          </a:p>
        </p:txBody>
      </p:sp>
      <p:pic>
        <p:nvPicPr>
          <p:cNvPr id="2" name="Picture 1">
            <a:extLst>
              <a:ext uri="{FF2B5EF4-FFF2-40B4-BE49-F238E27FC236}">
                <a16:creationId xmlns:a16="http://schemas.microsoft.com/office/drawing/2014/main" id="{0EDAD63C-92B7-33CC-8E5D-CEF0609047D0}"/>
              </a:ext>
            </a:extLst>
          </p:cNvPr>
          <p:cNvPicPr>
            <a:picLocks noChangeAspect="1"/>
          </p:cNvPicPr>
          <p:nvPr/>
        </p:nvPicPr>
        <p:blipFill>
          <a:blip r:embed="rId2"/>
          <a:stretch>
            <a:fillRect/>
          </a:stretch>
        </p:blipFill>
        <p:spPr>
          <a:xfrm>
            <a:off x="3685034" y="2710547"/>
            <a:ext cx="8052021" cy="3425209"/>
          </a:xfrm>
          <a:prstGeom prst="rect">
            <a:avLst/>
          </a:prstGeom>
        </p:spPr>
      </p:pic>
    </p:spTree>
    <p:extLst>
      <p:ext uri="{BB962C8B-B14F-4D97-AF65-F5344CB8AC3E}">
        <p14:creationId xmlns:p14="http://schemas.microsoft.com/office/powerpoint/2010/main" val="378817202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{A8AF3662-F618-47B2-B187-F5371FF124EF}tf78438558_win32</Template>
  <TotalTime>2156</TotalTime>
  <Words>482</Words>
  <Application>Microsoft Office PowerPoint</Application>
  <PresentationFormat>Widescreen</PresentationFormat>
  <Paragraphs>56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Black</vt:lpstr>
      <vt:lpstr>Helvetica Neue</vt:lpstr>
      <vt:lpstr>inherit</vt:lpstr>
      <vt:lpstr>Sabon Next LT</vt:lpstr>
      <vt:lpstr>Office Theme</vt:lpstr>
      <vt:lpstr>PowerPoint Presentation</vt:lpstr>
      <vt:lpstr>Introducation:-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EL10_gazy</dc:creator>
  <cp:lastModifiedBy>EL10_gazy</cp:lastModifiedBy>
  <cp:revision>3</cp:revision>
  <dcterms:created xsi:type="dcterms:W3CDTF">2022-12-10T13:01:00Z</dcterms:created>
  <dcterms:modified xsi:type="dcterms:W3CDTF">2022-12-22T02:21:57Z</dcterms:modified>
</cp:coreProperties>
</file>