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5"/>
  </p:notesMasterIdLst>
  <p:sldIdLst>
    <p:sldId id="278" r:id="rId2"/>
    <p:sldId id="281" r:id="rId3"/>
    <p:sldId id="292" r:id="rId4"/>
    <p:sldId id="290" r:id="rId5"/>
    <p:sldId id="280" r:id="rId6"/>
    <p:sldId id="279" r:id="rId7"/>
    <p:sldId id="282" r:id="rId8"/>
    <p:sldId id="297" r:id="rId9"/>
    <p:sldId id="298" r:id="rId10"/>
    <p:sldId id="295" r:id="rId11"/>
    <p:sldId id="296" r:id="rId12"/>
    <p:sldId id="303" r:id="rId13"/>
    <p:sldId id="299" r:id="rId14"/>
    <p:sldId id="304" r:id="rId15"/>
    <p:sldId id="306" r:id="rId16"/>
    <p:sldId id="300" r:id="rId17"/>
    <p:sldId id="307" r:id="rId18"/>
    <p:sldId id="301" r:id="rId19"/>
    <p:sldId id="314" r:id="rId20"/>
    <p:sldId id="310" r:id="rId21"/>
    <p:sldId id="316" r:id="rId22"/>
    <p:sldId id="308" r:id="rId23"/>
    <p:sldId id="317" r:id="rId24"/>
    <p:sldId id="311" r:id="rId25"/>
    <p:sldId id="312" r:id="rId26"/>
    <p:sldId id="318" r:id="rId27"/>
    <p:sldId id="309" r:id="rId28"/>
    <p:sldId id="319" r:id="rId29"/>
    <p:sldId id="323" r:id="rId30"/>
    <p:sldId id="321" r:id="rId31"/>
    <p:sldId id="320" r:id="rId32"/>
    <p:sldId id="322" r:id="rId33"/>
    <p:sldId id="293" r:id="rId3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8C8C"/>
    <a:srgbClr val="202C8F"/>
    <a:srgbClr val="FDFBF6"/>
    <a:srgbClr val="AAC4E9"/>
    <a:srgbClr val="F5CDCE"/>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09" autoAdjust="0"/>
  </p:normalViewPr>
  <p:slideViewPr>
    <p:cSldViewPr snapToGrid="0" snapToObjects="1">
      <p:cViewPr varScale="1">
        <p:scale>
          <a:sx n="72" d="100"/>
          <a:sy n="72" d="100"/>
        </p:scale>
        <p:origin x="660" y="7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johnsmith88/heart-disease-dataset"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127513" y="1895060"/>
            <a:ext cx="6149009" cy="1855305"/>
          </a:xfrm>
        </p:spPr>
        <p:txBody>
          <a:bodyPr/>
          <a:lstStyle/>
          <a:p>
            <a:r>
              <a:rPr lang="en-US" sz="6600" b="1" dirty="0"/>
              <a:t>Heart Disease</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33531" y="0"/>
            <a:ext cx="7721844" cy="4956361"/>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solidFill>
                  <a:srgbClr val="202C8F"/>
                </a:solidFill>
                <a:latin typeface="Arial" panose="020B0604020202020204" pitchFamily="34" charset="0"/>
              </a:rPr>
              <a:t>12 - Ca:-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02C8F"/>
                </a:solidFill>
                <a:effectLst/>
                <a:latin typeface="inherit"/>
              </a:rPr>
              <a:t>The number of blood vessels</a:t>
            </a:r>
            <a:r>
              <a:rPr kumimoji="0" lang="en-US" altLang="en-US" sz="2800" b="1" i="0" u="none" strike="noStrike" cap="none" normalizeH="0" baseline="0" dirty="0">
                <a:ln>
                  <a:noFill/>
                </a:ln>
                <a:solidFill>
                  <a:srgbClr val="202C8F"/>
                </a:solidFill>
                <a:effectLst/>
              </a:rPr>
              <a:t> (0:3)</a:t>
            </a:r>
            <a:endParaRPr kumimoji="0" lang="en-US" altLang="en-US" sz="2800" b="1" i="0" u="none" strike="noStrike" cap="none" normalizeH="0" baseline="0" dirty="0">
              <a:ln>
                <a:noFill/>
              </a:ln>
              <a:solidFill>
                <a:srgbClr val="202C8F"/>
              </a:solidFill>
              <a:effectLst/>
              <a:latin typeface="Arial" panose="020B0604020202020204" pitchFamily="34" charset="0"/>
            </a:endParaRPr>
          </a:p>
          <a:p>
            <a:pPr defTabSz="914400" eaLnBrk="0" fontAlgn="base" hangingPunct="0">
              <a:spcBef>
                <a:spcPct val="0"/>
              </a:spcBef>
              <a:spcAft>
                <a:spcPct val="0"/>
              </a:spcAft>
            </a:pPr>
            <a:endParaRPr lang="en-US" altLang="en-US" sz="2800" b="1" dirty="0">
              <a:solidFill>
                <a:srgbClr val="202C8F"/>
              </a:solidFill>
              <a:latin typeface="Arial" panose="020B0604020202020204" pitchFamily="34" charset="0"/>
            </a:endParaRPr>
          </a:p>
          <a:p>
            <a:pPr defTabSz="914400" eaLnBrk="0" fontAlgn="base" hangingPunct="0">
              <a:spcBef>
                <a:spcPct val="0"/>
              </a:spcBef>
              <a:spcAft>
                <a:spcPct val="0"/>
              </a:spcAft>
            </a:pPr>
            <a:r>
              <a:rPr lang="en-US" altLang="en-US" sz="2800" b="1" dirty="0">
                <a:solidFill>
                  <a:srgbClr val="202C8F"/>
                </a:solidFill>
                <a:latin typeface="Arial" panose="020B0604020202020204" pitchFamily="34" charset="0"/>
              </a:rPr>
              <a:t>13- </a:t>
            </a:r>
            <a:r>
              <a:rPr lang="en-US" altLang="en-US" sz="2800" b="1" dirty="0" err="1">
                <a:solidFill>
                  <a:srgbClr val="202C8F"/>
                </a:solidFill>
                <a:latin typeface="Arial" panose="020B0604020202020204" pitchFamily="34" charset="0"/>
              </a:rPr>
              <a:t>thal</a:t>
            </a:r>
            <a:r>
              <a:rPr lang="en-US" altLang="en-US" sz="2800" b="1" dirty="0">
                <a:solidFill>
                  <a:srgbClr val="202C8F"/>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02C8F"/>
                </a:solidFill>
                <a:effectLst/>
                <a:latin typeface="inherit"/>
              </a:rPr>
              <a:t>a blood disorder called thalassemia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rgbClr val="202C8F"/>
              </a:solidFill>
              <a:effectLst/>
              <a:latin typeface="inherit"/>
            </a:endParaRPr>
          </a:p>
          <a:p>
            <a:pPr eaLnBrk="0" fontAlgn="base" hangingPunct="0">
              <a:spcBef>
                <a:spcPct val="0"/>
              </a:spcBef>
              <a:spcAft>
                <a:spcPct val="0"/>
              </a:spcAft>
            </a:pPr>
            <a:r>
              <a:rPr kumimoji="0" lang="en-US" altLang="en-US" sz="1900" b="1" i="0" u="none" strike="noStrike" cap="none" normalizeH="0" baseline="0" dirty="0">
                <a:ln>
                  <a:noFill/>
                </a:ln>
                <a:solidFill>
                  <a:srgbClr val="DF8C8C"/>
                </a:solidFill>
                <a:effectLst/>
                <a:latin typeface="inherit"/>
              </a:rPr>
              <a:t>Value 0: </a:t>
            </a:r>
          </a:p>
          <a:p>
            <a:pPr eaLnBrk="0" fontAlgn="base" hangingPunct="0">
              <a:spcBef>
                <a:spcPct val="0"/>
              </a:spcBef>
              <a:spcAft>
                <a:spcPct val="0"/>
              </a:spcAft>
            </a:pPr>
            <a:r>
              <a:rPr kumimoji="0" lang="en-US" altLang="en-US" sz="1900" b="1" i="0" u="none" strike="noStrike" cap="none" normalizeH="0" baseline="0" dirty="0">
                <a:ln>
                  <a:noFill/>
                </a:ln>
                <a:solidFill>
                  <a:srgbClr val="202C8F"/>
                </a:solidFill>
                <a:effectLst/>
                <a:latin typeface="inherit"/>
              </a:rPr>
              <a:t>NULL (dropped from the dataset earlier) </a:t>
            </a:r>
          </a:p>
          <a:p>
            <a:pPr eaLnBrk="0" fontAlgn="base" hangingPunct="0">
              <a:spcBef>
                <a:spcPct val="0"/>
              </a:spcBef>
              <a:spcAft>
                <a:spcPct val="0"/>
              </a:spcAft>
            </a:pPr>
            <a:endParaRPr kumimoji="0" lang="en-US" altLang="en-US" sz="1900" b="1" i="0" u="none" strike="noStrike" cap="none" normalizeH="0" baseline="0" dirty="0">
              <a:ln>
                <a:noFill/>
              </a:ln>
              <a:solidFill>
                <a:srgbClr val="202C8F"/>
              </a:solidFill>
              <a:effectLst/>
              <a:latin typeface="inherit"/>
            </a:endParaRPr>
          </a:p>
          <a:p>
            <a:pPr eaLnBrk="0" fontAlgn="base" hangingPunct="0">
              <a:spcBef>
                <a:spcPct val="0"/>
              </a:spcBef>
              <a:spcAft>
                <a:spcPct val="0"/>
              </a:spcAft>
            </a:pPr>
            <a:r>
              <a:rPr kumimoji="0" lang="en-US" altLang="en-US" sz="1900" b="1" i="0" u="none" strike="noStrike" cap="none" normalizeH="0" baseline="0" dirty="0">
                <a:ln>
                  <a:noFill/>
                </a:ln>
                <a:solidFill>
                  <a:srgbClr val="DF8C8C"/>
                </a:solidFill>
                <a:effectLst/>
                <a:latin typeface="inherit"/>
              </a:rPr>
              <a:t>Value 1:</a:t>
            </a:r>
          </a:p>
          <a:p>
            <a:pPr eaLnBrk="0" fontAlgn="base" hangingPunct="0">
              <a:spcBef>
                <a:spcPct val="0"/>
              </a:spcBef>
              <a:spcAft>
                <a:spcPct val="0"/>
              </a:spcAft>
            </a:pPr>
            <a:r>
              <a:rPr kumimoji="0" lang="en-US" altLang="en-US" sz="1900" b="1" i="0" u="none" strike="noStrike" cap="none" normalizeH="0" baseline="0" dirty="0">
                <a:ln>
                  <a:noFill/>
                </a:ln>
                <a:solidFill>
                  <a:srgbClr val="202C8F"/>
                </a:solidFill>
                <a:effectLst/>
                <a:latin typeface="inherit"/>
              </a:rPr>
              <a:t> Fixed abnormality (no blood flow in a part of the heart) </a:t>
            </a:r>
          </a:p>
          <a:p>
            <a:pPr eaLnBrk="0" fontAlgn="base" hangingPunct="0">
              <a:spcBef>
                <a:spcPct val="0"/>
              </a:spcBef>
              <a:spcAft>
                <a:spcPct val="0"/>
              </a:spcAft>
            </a:pPr>
            <a:endParaRPr kumimoji="0" lang="en-US" altLang="en-US" sz="1900" b="1" i="0" u="none" strike="noStrike" cap="none" normalizeH="0" baseline="0" dirty="0">
              <a:ln>
                <a:noFill/>
              </a:ln>
              <a:solidFill>
                <a:srgbClr val="DF8C8C"/>
              </a:solidFill>
              <a:effectLst/>
              <a:latin typeface="inherit"/>
            </a:endParaRPr>
          </a:p>
          <a:p>
            <a:pPr eaLnBrk="0" fontAlgn="base" hangingPunct="0">
              <a:spcBef>
                <a:spcPct val="0"/>
              </a:spcBef>
              <a:spcAft>
                <a:spcPct val="0"/>
              </a:spcAft>
            </a:pPr>
            <a:r>
              <a:rPr kumimoji="0" lang="en-US" altLang="en-US" sz="1900" b="1" i="0" u="none" strike="noStrike" cap="none" normalizeH="0" baseline="0" dirty="0">
                <a:ln>
                  <a:noFill/>
                </a:ln>
                <a:solidFill>
                  <a:srgbClr val="DF8C8C"/>
                </a:solidFill>
                <a:effectLst/>
                <a:latin typeface="inherit"/>
              </a:rPr>
              <a:t>Value 2: </a:t>
            </a:r>
          </a:p>
          <a:p>
            <a:pPr eaLnBrk="0" fontAlgn="base" hangingPunct="0">
              <a:spcBef>
                <a:spcPct val="0"/>
              </a:spcBef>
              <a:spcAft>
                <a:spcPct val="0"/>
              </a:spcAft>
            </a:pPr>
            <a:r>
              <a:rPr kumimoji="0" lang="en-US" altLang="en-US" sz="1900" b="1" i="0" u="none" strike="noStrike" cap="none" normalizeH="0" baseline="0" dirty="0">
                <a:ln>
                  <a:noFill/>
                </a:ln>
                <a:solidFill>
                  <a:srgbClr val="202C8F"/>
                </a:solidFill>
                <a:effectLst/>
                <a:latin typeface="inherit"/>
              </a:rPr>
              <a:t>normal blood flow </a:t>
            </a:r>
          </a:p>
          <a:p>
            <a:pPr eaLnBrk="0" fontAlgn="base" hangingPunct="0">
              <a:spcBef>
                <a:spcPct val="0"/>
              </a:spcBef>
              <a:spcAft>
                <a:spcPct val="0"/>
              </a:spcAft>
            </a:pPr>
            <a:endParaRPr kumimoji="0" lang="en-US" altLang="en-US" sz="1900" b="1" i="0" u="none" strike="noStrike" cap="none" normalizeH="0" baseline="0" dirty="0">
              <a:ln>
                <a:noFill/>
              </a:ln>
              <a:solidFill>
                <a:srgbClr val="DF8C8C"/>
              </a:solidFill>
              <a:effectLst/>
              <a:latin typeface="inherit"/>
            </a:endParaRPr>
          </a:p>
          <a:p>
            <a:pPr eaLnBrk="0" fontAlgn="base" hangingPunct="0">
              <a:spcBef>
                <a:spcPct val="0"/>
              </a:spcBef>
              <a:spcAft>
                <a:spcPct val="0"/>
              </a:spcAft>
            </a:pPr>
            <a:r>
              <a:rPr kumimoji="0" lang="en-US" altLang="en-US" sz="1900" b="1" i="0" u="none" strike="noStrike" cap="none" normalizeH="0" baseline="0" dirty="0">
                <a:ln>
                  <a:noFill/>
                </a:ln>
                <a:solidFill>
                  <a:srgbClr val="DF8C8C"/>
                </a:solidFill>
                <a:effectLst/>
                <a:latin typeface="inherit"/>
              </a:rPr>
              <a:t>Value 3: </a:t>
            </a:r>
          </a:p>
          <a:p>
            <a:pPr eaLnBrk="0" fontAlgn="base" hangingPunct="0">
              <a:spcBef>
                <a:spcPct val="0"/>
              </a:spcBef>
              <a:spcAft>
                <a:spcPct val="0"/>
              </a:spcAft>
            </a:pPr>
            <a:r>
              <a:rPr kumimoji="0" lang="en-US" altLang="en-US" sz="1900" b="1" i="0" u="none" strike="noStrike" cap="none" normalizeH="0" baseline="0" dirty="0">
                <a:ln>
                  <a:noFill/>
                </a:ln>
                <a:solidFill>
                  <a:srgbClr val="202C8F"/>
                </a:solidFill>
                <a:effectLst/>
                <a:latin typeface="inherit"/>
              </a:rPr>
              <a:t>reversible defect (blood flow is noted but not normal)</a:t>
            </a:r>
            <a:r>
              <a:rPr kumimoji="0" lang="en-US" altLang="en-US" sz="1900" b="1" i="0" u="none" strike="noStrike" cap="none" normalizeH="0" baseline="0" dirty="0">
                <a:ln>
                  <a:noFill/>
                </a:ln>
                <a:solidFill>
                  <a:srgbClr val="202C8F"/>
                </a:solidFill>
                <a:effectLst/>
              </a:rPr>
              <a:t> </a:t>
            </a:r>
            <a:endParaRPr kumimoji="0" lang="en-US" altLang="en-US" sz="1900" b="1" i="0" u="none" strike="noStrike" cap="none" normalizeH="0" baseline="0" dirty="0">
              <a:ln>
                <a:noFill/>
              </a:ln>
              <a:solidFill>
                <a:srgbClr val="202C8F"/>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800" dirty="0"/>
          </a:p>
        </p:txBody>
      </p:sp>
    </p:spTree>
    <p:extLst>
      <p:ext uri="{BB962C8B-B14F-4D97-AF65-F5344CB8AC3E}">
        <p14:creationId xmlns:p14="http://schemas.microsoft.com/office/powerpoint/2010/main" val="108607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4" name="Content Placeholder 3">
            <a:extLst>
              <a:ext uri="{FF2B5EF4-FFF2-40B4-BE49-F238E27FC236}">
                <a16:creationId xmlns:a16="http://schemas.microsoft.com/office/drawing/2014/main" id="{6993B21E-D447-C63A-EB0C-53F542007E47}"/>
              </a:ext>
            </a:extLst>
          </p:cNvPr>
          <p:cNvSpPr>
            <a:spLocks noGrp="1"/>
          </p:cNvSpPr>
          <p:nvPr>
            <p:ph sz="half" idx="2"/>
          </p:nvPr>
        </p:nvSpPr>
        <p:spPr>
          <a:xfrm>
            <a:off x="3685032" y="175055"/>
            <a:ext cx="8247888" cy="6498700"/>
          </a:xfrm>
        </p:spPr>
        <p:txBody>
          <a:bodyPr/>
          <a:lstStyle/>
          <a:p>
            <a:pPr marL="0" indent="0">
              <a:buNone/>
            </a:pPr>
            <a:r>
              <a:rPr lang="en-US" sz="3200" b="1" dirty="0"/>
              <a:t>14- target :-</a:t>
            </a:r>
          </a:p>
          <a:p>
            <a:pPr marL="0" indent="0">
              <a:buNone/>
            </a:pPr>
            <a:r>
              <a:rPr kumimoji="0" lang="en-US" altLang="en-US" sz="2800" b="1" i="0" u="none" strike="noStrike" cap="none" normalizeH="0" baseline="0" dirty="0">
                <a:ln>
                  <a:noFill/>
                </a:ln>
                <a:solidFill>
                  <a:srgbClr val="202C8F"/>
                </a:solidFill>
                <a:effectLst/>
                <a:latin typeface="inherit"/>
              </a:rPr>
              <a:t>Whether or not there is heart disease is the target variable we want to predict.</a:t>
            </a:r>
          </a:p>
          <a:p>
            <a:pPr marL="0" indent="0">
              <a:buNone/>
            </a:pPr>
            <a:r>
              <a:rPr kumimoji="0" lang="en-US" altLang="en-US" sz="2400" b="1" i="0" u="none" strike="noStrike" cap="none" normalizeH="0" baseline="0" dirty="0">
                <a:ln>
                  <a:noFill/>
                </a:ln>
                <a:solidFill>
                  <a:srgbClr val="202124"/>
                </a:solidFill>
                <a:effectLst/>
                <a:latin typeface="inherit"/>
              </a:rPr>
              <a:t> </a:t>
            </a:r>
            <a:r>
              <a:rPr kumimoji="0" lang="en-US" altLang="en-US" sz="2000" b="1" i="0" u="none" strike="noStrike" cap="none" normalizeH="0" baseline="0" dirty="0">
                <a:ln>
                  <a:noFill/>
                </a:ln>
                <a:solidFill>
                  <a:srgbClr val="DF8C8C"/>
                </a:solidFill>
                <a:effectLst/>
                <a:latin typeface="inherit"/>
              </a:rPr>
              <a:t>Value 0: </a:t>
            </a:r>
          </a:p>
          <a:p>
            <a:pPr marL="0" indent="0">
              <a:buNone/>
            </a:pPr>
            <a:r>
              <a:rPr kumimoji="0" lang="en-US" altLang="en-US" sz="2000" b="1" i="0" u="none" strike="noStrike" cap="none" normalizeH="0" baseline="0" dirty="0">
                <a:ln>
                  <a:noFill/>
                </a:ln>
                <a:solidFill>
                  <a:srgbClr val="202124"/>
                </a:solidFill>
                <a:effectLst/>
                <a:latin typeface="inherit"/>
              </a:rPr>
              <a:t>     </a:t>
            </a:r>
            <a:r>
              <a:rPr kumimoji="0" lang="en-US" altLang="en-US" sz="2000" b="1" i="0" u="none" strike="noStrike" cap="none" normalizeH="0" baseline="0" dirty="0">
                <a:ln>
                  <a:noFill/>
                </a:ln>
                <a:solidFill>
                  <a:srgbClr val="202C8F"/>
                </a:solidFill>
                <a:effectLst/>
                <a:latin typeface="inherit"/>
              </a:rPr>
              <a:t>healthy heart.</a:t>
            </a:r>
          </a:p>
          <a:p>
            <a:pPr marL="0" indent="0">
              <a:buNone/>
            </a:pPr>
            <a:r>
              <a:rPr kumimoji="0" lang="en-US" altLang="en-US" sz="2000" b="1" i="0" u="none" strike="noStrike" cap="none" normalizeH="0" baseline="0" dirty="0">
                <a:ln>
                  <a:noFill/>
                </a:ln>
                <a:solidFill>
                  <a:srgbClr val="202124"/>
                </a:solidFill>
                <a:effectLst/>
                <a:latin typeface="inherit"/>
              </a:rPr>
              <a:t> </a:t>
            </a:r>
            <a:r>
              <a:rPr kumimoji="0" lang="en-US" altLang="en-US" sz="2000" b="1" i="0" u="none" strike="noStrike" cap="none" normalizeH="0" baseline="0" dirty="0">
                <a:ln>
                  <a:noFill/>
                </a:ln>
                <a:solidFill>
                  <a:srgbClr val="DF8C8C"/>
                </a:solidFill>
                <a:effectLst/>
                <a:latin typeface="inherit"/>
              </a:rPr>
              <a:t>Value 1:</a:t>
            </a:r>
          </a:p>
          <a:p>
            <a:pPr marL="0" indent="0">
              <a:buNone/>
            </a:pPr>
            <a:r>
              <a:rPr lang="en-US" altLang="en-US" sz="2000" b="1" dirty="0">
                <a:solidFill>
                  <a:srgbClr val="202124"/>
                </a:solidFill>
                <a:latin typeface="inherit"/>
              </a:rPr>
              <a:t>     </a:t>
            </a:r>
            <a:r>
              <a:rPr kumimoji="0" lang="en-US" altLang="en-US" sz="2000" b="1" i="0" u="none" strike="noStrike" cap="none" normalizeH="0" baseline="0" dirty="0">
                <a:ln>
                  <a:noFill/>
                </a:ln>
                <a:solidFill>
                  <a:srgbClr val="202124"/>
                </a:solidFill>
                <a:effectLst/>
                <a:latin typeface="inherit"/>
              </a:rPr>
              <a:t> </a:t>
            </a:r>
            <a:r>
              <a:rPr kumimoji="0" lang="en-US" altLang="en-US" sz="2000" b="1" i="0" u="none" strike="noStrike" cap="none" normalizeH="0" baseline="0" dirty="0">
                <a:ln>
                  <a:noFill/>
                </a:ln>
                <a:solidFill>
                  <a:srgbClr val="202C8F"/>
                </a:solidFill>
                <a:effectLst/>
                <a:latin typeface="inherit"/>
              </a:rPr>
              <a:t>Presence of heart disease</a:t>
            </a:r>
            <a:endParaRPr lang="en-US" sz="2000" b="1" dirty="0">
              <a:solidFill>
                <a:srgbClr val="202C8F"/>
              </a:solidFill>
            </a:endParaRPr>
          </a:p>
        </p:txBody>
      </p:sp>
    </p:spTree>
    <p:extLst>
      <p:ext uri="{BB962C8B-B14F-4D97-AF65-F5344CB8AC3E}">
        <p14:creationId xmlns:p14="http://schemas.microsoft.com/office/powerpoint/2010/main" val="158306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33531" y="0"/>
            <a:ext cx="8467130" cy="6858000"/>
          </a:xfrm>
        </p:spPr>
        <p:txBody>
          <a:bodyPr/>
          <a:lstStyle/>
          <a:p>
            <a:r>
              <a:rPr kumimoji="0" lang="en-US" altLang="en-US" sz="4000" b="1" i="0" u="none" strike="noStrike" cap="none" normalizeH="0" baseline="0" dirty="0">
                <a:ln>
                  <a:noFill/>
                </a:ln>
                <a:solidFill>
                  <a:srgbClr val="DF8C8C"/>
                </a:solidFill>
                <a:effectLst/>
                <a:latin typeface="inherit"/>
              </a:rPr>
              <a:t>2- Some of the changes that occurred in open refine:-</a:t>
            </a:r>
          </a:p>
          <a:p>
            <a:pPr marL="742950" indent="-742950">
              <a:buAutoNum type="arabicParenBoth"/>
            </a:pPr>
            <a:r>
              <a:rPr kumimoji="0" lang="en-US" altLang="en-US" sz="2800" b="1" i="0" u="none" strike="noStrike" cap="none" normalizeH="0" baseline="0" dirty="0">
                <a:ln>
                  <a:noFill/>
                </a:ln>
                <a:solidFill>
                  <a:srgbClr val="202C8F"/>
                </a:solidFill>
                <a:effectLst/>
                <a:latin typeface="inherit"/>
              </a:rPr>
              <a:t>Some column names have changed to clarify what the acronym refers to</a:t>
            </a:r>
            <a:r>
              <a:rPr kumimoji="0" lang="en-US" altLang="en-US" sz="2800" b="1" i="0" u="none" strike="noStrike" cap="none" normalizeH="0" baseline="0" dirty="0">
                <a:ln>
                  <a:noFill/>
                </a:ln>
                <a:solidFill>
                  <a:srgbClr val="202C8F"/>
                </a:solidFill>
                <a:effectLst/>
              </a:rPr>
              <a:t> </a:t>
            </a:r>
            <a:endParaRPr kumimoji="0" lang="ar-EG" altLang="en-US" sz="2800" b="1" i="0" u="none" strike="noStrike" cap="none" normalizeH="0" baseline="0" dirty="0">
              <a:ln>
                <a:noFill/>
              </a:ln>
              <a:solidFill>
                <a:srgbClr val="202C8F"/>
              </a:solidFill>
              <a:effectLst/>
            </a:endParaRPr>
          </a:p>
          <a:p>
            <a:r>
              <a:rPr kumimoji="0" lang="en-US" altLang="en-US" sz="2800" b="1" i="0" u="none" strike="noStrike" cap="none" normalizeH="0" baseline="0" dirty="0">
                <a:ln>
                  <a:noFill/>
                </a:ln>
                <a:solidFill>
                  <a:srgbClr val="DF8C8C"/>
                </a:solidFill>
                <a:effectLst/>
                <a:latin typeface="Arial" panose="020B0604020202020204" pitchFamily="34" charset="0"/>
              </a:rPr>
              <a:t>Such as:- </a:t>
            </a:r>
          </a:p>
          <a:p>
            <a:r>
              <a:rPr lang="en-US" altLang="en-US" sz="1800" dirty="0">
                <a:solidFill>
                  <a:schemeClr val="tx1"/>
                </a:solidFill>
                <a:latin typeface="Arial" panose="020B0604020202020204" pitchFamily="34" charset="0"/>
              </a:rPr>
              <a:t> </a:t>
            </a:r>
            <a:r>
              <a:rPr lang="en-US" altLang="en-US" sz="1800" b="1" dirty="0" err="1">
                <a:solidFill>
                  <a:srgbClr val="202C8F"/>
                </a:solidFill>
                <a:latin typeface="Arial" panose="020B0604020202020204" pitchFamily="34" charset="0"/>
              </a:rPr>
              <a:t>chol</a:t>
            </a:r>
            <a:r>
              <a:rPr lang="en-US" altLang="en-US" sz="1800" b="1" dirty="0">
                <a:solidFill>
                  <a:srgbClr val="202C8F"/>
                </a:solidFill>
                <a:latin typeface="Arial" panose="020B0604020202020204" pitchFamily="34" charset="0"/>
              </a:rPr>
              <a:t> -&gt; </a:t>
            </a:r>
            <a:r>
              <a:rPr lang="en-US" altLang="en-US" sz="1800" b="1" dirty="0" err="1">
                <a:solidFill>
                  <a:srgbClr val="202C8F"/>
                </a:solidFill>
                <a:latin typeface="Arial" panose="020B0604020202020204" pitchFamily="34" charset="0"/>
              </a:rPr>
              <a:t>cholester</a:t>
            </a:r>
            <a:endParaRPr lang="en-US" altLang="en-US" sz="1800" b="1" dirty="0">
              <a:solidFill>
                <a:srgbClr val="202C8F"/>
              </a:solidFill>
              <a:latin typeface="Arial" panose="020B0604020202020204" pitchFamily="34" charset="0"/>
            </a:endParaRPr>
          </a:p>
          <a:p>
            <a:r>
              <a:rPr kumimoji="0" lang="en-US" altLang="en-US" sz="1800" b="1" i="0" u="none" strike="noStrike" cap="none" normalizeH="0" baseline="0" dirty="0">
                <a:ln>
                  <a:noFill/>
                </a:ln>
                <a:solidFill>
                  <a:srgbClr val="202C8F"/>
                </a:solidFill>
                <a:effectLst/>
                <a:latin typeface="Arial" panose="020B0604020202020204" pitchFamily="34" charset="0"/>
              </a:rPr>
              <a:t> Cp   -&gt; </a:t>
            </a:r>
            <a:r>
              <a:rPr kumimoji="0" lang="en-US" altLang="en-US" sz="1800" b="1" i="0" u="none" strike="noStrike" cap="none" normalizeH="0" baseline="0" dirty="0" err="1">
                <a:ln>
                  <a:noFill/>
                </a:ln>
                <a:solidFill>
                  <a:srgbClr val="202C8F"/>
                </a:solidFill>
                <a:effectLst/>
                <a:latin typeface="Arial" panose="020B0604020202020204" pitchFamily="34" charset="0"/>
              </a:rPr>
              <a:t>chest_pain_type</a:t>
            </a:r>
            <a:endParaRPr kumimoji="0" lang="en-US" altLang="en-US" sz="1800" b="1" i="0" u="none" strike="noStrike" cap="none" normalizeH="0" baseline="0" dirty="0">
              <a:ln>
                <a:noFill/>
              </a:ln>
              <a:solidFill>
                <a:srgbClr val="202C8F"/>
              </a:solidFill>
              <a:effectLst/>
              <a:latin typeface="Arial" panose="020B0604020202020204" pitchFamily="34" charset="0"/>
            </a:endParaRPr>
          </a:p>
          <a:p>
            <a:r>
              <a:rPr lang="en-US" altLang="en-US" sz="1800" b="1" dirty="0">
                <a:solidFill>
                  <a:srgbClr val="202C8F"/>
                </a:solidFill>
                <a:latin typeface="Arial" panose="020B0604020202020204" pitchFamily="34" charset="0"/>
              </a:rPr>
              <a:t>  </a:t>
            </a:r>
            <a:r>
              <a:rPr lang="en-US" altLang="en-US" sz="1800" b="1" dirty="0" err="1">
                <a:solidFill>
                  <a:srgbClr val="202C8F"/>
                </a:solidFill>
                <a:latin typeface="Arial" panose="020B0604020202020204" pitchFamily="34" charset="0"/>
              </a:rPr>
              <a:t>fbs</a:t>
            </a:r>
            <a:r>
              <a:rPr lang="en-US" altLang="en-US" sz="1800" b="1" dirty="0">
                <a:solidFill>
                  <a:srgbClr val="202C8F"/>
                </a:solidFill>
                <a:latin typeface="Arial" panose="020B0604020202020204" pitchFamily="34" charset="0"/>
              </a:rPr>
              <a:t>  -&gt; fasting BS</a:t>
            </a:r>
          </a:p>
          <a:p>
            <a:endParaRPr kumimoji="0" lang="en-US" altLang="en-US" sz="1800" b="1" i="0" u="none" strike="noStrike" cap="none" normalizeH="0" baseline="0" dirty="0">
              <a:ln>
                <a:noFill/>
              </a:ln>
              <a:solidFill>
                <a:srgbClr val="202C8F"/>
              </a:solidFill>
              <a:effectLst/>
              <a:latin typeface="Arial" panose="020B0604020202020204" pitchFamily="34" charset="0"/>
            </a:endParaRPr>
          </a:p>
          <a:p>
            <a:r>
              <a:rPr lang="en-US" altLang="en-US" sz="2800" b="1" dirty="0">
                <a:solidFill>
                  <a:srgbClr val="202C8F"/>
                </a:solidFill>
                <a:latin typeface="Arial" panose="020B0604020202020204" pitchFamily="34" charset="0"/>
              </a:rPr>
              <a:t>(2) </a:t>
            </a:r>
            <a:r>
              <a:rPr kumimoji="0" lang="en-US" altLang="en-US" sz="2800" b="1" i="0" u="none" strike="noStrike" cap="none" normalizeH="0" baseline="0" dirty="0">
                <a:ln>
                  <a:noFill/>
                </a:ln>
                <a:solidFill>
                  <a:srgbClr val="202C8F"/>
                </a:solidFill>
                <a:effectLst/>
                <a:latin typeface="inherit"/>
              </a:rPr>
              <a:t>The translation of the data is as large as possible to make it clear to anyone who sees it</a:t>
            </a:r>
            <a:r>
              <a:rPr kumimoji="0" lang="en-US" altLang="en-US" sz="2800" b="1" i="0" u="none" strike="noStrike" cap="none" normalizeH="0" baseline="0" dirty="0">
                <a:ln>
                  <a:noFill/>
                </a:ln>
                <a:solidFill>
                  <a:srgbClr val="202C8F"/>
                </a:solidFill>
                <a:effectLst/>
              </a:rPr>
              <a:t> </a:t>
            </a:r>
            <a:r>
              <a:rPr lang="en-US" altLang="en-US" sz="2800" b="1" dirty="0">
                <a:solidFill>
                  <a:srgbClr val="202C8F"/>
                </a:solidFill>
              </a:rPr>
              <a:t>.</a:t>
            </a:r>
          </a:p>
          <a:p>
            <a:r>
              <a:rPr lang="en-US" altLang="en-US" sz="2800" b="1" dirty="0">
                <a:solidFill>
                  <a:srgbClr val="DF8C8C"/>
                </a:solidFill>
              </a:rPr>
              <a:t>Such as:- </a:t>
            </a:r>
          </a:p>
          <a:p>
            <a:r>
              <a:rPr lang="en-US" altLang="en-US" sz="2000" b="1" dirty="0">
                <a:solidFill>
                  <a:srgbClr val="202C8F"/>
                </a:solidFill>
              </a:rPr>
              <a:t>Sex </a:t>
            </a:r>
          </a:p>
          <a:p>
            <a:r>
              <a:rPr lang="en-US" altLang="en-US" sz="2000" b="1" dirty="0">
                <a:solidFill>
                  <a:srgbClr val="202C8F"/>
                </a:solidFill>
              </a:rPr>
              <a:t>1 -&gt; male </a:t>
            </a:r>
          </a:p>
          <a:p>
            <a:r>
              <a:rPr lang="en-US" altLang="en-US" sz="2000" b="1" dirty="0">
                <a:solidFill>
                  <a:srgbClr val="202C8F"/>
                </a:solidFill>
              </a:rPr>
              <a:t>0 -&gt; female </a:t>
            </a:r>
          </a:p>
          <a:p>
            <a:pPr marL="0" marR="0" lvl="0" indent="0" algn="l" defTabSz="914400" rtl="0" eaLnBrk="0" fontAlgn="base" latinLnBrk="0" hangingPunct="0">
              <a:lnSpc>
                <a:spcPct val="100000"/>
              </a:lnSpc>
              <a:spcBef>
                <a:spcPct val="0"/>
              </a:spcBef>
              <a:spcAft>
                <a:spcPct val="0"/>
              </a:spcAft>
              <a:buClrTx/>
              <a:buSzTx/>
              <a:buFontTx/>
              <a:buNone/>
              <a:tabLst/>
            </a:pPr>
            <a:endParaRPr lang="en-US" sz="2800" dirty="0"/>
          </a:p>
        </p:txBody>
      </p:sp>
    </p:spTree>
    <p:extLst>
      <p:ext uri="{BB962C8B-B14F-4D97-AF65-F5344CB8AC3E}">
        <p14:creationId xmlns:p14="http://schemas.microsoft.com/office/powerpoint/2010/main" val="3432881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2663252" y="163944"/>
            <a:ext cx="9064923" cy="6790134"/>
          </a:xfrm>
        </p:spPr>
        <p:txBody>
          <a:bodyPr/>
          <a:lstStyle/>
          <a:p>
            <a:r>
              <a:rPr lang="en-US" altLang="en-US" sz="4000" b="1" dirty="0">
                <a:solidFill>
                  <a:srgbClr val="DF8C8C"/>
                </a:solidFill>
                <a:latin typeface="inherit"/>
              </a:rPr>
              <a:t>3</a:t>
            </a:r>
            <a:r>
              <a:rPr kumimoji="0" lang="en-US" altLang="en-US" sz="4000" b="1" i="0" u="none" strike="noStrike" cap="none" normalizeH="0" baseline="0" dirty="0">
                <a:ln>
                  <a:noFill/>
                </a:ln>
                <a:solidFill>
                  <a:srgbClr val="DF8C8C"/>
                </a:solidFill>
                <a:effectLst/>
                <a:latin typeface="inherit"/>
              </a:rPr>
              <a:t>- </a:t>
            </a:r>
            <a:r>
              <a:rPr lang="en-US" sz="4000" b="1" i="0" dirty="0">
                <a:solidFill>
                  <a:srgbClr val="DF8C8C"/>
                </a:solidFill>
                <a:effectLst/>
                <a:latin typeface="Georgia" panose="02040502050405020303" pitchFamily="18" charset="0"/>
              </a:rPr>
              <a:t>T-tests in R:- </a:t>
            </a:r>
          </a:p>
          <a:p>
            <a:r>
              <a:rPr lang="en-US" b="1" i="0" dirty="0">
                <a:solidFill>
                  <a:srgbClr val="202C8F"/>
                </a:solidFill>
                <a:effectLst/>
                <a:latin typeface="Georgia" panose="02040502050405020303" pitchFamily="18" charset="0"/>
              </a:rPr>
              <a:t>T-tests in R is one of the most common tests in statistics. So, we use it to determine whether the means of two groups are equal to each other.</a:t>
            </a:r>
          </a:p>
          <a:p>
            <a:r>
              <a:rPr lang="en-US" b="1" i="0" dirty="0">
                <a:solidFill>
                  <a:srgbClr val="202C8F"/>
                </a:solidFill>
                <a:effectLst/>
                <a:latin typeface="Georgia" panose="02040502050405020303" pitchFamily="18" charset="0"/>
              </a:rPr>
              <a:t>The null hypothesis is that the two means are equal, and the alternative is that they are not equal.</a:t>
            </a:r>
          </a:p>
          <a:p>
            <a:r>
              <a:rPr lang="en-US" b="1" i="0" dirty="0">
                <a:solidFill>
                  <a:srgbClr val="DF8C8C"/>
                </a:solidFill>
                <a:effectLst/>
                <a:latin typeface="Georgia" panose="02040502050405020303" pitchFamily="18" charset="0"/>
              </a:rPr>
              <a:t>**We use </a:t>
            </a:r>
            <a:r>
              <a:rPr lang="en-US" b="1" i="0" dirty="0" err="1">
                <a:solidFill>
                  <a:srgbClr val="DF8C8C"/>
                </a:solidFill>
                <a:effectLst/>
                <a:latin typeface="Georgia" panose="02040502050405020303" pitchFamily="18" charset="0"/>
              </a:rPr>
              <a:t>t.test</a:t>
            </a:r>
            <a:r>
              <a:rPr lang="en-US" b="1" i="0" dirty="0">
                <a:solidFill>
                  <a:srgbClr val="DF8C8C"/>
                </a:solidFill>
                <a:effectLst/>
                <a:latin typeface="Georgia" panose="02040502050405020303" pitchFamily="18" charset="0"/>
              </a:rPr>
              <a:t>() which provides a variety of T-tests:</a:t>
            </a:r>
          </a:p>
          <a:p>
            <a:r>
              <a:rPr kumimoji="0" lang="en-US" altLang="en-US" sz="4000" b="1" i="0" u="none" strike="noStrike" cap="none" normalizeH="0" baseline="0" dirty="0">
                <a:ln>
                  <a:noFill/>
                </a:ln>
                <a:solidFill>
                  <a:srgbClr val="DF8C8C"/>
                </a:solidFill>
                <a:effectLst/>
                <a:latin typeface="Arial" panose="020B0604020202020204" pitchFamily="34" charset="0"/>
              </a:rPr>
              <a:t>The  types of t test :-</a:t>
            </a:r>
          </a:p>
          <a:p>
            <a:r>
              <a:rPr lang="en-US" sz="2000" b="1" i="0" dirty="0">
                <a:solidFill>
                  <a:srgbClr val="202C8F"/>
                </a:solidFill>
                <a:effectLst/>
                <a:latin typeface="Georgia" panose="02040502050405020303" pitchFamily="18" charset="0"/>
              </a:rPr>
              <a:t>(1)One-Sample</a:t>
            </a:r>
          </a:p>
          <a:p>
            <a:endParaRPr kumimoji="0" lang="en-US" altLang="en-US" sz="2000" b="1" i="0" u="none" strike="noStrike" cap="none" normalizeH="0" baseline="0" dirty="0">
              <a:ln>
                <a:noFill/>
              </a:ln>
              <a:solidFill>
                <a:srgbClr val="202C8F"/>
              </a:solidFill>
              <a:effectLst/>
              <a:latin typeface="Arial" panose="020B0604020202020204" pitchFamily="34" charset="0"/>
            </a:endParaRPr>
          </a:p>
          <a:p>
            <a:r>
              <a:rPr lang="en-US" altLang="en-US" sz="2000" b="1" dirty="0">
                <a:solidFill>
                  <a:srgbClr val="202C8F"/>
                </a:solidFill>
                <a:latin typeface="Arial" panose="020B0604020202020204" pitchFamily="34" charset="0"/>
              </a:rPr>
              <a:t>(2) </a:t>
            </a:r>
            <a:r>
              <a:rPr lang="en-US" sz="2000" b="1" i="0" dirty="0">
                <a:solidFill>
                  <a:srgbClr val="202C8F"/>
                </a:solidFill>
                <a:effectLst/>
                <a:latin typeface="Georgia" panose="02040502050405020303" pitchFamily="18" charset="0"/>
              </a:rPr>
              <a:t>Paired Sample</a:t>
            </a:r>
          </a:p>
          <a:p>
            <a:endParaRPr kumimoji="0" lang="en-US" altLang="en-US" sz="2000" b="1" i="0" u="none" strike="noStrike" cap="none" normalizeH="0" baseline="0" dirty="0">
              <a:ln>
                <a:noFill/>
              </a:ln>
              <a:solidFill>
                <a:srgbClr val="202C8F"/>
              </a:solidFill>
              <a:effectLst/>
              <a:latin typeface="Arial" panose="020B0604020202020204" pitchFamily="34" charset="0"/>
            </a:endParaRPr>
          </a:p>
          <a:p>
            <a:r>
              <a:rPr lang="en-US" altLang="en-US" sz="2000" b="1" dirty="0">
                <a:solidFill>
                  <a:srgbClr val="202C8F"/>
                </a:solidFill>
                <a:latin typeface="Arial" panose="020B0604020202020204" pitchFamily="34" charset="0"/>
              </a:rPr>
              <a:t>(3) </a:t>
            </a:r>
            <a:r>
              <a:rPr lang="en-US" sz="2000" b="1" i="0" dirty="0">
                <a:solidFill>
                  <a:srgbClr val="202C8F"/>
                </a:solidFill>
                <a:effectLst/>
                <a:latin typeface="Georgia" panose="02040502050405020303" pitchFamily="18" charset="0"/>
              </a:rPr>
              <a:t>Independent Samples</a:t>
            </a:r>
          </a:p>
          <a:p>
            <a:endParaRPr kumimoji="0" lang="en-US" altLang="en-US" sz="1800" b="1" i="0" u="none" strike="noStrike" cap="none" normalizeH="0" baseline="0" dirty="0">
              <a:ln>
                <a:noFill/>
              </a:ln>
              <a:solidFill>
                <a:srgbClr val="202C8F"/>
              </a:solidFill>
              <a:effectLst/>
              <a:latin typeface="Arial" panose="020B0604020202020204" pitchFamily="34" charset="0"/>
            </a:endParaRPr>
          </a:p>
          <a:p>
            <a:endParaRPr kumimoji="0" lang="en-US" altLang="en-US" sz="3200" b="1" i="0" u="none" strike="noStrike" cap="none" normalizeH="0" baseline="0" dirty="0">
              <a:ln>
                <a:noFill/>
              </a:ln>
              <a:solidFill>
                <a:srgbClr val="202C8F"/>
              </a:solidFill>
              <a:effectLst/>
              <a:latin typeface="Arial" panose="020B0604020202020204" pitchFamily="34" charset="0"/>
            </a:endParaRPr>
          </a:p>
          <a:p>
            <a:endParaRPr kumimoji="0" lang="en-US" altLang="en-US" sz="4000" b="1" i="0" u="none" strike="noStrike" cap="none" normalizeH="0" baseline="0" dirty="0">
              <a:ln>
                <a:noFill/>
              </a:ln>
              <a:solidFill>
                <a:srgbClr val="DF8C8C"/>
              </a:solidFill>
              <a:effectLst/>
              <a:latin typeface="Arial" panose="020B0604020202020204" pitchFamily="34" charset="0"/>
            </a:endParaRPr>
          </a:p>
          <a:p>
            <a:endParaRPr lang="en-US" altLang="en-US" sz="2800" b="1" dirty="0">
              <a:solidFill>
                <a:srgbClr val="202C8F"/>
              </a:solidFill>
              <a:latin typeface="inherit"/>
            </a:endParaRPr>
          </a:p>
          <a:p>
            <a:endParaRPr kumimoji="0" lang="en-US" altLang="en-US" sz="2800" b="1" i="0" u="none" strike="noStrike" cap="none" normalizeH="0" baseline="0" dirty="0">
              <a:ln>
                <a:noFill/>
              </a:ln>
              <a:solidFill>
                <a:srgbClr val="202C8F"/>
              </a:solidFill>
              <a:effectLst/>
              <a:latin typeface="inherit"/>
            </a:endParaRPr>
          </a:p>
          <a:p>
            <a:endParaRPr kumimoji="0" lang="en-US" altLang="en-US" sz="2800" b="1" i="0" u="none" strike="noStrike" cap="none" normalizeH="0" baseline="0" dirty="0">
              <a:ln>
                <a:noFill/>
              </a:ln>
              <a:solidFill>
                <a:srgbClr val="202C8F"/>
              </a:solidFill>
              <a:effectLst/>
            </a:endParaRPr>
          </a:p>
          <a:p>
            <a:endParaRPr lang="en-US" sz="2800" b="1" dirty="0">
              <a:solidFill>
                <a:srgbClr val="202C8F"/>
              </a:solidFill>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722695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33531" y="119269"/>
            <a:ext cx="7721844" cy="4956361"/>
          </a:xfrm>
        </p:spPr>
        <p:txBody>
          <a:bodyPr/>
          <a:lstStyle/>
          <a:p>
            <a:pPr eaLnBrk="0" fontAlgn="base" hangingPunct="0">
              <a:spcBef>
                <a:spcPct val="0"/>
              </a:spcBef>
              <a:spcAft>
                <a:spcPct val="0"/>
              </a:spcAft>
            </a:pPr>
            <a:r>
              <a:rPr lang="en-US" sz="3200" b="1" i="0" dirty="0">
                <a:solidFill>
                  <a:srgbClr val="202C8F"/>
                </a:solidFill>
                <a:effectLst/>
                <a:latin typeface="Georgia" panose="02040502050405020303" pitchFamily="18" charset="0"/>
              </a:rPr>
              <a:t>(1)One-Sample:</a:t>
            </a:r>
          </a:p>
          <a:p>
            <a:pPr eaLnBrk="0" fontAlgn="base" hangingPunct="0">
              <a:spcBef>
                <a:spcPct val="0"/>
              </a:spcBef>
              <a:spcAft>
                <a:spcPct val="0"/>
              </a:spcAft>
            </a:pPr>
            <a:endParaRPr lang="en-US" sz="2800" b="1" i="0" dirty="0">
              <a:solidFill>
                <a:srgbClr val="202C8F"/>
              </a:solidFill>
              <a:effectLst/>
              <a:latin typeface="Georgia" panose="02040502050405020303" pitchFamily="18" charset="0"/>
            </a:endParaRPr>
          </a:p>
          <a:p>
            <a:pPr algn="l" fontAlgn="base"/>
            <a:r>
              <a:rPr lang="en-US" sz="2800" b="1" i="0" dirty="0">
                <a:solidFill>
                  <a:srgbClr val="202C8F"/>
                </a:solidFill>
                <a:effectLst/>
                <a:latin typeface="inherit"/>
              </a:rPr>
              <a:t>In R, we use the syntax </a:t>
            </a:r>
            <a:r>
              <a:rPr lang="en-US" sz="2800" b="1" i="0" dirty="0" err="1">
                <a:solidFill>
                  <a:srgbClr val="202C8F"/>
                </a:solidFill>
                <a:effectLst/>
                <a:latin typeface="inherit"/>
              </a:rPr>
              <a:t>t.test</a:t>
            </a:r>
            <a:r>
              <a:rPr lang="en-US" sz="2800" b="1" i="0" dirty="0">
                <a:solidFill>
                  <a:srgbClr val="202C8F"/>
                </a:solidFill>
                <a:effectLst/>
                <a:latin typeface="inherit"/>
              </a:rPr>
              <a:t>(y, mu = 0) to conduct one-sample tests in R, where</a:t>
            </a:r>
            <a:endParaRPr lang="en-US" sz="2800" b="1" i="0" dirty="0">
              <a:solidFill>
                <a:srgbClr val="202C8F"/>
              </a:solidFill>
              <a:effectLst/>
              <a:latin typeface="Georgia" panose="02040502050405020303" pitchFamily="18" charset="0"/>
            </a:endParaRPr>
          </a:p>
          <a:p>
            <a:pPr algn="l" fontAlgn="base">
              <a:buFont typeface="Arial" panose="020B0604020202020204" pitchFamily="34" charset="0"/>
              <a:buChar char="•"/>
            </a:pPr>
            <a:r>
              <a:rPr lang="en-US" sz="2800" b="1" i="0" dirty="0">
                <a:solidFill>
                  <a:srgbClr val="202C8F"/>
                </a:solidFill>
                <a:effectLst/>
                <a:latin typeface="inherit"/>
              </a:rPr>
              <a:t>y:</a:t>
            </a:r>
            <a:r>
              <a:rPr lang="en-US" sz="2800" b="1" i="0" dirty="0">
                <a:solidFill>
                  <a:srgbClr val="202C8F"/>
                </a:solidFill>
                <a:effectLst/>
                <a:latin typeface="Georgia" panose="02040502050405020303" pitchFamily="18" charset="0"/>
              </a:rPr>
              <a:t>  is the name of our variable of interest and</a:t>
            </a:r>
          </a:p>
          <a:p>
            <a:pPr algn="l" fontAlgn="base">
              <a:buFont typeface="Arial" panose="020B0604020202020204" pitchFamily="34" charset="0"/>
              <a:buChar char="•"/>
            </a:pPr>
            <a:r>
              <a:rPr lang="en-US" sz="2800" b="1" i="0" dirty="0">
                <a:solidFill>
                  <a:srgbClr val="202C8F"/>
                </a:solidFill>
                <a:effectLst/>
                <a:latin typeface="Georgia" panose="02040502050405020303" pitchFamily="18" charset="0"/>
              </a:rPr>
              <a:t>mu:</a:t>
            </a:r>
            <a:r>
              <a:rPr lang="en-US" sz="2800" b="1" i="0" dirty="0">
                <a:solidFill>
                  <a:srgbClr val="202C8F"/>
                </a:solidFill>
                <a:effectLst/>
                <a:latin typeface="inherit"/>
              </a:rPr>
              <a:t> mu, which is described by the null hypothesis is set equal to the mean.</a:t>
            </a:r>
            <a:endParaRPr lang="en-US" sz="2800" b="1" i="0" dirty="0">
              <a:solidFill>
                <a:srgbClr val="202C8F"/>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800" dirty="0"/>
          </a:p>
        </p:txBody>
      </p:sp>
    </p:spTree>
    <p:extLst>
      <p:ext uri="{BB962C8B-B14F-4D97-AF65-F5344CB8AC3E}">
        <p14:creationId xmlns:p14="http://schemas.microsoft.com/office/powerpoint/2010/main" val="1390950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E265A45-9FAE-1C43-AAB0-81B5D6EFBB54}"/>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7" name="Picture 6">
            <a:extLst>
              <a:ext uri="{FF2B5EF4-FFF2-40B4-BE49-F238E27FC236}">
                <a16:creationId xmlns:a16="http://schemas.microsoft.com/office/drawing/2014/main" id="{D4417D8F-1BC3-7B2B-712C-AE03C2173F0D}"/>
              </a:ext>
            </a:extLst>
          </p:cNvPr>
          <p:cNvPicPr>
            <a:picLocks noChangeAspect="1"/>
          </p:cNvPicPr>
          <p:nvPr/>
        </p:nvPicPr>
        <p:blipFill>
          <a:blip r:embed="rId2"/>
          <a:stretch>
            <a:fillRect/>
          </a:stretch>
        </p:blipFill>
        <p:spPr>
          <a:xfrm>
            <a:off x="259080" y="225287"/>
            <a:ext cx="11673839" cy="6732103"/>
          </a:xfrm>
          <a:prstGeom prst="rect">
            <a:avLst/>
          </a:prstGeom>
        </p:spPr>
      </p:pic>
    </p:spTree>
    <p:extLst>
      <p:ext uri="{BB962C8B-B14F-4D97-AF65-F5344CB8AC3E}">
        <p14:creationId xmlns:p14="http://schemas.microsoft.com/office/powerpoint/2010/main" val="2255862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2636746" y="296466"/>
            <a:ext cx="10032331" cy="6790134"/>
          </a:xfrm>
        </p:spPr>
        <p:txBody>
          <a:bodyPr/>
          <a:lstStyle/>
          <a:p>
            <a:pPr algn="l" fontAlgn="base"/>
            <a:r>
              <a:rPr lang="en-US" sz="3200" b="1" i="0" dirty="0">
                <a:solidFill>
                  <a:srgbClr val="202C8F"/>
                </a:solidFill>
                <a:effectLst/>
                <a:latin typeface="Georgia" panose="02040502050405020303" pitchFamily="18" charset="0"/>
              </a:rPr>
              <a:t>(2)Paired Sample:</a:t>
            </a:r>
            <a:endParaRPr kumimoji="0" lang="en-US" altLang="en-US" sz="2800" b="1" i="0" u="none" strike="noStrike" cap="none" normalizeH="0" baseline="0" dirty="0">
              <a:ln>
                <a:noFill/>
              </a:ln>
              <a:solidFill>
                <a:srgbClr val="202C8F"/>
              </a:solidFill>
              <a:effectLst/>
            </a:endParaRPr>
          </a:p>
          <a:p>
            <a:r>
              <a:rPr lang="en-US" b="1" i="0" dirty="0">
                <a:solidFill>
                  <a:srgbClr val="202C8F"/>
                </a:solidFill>
                <a:effectLst/>
                <a:latin typeface="Georgia" panose="02040502050405020303" pitchFamily="18" charset="0"/>
              </a:rPr>
              <a:t>We need either of the two vectors of data, y1 and y2, to conduct a paired-samples test. Then, we will run this code using this using syntax</a:t>
            </a:r>
          </a:p>
          <a:p>
            <a:r>
              <a:rPr lang="en-US" b="1" i="0" dirty="0">
                <a:solidFill>
                  <a:srgbClr val="DF8C8C"/>
                </a:solidFill>
                <a:effectLst/>
                <a:latin typeface="Georgia" panose="02040502050405020303" pitchFamily="18" charset="0"/>
              </a:rPr>
              <a:t> </a:t>
            </a:r>
            <a:r>
              <a:rPr lang="en-US" b="1" i="0" dirty="0" err="1">
                <a:solidFill>
                  <a:srgbClr val="DF8C8C"/>
                </a:solidFill>
                <a:effectLst/>
                <a:latin typeface="Georgia" panose="02040502050405020303" pitchFamily="18" charset="0"/>
              </a:rPr>
              <a:t>t.test</a:t>
            </a:r>
            <a:r>
              <a:rPr lang="en-US" b="1" i="0" dirty="0">
                <a:solidFill>
                  <a:srgbClr val="DF8C8C"/>
                </a:solidFill>
                <a:effectLst/>
                <a:latin typeface="Georgia" panose="02040502050405020303" pitchFamily="18" charset="0"/>
              </a:rPr>
              <a:t>(y1, y2, paired=TRUE).</a:t>
            </a:r>
          </a:p>
          <a:p>
            <a:endParaRPr lang="en-US" b="1" i="0" dirty="0">
              <a:solidFill>
                <a:srgbClr val="202C8F"/>
              </a:solidFill>
              <a:effectLst/>
              <a:latin typeface="Georgia" panose="02040502050405020303" pitchFamily="18" charset="0"/>
            </a:endParaRPr>
          </a:p>
          <a:p>
            <a:r>
              <a:rPr lang="en-US" sz="3200" b="1" dirty="0">
                <a:solidFill>
                  <a:srgbClr val="202C8F"/>
                </a:solidFill>
                <a:latin typeface="Georgia" panose="02040502050405020303" pitchFamily="18" charset="0"/>
              </a:rPr>
              <a:t>(3)</a:t>
            </a:r>
            <a:r>
              <a:rPr lang="en-US" sz="3200" b="1" i="0" dirty="0">
                <a:solidFill>
                  <a:srgbClr val="202C8F"/>
                </a:solidFill>
                <a:effectLst/>
                <a:latin typeface="Georgia" panose="02040502050405020303" pitchFamily="18" charset="0"/>
              </a:rPr>
              <a:t>  Independent Samples:-</a:t>
            </a:r>
          </a:p>
          <a:p>
            <a:endParaRPr lang="en-US" sz="3200" b="1" i="0" dirty="0">
              <a:solidFill>
                <a:srgbClr val="202C8F"/>
              </a:solidFill>
              <a:effectLst/>
              <a:latin typeface="Georgia" panose="02040502050405020303" pitchFamily="18" charset="0"/>
            </a:endParaRPr>
          </a:p>
          <a:p>
            <a:r>
              <a:rPr lang="en-US" sz="2000" b="1" i="0" dirty="0">
                <a:solidFill>
                  <a:srgbClr val="202C8F"/>
                </a:solidFill>
                <a:effectLst/>
                <a:latin typeface="Georgia" panose="02040502050405020303" pitchFamily="18" charset="0"/>
              </a:rPr>
              <a:t>The independent-samples test can take one of three forms, depending on the structure of your data and the equality of their variances.</a:t>
            </a:r>
          </a:p>
          <a:p>
            <a:r>
              <a:rPr lang="en-US" sz="2000" b="1" i="0" dirty="0">
                <a:solidFill>
                  <a:srgbClr val="202C8F"/>
                </a:solidFill>
                <a:effectLst/>
                <a:latin typeface="Georgia" panose="02040502050405020303" pitchFamily="18" charset="0"/>
              </a:rPr>
              <a:t> The general form of the test is </a:t>
            </a:r>
            <a:r>
              <a:rPr lang="en-US" sz="2000" b="1" i="0" dirty="0" err="1">
                <a:solidFill>
                  <a:srgbClr val="DF8C8C"/>
                </a:solidFill>
                <a:effectLst/>
                <a:latin typeface="Georgia" panose="02040502050405020303" pitchFamily="18" charset="0"/>
              </a:rPr>
              <a:t>t.test</a:t>
            </a:r>
            <a:r>
              <a:rPr lang="en-US" sz="2000" b="1" i="0" dirty="0">
                <a:solidFill>
                  <a:srgbClr val="DF8C8C"/>
                </a:solidFill>
                <a:effectLst/>
                <a:latin typeface="Georgia" panose="02040502050405020303" pitchFamily="18" charset="0"/>
              </a:rPr>
              <a:t>(y1,</a:t>
            </a:r>
          </a:p>
          <a:p>
            <a:pPr algn="ctr"/>
            <a:r>
              <a:rPr lang="en-US" sz="2000" b="1" i="0" dirty="0">
                <a:solidFill>
                  <a:srgbClr val="444444"/>
                </a:solidFill>
                <a:effectLst/>
                <a:latin typeface="Georgia" panose="02040502050405020303" pitchFamily="18" charset="0"/>
              </a:rPr>
              <a:t> Independent-samples T-test where y1 and y2 are numeric</a:t>
            </a:r>
          </a:p>
          <a:p>
            <a:pPr algn="ctr"/>
            <a:r>
              <a:rPr lang="en-US" sz="2000" b="1" i="0" dirty="0">
                <a:solidFill>
                  <a:srgbClr val="DF8C8C"/>
                </a:solidFill>
                <a:effectLst/>
                <a:latin typeface="Georgia" panose="02040502050405020303" pitchFamily="18" charset="0"/>
              </a:rPr>
              <a:t> y2,     paired=FALSE).</a:t>
            </a:r>
            <a:endParaRPr lang="en-US" sz="2000" b="1" dirty="0">
              <a:solidFill>
                <a:srgbClr val="DF8C8C"/>
              </a:solidFill>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1441960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E265A45-9FAE-1C43-AAB0-81B5D6EFBB54}"/>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3" name="Picture 2">
            <a:extLst>
              <a:ext uri="{FF2B5EF4-FFF2-40B4-BE49-F238E27FC236}">
                <a16:creationId xmlns:a16="http://schemas.microsoft.com/office/drawing/2014/main" id="{FA22815D-3143-5E3A-B93C-D8A5D5E44E3F}"/>
              </a:ext>
            </a:extLst>
          </p:cNvPr>
          <p:cNvPicPr>
            <a:picLocks noChangeAspect="1"/>
          </p:cNvPicPr>
          <p:nvPr/>
        </p:nvPicPr>
        <p:blipFill>
          <a:blip r:embed="rId2"/>
          <a:stretch>
            <a:fillRect/>
          </a:stretch>
        </p:blipFill>
        <p:spPr>
          <a:xfrm>
            <a:off x="259080" y="265044"/>
            <a:ext cx="11673840" cy="6135756"/>
          </a:xfrm>
          <a:prstGeom prst="rect">
            <a:avLst/>
          </a:prstGeom>
        </p:spPr>
      </p:pic>
    </p:spTree>
    <p:extLst>
      <p:ext uri="{BB962C8B-B14F-4D97-AF65-F5344CB8AC3E}">
        <p14:creationId xmlns:p14="http://schemas.microsoft.com/office/powerpoint/2010/main" val="4266854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565762" y="171350"/>
            <a:ext cx="7526308" cy="1331843"/>
          </a:xfrm>
        </p:spPr>
        <p:txBody>
          <a:bodyPr/>
          <a:lstStyle/>
          <a:p>
            <a:pPr marL="0" indent="0">
              <a:buNone/>
            </a:pPr>
            <a:r>
              <a:rPr lang="en-US" sz="4800" b="1" i="0" dirty="0">
                <a:solidFill>
                  <a:srgbClr val="DF8C8C"/>
                </a:solidFill>
                <a:effectLst/>
                <a:latin typeface="urw-din"/>
              </a:rPr>
              <a:t>4-Data visualization:- </a:t>
            </a:r>
          </a:p>
          <a:p>
            <a:pPr marL="0" indent="0">
              <a:buNone/>
            </a:pPr>
            <a:endParaRPr lang="en-US" sz="4800" b="1" dirty="0">
              <a:solidFill>
                <a:srgbClr val="202C8F"/>
              </a:solidFill>
              <a:latin typeface="urw-din"/>
            </a:endParaRPr>
          </a:p>
          <a:p>
            <a:pPr marL="0" indent="0">
              <a:buNone/>
            </a:pPr>
            <a:endParaRPr lang="en-US" sz="4800" b="1" dirty="0">
              <a:solidFill>
                <a:srgbClr val="202C8F"/>
              </a:solidFill>
            </a:endParaRP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a:xfrm>
            <a:off x="3565762" y="930037"/>
            <a:ext cx="8165592" cy="2498963"/>
          </a:xfrm>
        </p:spPr>
        <p:txBody>
          <a:bodyPr/>
          <a:lstStyle/>
          <a:p>
            <a:pPr marL="0" indent="0">
              <a:buNone/>
            </a:pPr>
            <a:r>
              <a:rPr lang="en-US" sz="3600" b="0" i="0" dirty="0">
                <a:solidFill>
                  <a:srgbClr val="273239"/>
                </a:solidFill>
                <a:effectLst/>
                <a:latin typeface="urw-din"/>
              </a:rPr>
              <a:t> </a:t>
            </a:r>
            <a:r>
              <a:rPr lang="en-US" sz="2800" b="1" i="0" dirty="0">
                <a:solidFill>
                  <a:srgbClr val="202C8F"/>
                </a:solidFill>
                <a:effectLst/>
                <a:latin typeface="urw-din"/>
              </a:rPr>
              <a:t>is the technique used to deliver insights in data using visual cues such as graphs, charts, maps, and many others. This is useful as it helps in intuitive and easy understanding of the large quantities of data and thereby make better decisions regarding it.</a:t>
            </a:r>
          </a:p>
          <a:p>
            <a:pPr marL="0" indent="0">
              <a:buNone/>
            </a:pPr>
            <a:r>
              <a:rPr lang="en-US" sz="3600" b="1" dirty="0">
                <a:solidFill>
                  <a:srgbClr val="DF8C8C"/>
                </a:solidFill>
                <a:latin typeface="urw-din"/>
              </a:rPr>
              <a:t>Types of </a:t>
            </a:r>
            <a:r>
              <a:rPr lang="en-US" sz="3600" b="1" i="0" dirty="0">
                <a:solidFill>
                  <a:srgbClr val="DF8C8C"/>
                </a:solidFill>
                <a:effectLst/>
                <a:latin typeface="urw-din"/>
              </a:rPr>
              <a:t>Data visualization:</a:t>
            </a:r>
          </a:p>
          <a:p>
            <a:pPr marL="0" indent="0">
              <a:buNone/>
            </a:pPr>
            <a:r>
              <a:rPr lang="en-US" sz="2800" b="1" dirty="0">
                <a:solidFill>
                  <a:srgbClr val="202C8F"/>
                </a:solidFill>
                <a:latin typeface="urw-din"/>
              </a:rPr>
              <a:t> </a:t>
            </a:r>
            <a:r>
              <a:rPr lang="en-US" sz="2800" b="1" dirty="0">
                <a:solidFill>
                  <a:srgbClr val="202C8F"/>
                </a:solidFill>
                <a:latin typeface="Helvetica Neue"/>
              </a:rPr>
              <a:t>(1)</a:t>
            </a:r>
            <a:r>
              <a:rPr lang="en-US" sz="2800" b="1" i="0" dirty="0">
                <a:solidFill>
                  <a:srgbClr val="202C8F"/>
                </a:solidFill>
                <a:effectLst/>
                <a:latin typeface="Helvetica Neue"/>
              </a:rPr>
              <a:t> Bar Charts.</a:t>
            </a:r>
          </a:p>
          <a:p>
            <a:pPr marL="0" indent="0">
              <a:buNone/>
            </a:pPr>
            <a:r>
              <a:rPr lang="en-US" sz="2800" b="1" dirty="0">
                <a:solidFill>
                  <a:srgbClr val="202C8F"/>
                </a:solidFill>
                <a:latin typeface="Helvetica Neue"/>
              </a:rPr>
              <a:t> (2)</a:t>
            </a:r>
            <a:r>
              <a:rPr lang="en-US" sz="2800" b="1" i="0" dirty="0">
                <a:solidFill>
                  <a:srgbClr val="202C8F"/>
                </a:solidFill>
                <a:effectLst/>
                <a:latin typeface="Helvetica Neue"/>
              </a:rPr>
              <a:t> Scatter plots. </a:t>
            </a:r>
          </a:p>
          <a:p>
            <a:pPr marL="0" indent="0">
              <a:buNone/>
            </a:pPr>
            <a:r>
              <a:rPr lang="en-US" sz="2800" b="1" i="0" dirty="0">
                <a:solidFill>
                  <a:srgbClr val="202C8F"/>
                </a:solidFill>
                <a:effectLst/>
                <a:latin typeface="Helvetica Neue"/>
              </a:rPr>
              <a:t> (3)Histograms.</a:t>
            </a:r>
          </a:p>
          <a:p>
            <a:pPr marL="0" indent="0">
              <a:buNone/>
            </a:pPr>
            <a:r>
              <a:rPr lang="en-US" sz="2800" b="1" dirty="0">
                <a:solidFill>
                  <a:srgbClr val="202C8F"/>
                </a:solidFill>
                <a:latin typeface="Helvetica Neue"/>
              </a:rPr>
              <a:t> (4)</a:t>
            </a:r>
            <a:r>
              <a:rPr lang="en-US" sz="2800" b="1" i="0" dirty="0">
                <a:solidFill>
                  <a:srgbClr val="202C8F"/>
                </a:solidFill>
                <a:effectLst/>
                <a:latin typeface="Helvetica Neue"/>
              </a:rPr>
              <a:t>Pie Charts.</a:t>
            </a:r>
          </a:p>
          <a:p>
            <a:pPr marL="0" indent="0">
              <a:buNone/>
            </a:pPr>
            <a:r>
              <a:rPr lang="en-US" sz="2800" b="1" dirty="0">
                <a:solidFill>
                  <a:srgbClr val="202C8F"/>
                </a:solidFill>
                <a:latin typeface="Helvetica Neue"/>
              </a:rPr>
              <a:t> (5)</a:t>
            </a:r>
            <a:r>
              <a:rPr lang="en-US" sz="2800" b="1" i="0" dirty="0">
                <a:solidFill>
                  <a:srgbClr val="202C8F"/>
                </a:solidFill>
                <a:effectLst/>
                <a:latin typeface="Helvetica Neue"/>
              </a:rPr>
              <a:t>Boxplots</a:t>
            </a:r>
            <a:endParaRPr lang="en-US" sz="2800" b="1" dirty="0">
              <a:solidFill>
                <a:srgbClr val="202C8F"/>
              </a:solidFill>
              <a:latin typeface="urw-din"/>
            </a:endParaRPr>
          </a:p>
          <a:p>
            <a:pPr marL="0" indent="0">
              <a:buNone/>
            </a:pPr>
            <a:endParaRPr lang="en-US" sz="2800" b="1" i="0" dirty="0">
              <a:solidFill>
                <a:srgbClr val="202C8F"/>
              </a:solidFill>
              <a:effectLst/>
              <a:latin typeface="urw-din"/>
            </a:endParaRPr>
          </a:p>
          <a:p>
            <a:pPr marL="0" indent="0">
              <a:buNone/>
            </a:pPr>
            <a:endParaRPr lang="en-US" sz="2800" b="1" dirty="0">
              <a:solidFill>
                <a:srgbClr val="202C8F"/>
              </a:solidFill>
            </a:endParaRPr>
          </a:p>
        </p:txBody>
      </p:sp>
    </p:spTree>
    <p:extLst>
      <p:ext uri="{BB962C8B-B14F-4D97-AF65-F5344CB8AC3E}">
        <p14:creationId xmlns:p14="http://schemas.microsoft.com/office/powerpoint/2010/main" val="743252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2636745" y="161676"/>
            <a:ext cx="9555255" cy="6239124"/>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4000" b="1" i="0" u="none" strike="noStrike" cap="none" normalizeH="0" baseline="0" dirty="0">
                <a:ln>
                  <a:noFill/>
                </a:ln>
                <a:solidFill>
                  <a:srgbClr val="DF8C8C"/>
                </a:solidFill>
                <a:effectLst/>
                <a:latin typeface="inherit"/>
                <a:ea typeface="Times New Roman" panose="02020603050405020304" pitchFamily="18" charset="0"/>
                <a:cs typeface="Courier New" panose="02070309020205020404" pitchFamily="49" charset="0"/>
              </a:rPr>
              <a:t>There are </a:t>
            </a:r>
            <a:r>
              <a:rPr kumimoji="0" lang="ar-SA" altLang="en-US" sz="4000" b="1" i="0" u="none" strike="noStrike" cap="none" normalizeH="0" baseline="0" dirty="0">
                <a:ln>
                  <a:noFill/>
                </a:ln>
                <a:solidFill>
                  <a:srgbClr val="DF8C8C"/>
                </a:solidFill>
                <a:effectLst/>
                <a:latin typeface="Courier New" panose="02070309020205020404" pitchFamily="49" charset="0"/>
                <a:ea typeface="Times New Roman" panose="02020603050405020304" pitchFamily="18" charset="0"/>
                <a:cs typeface="Courier New" panose="02070309020205020404" pitchFamily="49" charset="0"/>
              </a:rPr>
              <a:t>3</a:t>
            </a:r>
            <a:r>
              <a:rPr kumimoji="0" lang="en-US" altLang="en-US" sz="4000" b="1" i="0" u="none" strike="noStrike" cap="none" normalizeH="0" baseline="0" dirty="0">
                <a:ln>
                  <a:noFill/>
                </a:ln>
                <a:solidFill>
                  <a:srgbClr val="DF8C8C"/>
                </a:solidFill>
                <a:effectLst/>
                <a:latin typeface="inherit"/>
                <a:ea typeface="Times New Roman" panose="02020603050405020304" pitchFamily="18" charset="0"/>
                <a:cs typeface="Courier New" panose="02070309020205020404" pitchFamily="49" charset="0"/>
              </a:rPr>
              <a:t> types of blood vessels:</a:t>
            </a:r>
            <a:endParaRPr kumimoji="0" lang="en-US" altLang="en-US" sz="4000" b="1" i="0" u="none" strike="noStrike" cap="none" normalizeH="0" baseline="0" dirty="0">
              <a:ln>
                <a:noFill/>
              </a:ln>
              <a:solidFill>
                <a:srgbClr val="DF8C8C"/>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1" i="0" u="none" strike="noStrike" cap="none" normalizeH="0" baseline="0" dirty="0">
                <a:ln>
                  <a:noFill/>
                </a:ln>
                <a:solidFill>
                  <a:srgbClr val="202C8F"/>
                </a:solidFill>
                <a:effectLst/>
                <a:latin typeface="inherit"/>
                <a:ea typeface="Times New Roman" panose="02020603050405020304" pitchFamily="18" charset="0"/>
                <a:cs typeface="Courier New" panose="02070309020205020404" pitchFamily="49" charset="0"/>
              </a:rPr>
              <a:t> </a:t>
            </a:r>
            <a:r>
              <a:rPr kumimoji="0" lang="en-US" altLang="en-US" sz="2800" b="1" i="0" u="none" strike="noStrike" cap="none" normalizeH="0" baseline="0" dirty="0">
                <a:ln>
                  <a:noFill/>
                </a:ln>
                <a:solidFill>
                  <a:srgbClr val="202C8F"/>
                </a:solidFill>
                <a:effectLst/>
                <a:latin typeface="inherit"/>
                <a:ea typeface="Times New Roman" panose="02020603050405020304" pitchFamily="18" charset="0"/>
                <a:cs typeface="Courier New" panose="02070309020205020404" pitchFamily="49" charset="0"/>
              </a:rPr>
              <a:t>1- Arteries</a:t>
            </a:r>
            <a:endParaRPr kumimoji="0" lang="en-US" altLang="en-US" sz="2800" b="1" i="0" u="none" strike="noStrike" cap="none" normalizeH="0" baseline="0" dirty="0">
              <a:ln>
                <a:noFill/>
              </a:ln>
              <a:solidFill>
                <a:srgbClr val="202C8F"/>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800" b="1" i="0" u="none" strike="noStrike" cap="none" normalizeH="0" baseline="0" dirty="0">
                <a:ln>
                  <a:noFill/>
                </a:ln>
                <a:solidFill>
                  <a:srgbClr val="202C8F"/>
                </a:solidFill>
                <a:effectLst/>
                <a:latin typeface="inherit"/>
                <a:ea typeface="Times New Roman" panose="02020603050405020304" pitchFamily="18" charset="0"/>
                <a:cs typeface="Courier New" panose="02070309020205020404" pitchFamily="49" charset="0"/>
              </a:rPr>
              <a:t>2- capillaries</a:t>
            </a:r>
            <a:endParaRPr kumimoji="0" lang="en-US" altLang="en-US" sz="2800" b="1" i="0" u="none" strike="noStrike" cap="none" normalizeH="0" baseline="0" dirty="0">
              <a:ln>
                <a:noFill/>
              </a:ln>
              <a:solidFill>
                <a:srgbClr val="202C8F"/>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800" b="1" i="0" u="none" strike="noStrike" cap="none" normalizeH="0" baseline="0" dirty="0">
                <a:ln>
                  <a:noFill/>
                </a:ln>
                <a:solidFill>
                  <a:srgbClr val="202C8F"/>
                </a:solidFill>
                <a:effectLst/>
                <a:latin typeface="inherit"/>
                <a:ea typeface="Times New Roman" panose="02020603050405020304" pitchFamily="18" charset="0"/>
                <a:cs typeface="Courier New" panose="02070309020205020404" pitchFamily="49" charset="0"/>
              </a:rPr>
              <a:t>3- veins</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1" i="0" u="none" strike="noStrike" cap="none" normalizeH="0" baseline="0" dirty="0">
                <a:ln>
                  <a:noFill/>
                </a:ln>
                <a:solidFill>
                  <a:srgbClr val="202C8F"/>
                </a:solidFill>
                <a:effectLst/>
                <a:latin typeface="inherit"/>
                <a:ea typeface="Times New Roman" panose="02020603050405020304" pitchFamily="18" charset="0"/>
                <a:cs typeface="Courier New" panose="02070309020205020404" pitchFamily="49" charset="0"/>
              </a:rPr>
              <a:t>There is an inverse relationship between the number of blood vessels and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1" i="0" u="none" strike="noStrike" cap="none" normalizeH="0" baseline="0" dirty="0">
                <a:ln>
                  <a:noFill/>
                </a:ln>
                <a:solidFill>
                  <a:srgbClr val="202C8F"/>
                </a:solidFill>
                <a:effectLst/>
                <a:latin typeface="inherit"/>
                <a:ea typeface="Times New Roman" panose="02020603050405020304" pitchFamily="18" charset="0"/>
                <a:cs typeface="Courier New" panose="02070309020205020404" pitchFamily="49" charset="0"/>
              </a:rPr>
              <a:t>the incidence of heart disease.</a:t>
            </a:r>
            <a:endParaRPr kumimoji="0" lang="en-US" altLang="en-US" sz="2300" b="1" i="0" u="none" strike="noStrike" cap="none" normalizeH="0" baseline="0" dirty="0">
              <a:ln>
                <a:noFill/>
              </a:ln>
              <a:solidFill>
                <a:srgbClr val="DF8C8C"/>
              </a:solidFill>
              <a:effectLst/>
              <a:latin typeface="inherit"/>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300" b="1" i="0" u="none" strike="noStrike" cap="none" normalizeH="0" baseline="0" dirty="0">
                <a:ln>
                  <a:noFill/>
                </a:ln>
                <a:solidFill>
                  <a:srgbClr val="DF8C8C"/>
                </a:solidFill>
                <a:effectLst/>
                <a:latin typeface="inherit"/>
                <a:ea typeface="Times New Roman" panose="02020603050405020304" pitchFamily="18" charset="0"/>
                <a:cs typeface="Courier New" panose="02070309020205020404" pitchFamily="49" charset="0"/>
              </a:rPr>
              <a:t>(The lower the number of blood vessels, the greater the risk of heart disease)</a:t>
            </a:r>
            <a:r>
              <a:rPr kumimoji="0" lang="en-US" altLang="en-US" sz="2300" b="1" i="0" u="none" strike="noStrike" cap="none" normalizeH="0" baseline="0" dirty="0">
                <a:ln>
                  <a:noFill/>
                </a:ln>
                <a:solidFill>
                  <a:srgbClr val="DF8C8C"/>
                </a:solidFill>
                <a:effectLst/>
              </a:rPr>
              <a:t> .</a:t>
            </a:r>
            <a:endParaRPr kumimoji="0" lang="en-US" altLang="en-US" sz="2300" b="1" i="0" u="none" strike="noStrike" cap="none" normalizeH="0" baseline="0" dirty="0">
              <a:ln>
                <a:noFill/>
              </a:ln>
              <a:solidFill>
                <a:srgbClr val="DF8C8C"/>
              </a:solidFill>
              <a:effectLst/>
              <a:latin typeface="Arial" panose="020B0604020202020204" pitchFamily="34" charset="0"/>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19</a:t>
            </a:fld>
            <a:endParaRPr lang="en-US" dirty="0"/>
          </a:p>
        </p:txBody>
      </p:sp>
    </p:spTree>
    <p:extLst>
      <p:ext uri="{BB962C8B-B14F-4D97-AF65-F5344CB8AC3E}">
        <p14:creationId xmlns:p14="http://schemas.microsoft.com/office/powerpoint/2010/main" val="2806606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510208" y="297379"/>
            <a:ext cx="6400800" cy="512064"/>
          </a:xfrm>
        </p:spPr>
        <p:txBody>
          <a:bodyPr/>
          <a:lstStyle/>
          <a:p>
            <a:pPr algn="l"/>
            <a:r>
              <a:rPr lang="en-US" sz="4800" b="1" dirty="0">
                <a:solidFill>
                  <a:schemeClr val="accent1">
                    <a:lumMod val="75000"/>
                  </a:schemeClr>
                </a:solidFill>
                <a:latin typeface="Sabon Next LT" panose="02000500000000000000" pitchFamily="2" charset="0"/>
                <a:cs typeface="Sabon Next LT" panose="02000500000000000000" pitchFamily="2" charset="0"/>
              </a:rPr>
              <a:t>Team members </a:t>
            </a:r>
            <a:r>
              <a:rPr lang="ar-EG" sz="4800" b="1" dirty="0">
                <a:solidFill>
                  <a:schemeClr val="accent1">
                    <a:lumMod val="75000"/>
                  </a:schemeClr>
                </a:solidFill>
                <a:latin typeface="Sabon Next LT" panose="02000500000000000000" pitchFamily="2" charset="0"/>
                <a:cs typeface="Sabon Next LT" panose="02000500000000000000" pitchFamily="2" charset="0"/>
              </a:rPr>
              <a:t>:</a:t>
            </a:r>
            <a:r>
              <a:rPr lang="en-US" sz="4800" b="1" dirty="0">
                <a:solidFill>
                  <a:schemeClr val="accent1">
                    <a:lumMod val="75000"/>
                  </a:schemeClr>
                </a:solidFill>
                <a:latin typeface="Sabon Next LT" panose="02000500000000000000" pitchFamily="2" charset="0"/>
                <a:cs typeface="Sabon Next LT" panose="02000500000000000000" pitchFamily="2" charset="0"/>
              </a:rPr>
              <a:t>-</a:t>
            </a:r>
          </a:p>
          <a:p>
            <a:pPr algn="l"/>
            <a:r>
              <a:rPr kumimoji="0" lang="ar-EG" altLang="en-US" sz="3200" b="1" i="0" u="none" strike="noStrike" cap="none" normalizeH="0" baseline="0" dirty="0">
                <a:ln>
                  <a:noFill/>
                </a:ln>
                <a:solidFill>
                  <a:srgbClr val="202124"/>
                </a:solidFill>
                <a:effectLst/>
                <a:latin typeface="inherit"/>
              </a:rPr>
              <a:t>    </a:t>
            </a:r>
            <a:r>
              <a:rPr kumimoji="0" lang="en-US" altLang="en-US" sz="3200" b="1" i="0" u="none" strike="noStrike" cap="none" normalizeH="0" baseline="0" dirty="0" err="1">
                <a:ln>
                  <a:noFill/>
                </a:ln>
                <a:solidFill>
                  <a:srgbClr val="202C8F"/>
                </a:solidFill>
                <a:effectLst/>
                <a:latin typeface="inherit"/>
              </a:rPr>
              <a:t>Esraa</a:t>
            </a:r>
            <a:r>
              <a:rPr kumimoji="0" lang="en-US" altLang="en-US" sz="3200" b="1" i="0" u="none" strike="noStrike" cap="none" normalizeH="0" baseline="0" dirty="0">
                <a:ln>
                  <a:noFill/>
                </a:ln>
                <a:solidFill>
                  <a:srgbClr val="202C8F"/>
                </a:solidFill>
                <a:effectLst/>
                <a:latin typeface="inherit"/>
              </a:rPr>
              <a:t> Mohamed Abd</a:t>
            </a:r>
            <a:r>
              <a:rPr kumimoji="0" lang="ar-EG" altLang="en-US" sz="3200" b="1" i="0" u="none" strike="noStrike" cap="none" normalizeH="0" baseline="0" dirty="0">
                <a:ln>
                  <a:noFill/>
                </a:ln>
                <a:solidFill>
                  <a:srgbClr val="202C8F"/>
                </a:solidFill>
                <a:effectLst/>
                <a:latin typeface="inherit"/>
              </a:rPr>
              <a:t> </a:t>
            </a:r>
            <a:r>
              <a:rPr kumimoji="0" lang="en-US" altLang="en-US" sz="3200" b="1" i="0" u="none" strike="noStrike" cap="none" normalizeH="0" baseline="0" dirty="0">
                <a:ln>
                  <a:noFill/>
                </a:ln>
                <a:solidFill>
                  <a:srgbClr val="202C8F"/>
                </a:solidFill>
                <a:effectLst/>
                <a:latin typeface="inherit"/>
              </a:rPr>
              <a:t>El-</a:t>
            </a:r>
            <a:r>
              <a:rPr kumimoji="0" lang="en-US" altLang="en-US" sz="3200" b="1" i="0" u="none" strike="noStrike" cap="none" normalizeH="0" baseline="0" dirty="0" err="1">
                <a:ln>
                  <a:noFill/>
                </a:ln>
                <a:solidFill>
                  <a:srgbClr val="202C8F"/>
                </a:solidFill>
                <a:effectLst/>
                <a:latin typeface="inherit"/>
              </a:rPr>
              <a:t>Ghany</a:t>
            </a:r>
            <a:endParaRPr kumimoji="0" lang="en-US" altLang="en-US" sz="3200" b="1" i="0" u="none" strike="noStrike" cap="none" normalizeH="0" baseline="0" dirty="0">
              <a:ln>
                <a:noFill/>
              </a:ln>
              <a:solidFill>
                <a:srgbClr val="202C8F"/>
              </a:solidFill>
              <a:effectLst/>
              <a:latin typeface="inherit"/>
            </a:endParaRPr>
          </a:p>
          <a:p>
            <a:pPr algn="l"/>
            <a:endParaRPr lang="en-US" altLang="en-US" sz="3200" b="1" dirty="0">
              <a:solidFill>
                <a:srgbClr val="202C8F"/>
              </a:solidFill>
              <a:latin typeface="inherit"/>
            </a:endParaRPr>
          </a:p>
          <a:p>
            <a:pPr algn="l"/>
            <a:endParaRPr lang="en-US" altLang="en-US" sz="3200" b="1" dirty="0">
              <a:solidFill>
                <a:srgbClr val="202C8F"/>
              </a:solidFill>
              <a:latin typeface="inherit"/>
            </a:endParaRPr>
          </a:p>
          <a:p>
            <a:pPr algn="l"/>
            <a:r>
              <a:rPr kumimoji="0" lang="en-US" altLang="en-US" sz="3200" b="1" i="0" u="none" strike="noStrike" cap="none" normalizeH="0" baseline="0" dirty="0">
                <a:ln>
                  <a:noFill/>
                </a:ln>
                <a:solidFill>
                  <a:srgbClr val="202C8F"/>
                </a:solidFill>
                <a:effectLst/>
              </a:rPr>
              <a:t> </a:t>
            </a:r>
            <a:endParaRPr kumimoji="0" lang="en-US" altLang="en-US" sz="3200" b="1" i="0" u="none" strike="noStrike" cap="none" normalizeH="0" baseline="0" dirty="0">
              <a:ln>
                <a:noFill/>
              </a:ln>
              <a:solidFill>
                <a:srgbClr val="202C8F"/>
              </a:solidFill>
              <a:effectLst/>
              <a:latin typeface="Arial" panose="020B0604020202020204" pitchFamily="34" charset="0"/>
            </a:endParaRPr>
          </a:p>
          <a:p>
            <a:pPr algn="l"/>
            <a:r>
              <a:rPr lang="en-US" sz="4400" b="1" dirty="0">
                <a:solidFill>
                  <a:schemeClr val="accent1">
                    <a:lumMod val="75000"/>
                  </a:schemeClr>
                </a:solidFill>
                <a:latin typeface="Sabon Next LT" panose="02000500000000000000" pitchFamily="2" charset="0"/>
                <a:cs typeface="Sabon Next LT" panose="02000500000000000000" pitchFamily="2" charset="0"/>
              </a:rPr>
              <a:t>Link to my dataset :-   </a:t>
            </a:r>
            <a:r>
              <a:rPr kumimoji="0" lang="en-US" altLang="en-US" sz="3200" b="1" i="0" u="none" strike="noStrike" cap="none" normalizeH="0" baseline="0" dirty="0">
                <a:ln>
                  <a:noFill/>
                </a:ln>
                <a:solidFill>
                  <a:srgbClr val="000000"/>
                </a:solidFill>
                <a:effectLst/>
                <a:latin typeface="inherit"/>
                <a:ea typeface="Times New Roman" panose="02020603050405020304" pitchFamily="18" charset="0"/>
                <a:cs typeface="Courier New" panose="02070309020205020404" pitchFamily="49" charset="0"/>
                <a:hlinkClick r:id="rId2"/>
              </a:rPr>
              <a:t>https://www.kaggle.com/datasets/johnsmith88/heart-disease-dataset</a:t>
            </a:r>
            <a:r>
              <a:rPr kumimoji="0" lang="en-US" altLang="en-US" sz="3200" b="1" i="0" u="none" strike="noStrike" cap="none" normalizeH="0" baseline="0" dirty="0">
                <a:ln>
                  <a:noFill/>
                </a:ln>
                <a:solidFill>
                  <a:schemeClr val="tx1"/>
                </a:solidFill>
                <a:effectLst/>
              </a:rPr>
              <a:t> </a:t>
            </a:r>
            <a:endParaRPr kumimoji="0" lang="en-US" altLang="en-US" sz="3200" b="1" i="0" u="none" strike="noStrike" cap="none" normalizeH="0" baseline="0" dirty="0">
              <a:ln>
                <a:noFill/>
              </a:ln>
              <a:solidFill>
                <a:schemeClr val="tx1"/>
              </a:solidFill>
              <a:effectLst/>
              <a:latin typeface="Arial" panose="020B0604020202020204" pitchFamily="34" charset="0"/>
            </a:endParaRPr>
          </a:p>
          <a:p>
            <a:pPr algn="l"/>
            <a:endParaRPr lang="en-US" sz="4400" b="1" dirty="0">
              <a:solidFill>
                <a:schemeClr val="accent1">
                  <a:lumMod val="75000"/>
                </a:schemeClr>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E265A45-9FAE-1C43-AAB0-81B5D6EFBB54}"/>
              </a:ext>
            </a:extLst>
          </p:cNvPr>
          <p:cNvSpPr>
            <a:spLocks noGrp="1"/>
          </p:cNvSpPr>
          <p:nvPr>
            <p:ph type="sldNum" sz="quarter" idx="12"/>
          </p:nvPr>
        </p:nvSpPr>
        <p:spPr/>
        <p:txBody>
          <a:bodyPr/>
          <a:lstStyle/>
          <a:p>
            <a:fld id="{48F63A3B-78C7-47BE-AE5E-E10140E04643}" type="slidenum">
              <a:rPr lang="en-US" smtClean="0"/>
              <a:t>20</a:t>
            </a:fld>
            <a:endParaRPr lang="en-US" dirty="0"/>
          </a:p>
        </p:txBody>
      </p:sp>
      <p:pic>
        <p:nvPicPr>
          <p:cNvPr id="3" name="Picture 2">
            <a:extLst>
              <a:ext uri="{FF2B5EF4-FFF2-40B4-BE49-F238E27FC236}">
                <a16:creationId xmlns:a16="http://schemas.microsoft.com/office/drawing/2014/main" id="{52F39B90-3148-8F40-D480-75B7DF11C398}"/>
              </a:ext>
            </a:extLst>
          </p:cNvPr>
          <p:cNvPicPr>
            <a:picLocks noChangeAspect="1"/>
          </p:cNvPicPr>
          <p:nvPr/>
        </p:nvPicPr>
        <p:blipFill>
          <a:blip r:embed="rId2"/>
          <a:stretch>
            <a:fillRect/>
          </a:stretch>
        </p:blipFill>
        <p:spPr>
          <a:xfrm>
            <a:off x="259080" y="104311"/>
            <a:ext cx="11673840" cy="6649378"/>
          </a:xfrm>
          <a:prstGeom prst="rect">
            <a:avLst/>
          </a:prstGeom>
        </p:spPr>
      </p:pic>
    </p:spTree>
    <p:extLst>
      <p:ext uri="{BB962C8B-B14F-4D97-AF65-F5344CB8AC3E}">
        <p14:creationId xmlns:p14="http://schemas.microsoft.com/office/powerpoint/2010/main" val="4043776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2636745" y="1632667"/>
            <a:ext cx="9555255" cy="2104446"/>
          </a:xfrm>
        </p:spPr>
        <p:txBody>
          <a:bodyPr/>
          <a:lstStyle/>
          <a:p>
            <a:r>
              <a:rPr lang="en-US" sz="3600" b="1" dirty="0"/>
              <a:t>There is a direct relationship between age and the incidence of heart disease</a:t>
            </a:r>
          </a:p>
          <a:p>
            <a:r>
              <a:rPr lang="en-US" sz="2300" b="1" dirty="0">
                <a:solidFill>
                  <a:srgbClr val="DF8C8C"/>
                </a:solidFill>
              </a:rPr>
              <a:t>(The greater the age, the greater the incidence of heart disease) </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21</a:t>
            </a:fld>
            <a:endParaRPr lang="en-US" dirty="0"/>
          </a:p>
        </p:txBody>
      </p:sp>
    </p:spTree>
    <p:extLst>
      <p:ext uri="{BB962C8B-B14F-4D97-AF65-F5344CB8AC3E}">
        <p14:creationId xmlns:p14="http://schemas.microsoft.com/office/powerpoint/2010/main" val="3502495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E265A45-9FAE-1C43-AAB0-81B5D6EFBB54}"/>
              </a:ext>
            </a:extLst>
          </p:cNvPr>
          <p:cNvSpPr>
            <a:spLocks noGrp="1"/>
          </p:cNvSpPr>
          <p:nvPr>
            <p:ph type="sldNum" sz="quarter" idx="12"/>
          </p:nvPr>
        </p:nvSpPr>
        <p:spPr/>
        <p:txBody>
          <a:bodyPr/>
          <a:lstStyle/>
          <a:p>
            <a:fld id="{48F63A3B-78C7-47BE-AE5E-E10140E04643}" type="slidenum">
              <a:rPr lang="en-US" smtClean="0"/>
              <a:t>22</a:t>
            </a:fld>
            <a:endParaRPr lang="en-US" dirty="0"/>
          </a:p>
        </p:txBody>
      </p:sp>
      <p:pic>
        <p:nvPicPr>
          <p:cNvPr id="8" name="Picture 7">
            <a:extLst>
              <a:ext uri="{FF2B5EF4-FFF2-40B4-BE49-F238E27FC236}">
                <a16:creationId xmlns:a16="http://schemas.microsoft.com/office/drawing/2014/main" id="{F0BDF2DE-D912-E589-9A91-85338F89264F}"/>
              </a:ext>
            </a:extLst>
          </p:cNvPr>
          <p:cNvPicPr>
            <a:picLocks noChangeAspect="1"/>
          </p:cNvPicPr>
          <p:nvPr/>
        </p:nvPicPr>
        <p:blipFill>
          <a:blip r:embed="rId2"/>
          <a:stretch>
            <a:fillRect/>
          </a:stretch>
        </p:blipFill>
        <p:spPr>
          <a:xfrm>
            <a:off x="384312" y="132890"/>
            <a:ext cx="11548608" cy="6334171"/>
          </a:xfrm>
          <a:prstGeom prst="rect">
            <a:avLst/>
          </a:prstGeom>
        </p:spPr>
      </p:pic>
    </p:spTree>
    <p:extLst>
      <p:ext uri="{BB962C8B-B14F-4D97-AF65-F5344CB8AC3E}">
        <p14:creationId xmlns:p14="http://schemas.microsoft.com/office/powerpoint/2010/main" val="2919962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2636745" y="1632667"/>
            <a:ext cx="9555255" cy="2104446"/>
          </a:xfrm>
        </p:spPr>
        <p:txBody>
          <a:bodyPr/>
          <a:lstStyle/>
          <a:p>
            <a:r>
              <a:rPr kumimoji="0" lang="en-US" altLang="en-US" sz="4000" b="1" i="0" u="none" strike="noStrike" cap="none" normalizeH="0" baseline="0" dirty="0">
                <a:ln>
                  <a:noFill/>
                </a:ln>
                <a:solidFill>
                  <a:srgbClr val="202C8F"/>
                </a:solidFill>
                <a:effectLst/>
                <a:latin typeface="inherit"/>
              </a:rPr>
              <a:t>The incidence of heart disease in males is higher than that of women</a:t>
            </a:r>
            <a:r>
              <a:rPr kumimoji="0" lang="en-US" altLang="en-US" sz="4000" b="1" i="0" u="none" strike="noStrike" cap="none" normalizeH="0" baseline="0" dirty="0">
                <a:ln>
                  <a:noFill/>
                </a:ln>
                <a:solidFill>
                  <a:srgbClr val="202C8F"/>
                </a:solidFill>
                <a:effectLst/>
              </a:rPr>
              <a:t> </a:t>
            </a:r>
            <a:endParaRPr kumimoji="0" lang="ar-EG" altLang="en-US" sz="4000" b="1" i="0" u="none" strike="noStrike" cap="none" normalizeH="0" baseline="0" dirty="0">
              <a:ln>
                <a:noFill/>
              </a:ln>
              <a:solidFill>
                <a:srgbClr val="202C8F"/>
              </a:solidFill>
              <a:effectLst/>
            </a:endParaRPr>
          </a:p>
          <a:p>
            <a:r>
              <a:rPr lang="ar-EG" altLang="en-US" b="1" dirty="0">
                <a:solidFill>
                  <a:srgbClr val="202C8F"/>
                </a:solidFill>
                <a:latin typeface="Arial" panose="020B0604020202020204" pitchFamily="34" charset="0"/>
              </a:rPr>
              <a:t>**</a:t>
            </a:r>
            <a:r>
              <a:rPr lang="en-US" b="1" dirty="0" err="1">
                <a:solidFill>
                  <a:srgbClr val="202C8F"/>
                </a:solidFill>
                <a:effectLst/>
                <a:latin typeface="Nunito" pitchFamily="2" charset="0"/>
                <a:ea typeface="Calibri" panose="020F0502020204030204" pitchFamily="34" charset="0"/>
                <a:cs typeface="Arial" panose="020B0604020202020204" pitchFamily="34" charset="0"/>
              </a:rPr>
              <a:t>barplot</a:t>
            </a:r>
            <a:endParaRPr lang="ar-EG" b="1" dirty="0">
              <a:solidFill>
                <a:srgbClr val="202C8F"/>
              </a:solidFill>
              <a:effectLst/>
              <a:latin typeface="Nunito" pitchFamily="2" charset="0"/>
              <a:ea typeface="Calibri" panose="020F0502020204030204" pitchFamily="34" charset="0"/>
              <a:cs typeface="Arial" panose="020B0604020202020204" pitchFamily="34" charset="0"/>
            </a:endParaRPr>
          </a:p>
          <a:p>
            <a:r>
              <a:rPr kumimoji="0" lang="ar-EG" altLang="en-US" b="1" i="0" u="none" strike="noStrike" cap="none" normalizeH="0" baseline="0" dirty="0">
                <a:ln>
                  <a:noFill/>
                </a:ln>
                <a:solidFill>
                  <a:srgbClr val="202C8F"/>
                </a:solidFill>
                <a:latin typeface="Nunito" pitchFamily="2" charset="0"/>
                <a:cs typeface="Arial" panose="020B0604020202020204" pitchFamily="34" charset="0"/>
              </a:rPr>
              <a:t>** </a:t>
            </a:r>
            <a:r>
              <a:rPr lang="en-US" b="1" dirty="0">
                <a:effectLst/>
                <a:latin typeface="Calibri" panose="020F0502020204030204" pitchFamily="34" charset="0"/>
                <a:ea typeface="Calibri" panose="020F0502020204030204" pitchFamily="34" charset="0"/>
                <a:cs typeface="Arial" panose="020B0604020202020204" pitchFamily="34" charset="0"/>
              </a:rPr>
              <a:t>pie</a:t>
            </a:r>
            <a:endParaRPr kumimoji="0" lang="en-US" altLang="en-US" b="1" i="0" u="none" strike="noStrike" cap="none" normalizeH="0" baseline="0" dirty="0">
              <a:ln>
                <a:noFill/>
              </a:ln>
              <a:solidFill>
                <a:srgbClr val="202C8F"/>
              </a:solidFill>
              <a:effectLst/>
              <a:latin typeface="Arial" panose="020B0604020202020204" pitchFamily="34" charset="0"/>
            </a:endParaRPr>
          </a:p>
          <a:p>
            <a:endParaRPr lang="en-US" sz="2300" b="1" dirty="0">
              <a:solidFill>
                <a:srgbClr val="DF8C8C"/>
              </a:solidFill>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23</a:t>
            </a:fld>
            <a:endParaRPr lang="en-US" dirty="0"/>
          </a:p>
        </p:txBody>
      </p:sp>
    </p:spTree>
    <p:extLst>
      <p:ext uri="{BB962C8B-B14F-4D97-AF65-F5344CB8AC3E}">
        <p14:creationId xmlns:p14="http://schemas.microsoft.com/office/powerpoint/2010/main" val="4262082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E265A45-9FAE-1C43-AAB0-81B5D6EFBB54}"/>
              </a:ext>
            </a:extLst>
          </p:cNvPr>
          <p:cNvSpPr>
            <a:spLocks noGrp="1"/>
          </p:cNvSpPr>
          <p:nvPr>
            <p:ph type="sldNum" sz="quarter" idx="12"/>
          </p:nvPr>
        </p:nvSpPr>
        <p:spPr/>
        <p:txBody>
          <a:bodyPr/>
          <a:lstStyle/>
          <a:p>
            <a:fld id="{48F63A3B-78C7-47BE-AE5E-E10140E04643}" type="slidenum">
              <a:rPr lang="en-US" smtClean="0"/>
              <a:t>24</a:t>
            </a:fld>
            <a:endParaRPr lang="en-US" dirty="0"/>
          </a:p>
        </p:txBody>
      </p:sp>
      <p:pic>
        <p:nvPicPr>
          <p:cNvPr id="3" name="Picture 2">
            <a:extLst>
              <a:ext uri="{FF2B5EF4-FFF2-40B4-BE49-F238E27FC236}">
                <a16:creationId xmlns:a16="http://schemas.microsoft.com/office/drawing/2014/main" id="{6E6930F9-A7C3-BBC0-AE49-68F784370717}"/>
              </a:ext>
            </a:extLst>
          </p:cNvPr>
          <p:cNvPicPr>
            <a:picLocks noChangeAspect="1"/>
          </p:cNvPicPr>
          <p:nvPr/>
        </p:nvPicPr>
        <p:blipFill>
          <a:blip r:embed="rId2"/>
          <a:stretch>
            <a:fillRect/>
          </a:stretch>
        </p:blipFill>
        <p:spPr>
          <a:xfrm>
            <a:off x="259080" y="151942"/>
            <a:ext cx="11673840" cy="6554115"/>
          </a:xfrm>
          <a:prstGeom prst="rect">
            <a:avLst/>
          </a:prstGeom>
        </p:spPr>
      </p:pic>
    </p:spTree>
    <p:extLst>
      <p:ext uri="{BB962C8B-B14F-4D97-AF65-F5344CB8AC3E}">
        <p14:creationId xmlns:p14="http://schemas.microsoft.com/office/powerpoint/2010/main" val="4180691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E265A45-9FAE-1C43-AAB0-81B5D6EFBB54}"/>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2" name="Picture 1">
            <a:extLst>
              <a:ext uri="{FF2B5EF4-FFF2-40B4-BE49-F238E27FC236}">
                <a16:creationId xmlns:a16="http://schemas.microsoft.com/office/drawing/2014/main" id="{17B9E26D-6A76-D836-A03B-A26CDA18B3CB}"/>
              </a:ext>
            </a:extLst>
          </p:cNvPr>
          <p:cNvPicPr>
            <a:picLocks noChangeAspect="1"/>
          </p:cNvPicPr>
          <p:nvPr/>
        </p:nvPicPr>
        <p:blipFill>
          <a:blip r:embed="rId2"/>
          <a:stretch>
            <a:fillRect/>
          </a:stretch>
        </p:blipFill>
        <p:spPr>
          <a:xfrm>
            <a:off x="259081" y="230187"/>
            <a:ext cx="11429336" cy="6397625"/>
          </a:xfrm>
          <a:prstGeom prst="rect">
            <a:avLst/>
          </a:prstGeom>
        </p:spPr>
      </p:pic>
    </p:spTree>
    <p:extLst>
      <p:ext uri="{BB962C8B-B14F-4D97-AF65-F5344CB8AC3E}">
        <p14:creationId xmlns:p14="http://schemas.microsoft.com/office/powerpoint/2010/main" val="4116053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2928293" y="2684890"/>
            <a:ext cx="9555255" cy="2104446"/>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err="1">
                <a:ln>
                  <a:noFill/>
                </a:ln>
                <a:solidFill>
                  <a:srgbClr val="202C8F"/>
                </a:solidFill>
                <a:effectLst/>
                <a:latin typeface="inherit"/>
              </a:rPr>
              <a:t>ChestPainType's</a:t>
            </a:r>
            <a:r>
              <a:rPr kumimoji="0" lang="en-US" altLang="en-US" sz="4000" b="1" i="0" u="none" strike="noStrike" cap="none" normalizeH="0" baseline="0" dirty="0">
                <a:ln>
                  <a:noFill/>
                </a:ln>
                <a:solidFill>
                  <a:srgbClr val="202C8F"/>
                </a:solidFill>
                <a:effectLst/>
                <a:latin typeface="inherit"/>
              </a:rPr>
              <a:t> division by pie charts</a:t>
            </a:r>
            <a:r>
              <a:rPr kumimoji="0" lang="en-US" altLang="en-US" sz="4000" b="1" i="0" u="none" strike="noStrike" cap="none" normalizeH="0" baseline="0" dirty="0">
                <a:ln>
                  <a:noFill/>
                </a:ln>
                <a:solidFill>
                  <a:srgbClr val="202C8F"/>
                </a:solidFill>
                <a:effectLst/>
              </a:rPr>
              <a:t> </a:t>
            </a:r>
            <a:endParaRPr kumimoji="0" lang="en-US" altLang="en-US" sz="4000" b="1" i="0" u="none" strike="noStrike" cap="none" normalizeH="0" baseline="0" dirty="0">
              <a:ln>
                <a:noFill/>
              </a:ln>
              <a:solidFill>
                <a:srgbClr val="202C8F"/>
              </a:solidFill>
              <a:effectLst/>
              <a:latin typeface="Arial" panose="020B0604020202020204" pitchFamily="34" charset="0"/>
            </a:endParaRPr>
          </a:p>
          <a:p>
            <a:endParaRPr lang="en-US" sz="2300" b="1" dirty="0">
              <a:solidFill>
                <a:srgbClr val="DF8C8C"/>
              </a:solidFill>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26</a:t>
            </a:fld>
            <a:endParaRPr lang="en-US" dirty="0"/>
          </a:p>
        </p:txBody>
      </p:sp>
    </p:spTree>
    <p:extLst>
      <p:ext uri="{BB962C8B-B14F-4D97-AF65-F5344CB8AC3E}">
        <p14:creationId xmlns:p14="http://schemas.microsoft.com/office/powerpoint/2010/main" val="378356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E265A45-9FAE-1C43-AAB0-81B5D6EFBB54}"/>
              </a:ext>
            </a:extLst>
          </p:cNvPr>
          <p:cNvSpPr>
            <a:spLocks noGrp="1"/>
          </p:cNvSpPr>
          <p:nvPr>
            <p:ph type="sldNum" sz="quarter" idx="12"/>
          </p:nvPr>
        </p:nvSpPr>
        <p:spPr/>
        <p:txBody>
          <a:bodyPr/>
          <a:lstStyle/>
          <a:p>
            <a:fld id="{48F63A3B-78C7-47BE-AE5E-E10140E04643}" type="slidenum">
              <a:rPr lang="en-US" smtClean="0"/>
              <a:t>27</a:t>
            </a:fld>
            <a:endParaRPr lang="en-US" dirty="0"/>
          </a:p>
        </p:txBody>
      </p:sp>
      <p:pic>
        <p:nvPicPr>
          <p:cNvPr id="3" name="Picture 2">
            <a:extLst>
              <a:ext uri="{FF2B5EF4-FFF2-40B4-BE49-F238E27FC236}">
                <a16:creationId xmlns:a16="http://schemas.microsoft.com/office/drawing/2014/main" id="{FA2D72A2-5A07-48EC-B373-0FF959E7AD58}"/>
              </a:ext>
            </a:extLst>
          </p:cNvPr>
          <p:cNvPicPr>
            <a:picLocks noChangeAspect="1"/>
          </p:cNvPicPr>
          <p:nvPr/>
        </p:nvPicPr>
        <p:blipFill>
          <a:blip r:embed="rId2"/>
          <a:stretch>
            <a:fillRect/>
          </a:stretch>
        </p:blipFill>
        <p:spPr>
          <a:xfrm>
            <a:off x="259080" y="278296"/>
            <a:ext cx="11575111" cy="6453808"/>
          </a:xfrm>
          <a:prstGeom prst="rect">
            <a:avLst/>
          </a:prstGeom>
        </p:spPr>
      </p:pic>
    </p:spTree>
    <p:extLst>
      <p:ext uri="{BB962C8B-B14F-4D97-AF65-F5344CB8AC3E}">
        <p14:creationId xmlns:p14="http://schemas.microsoft.com/office/powerpoint/2010/main" val="2512944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2742762" y="1937467"/>
            <a:ext cx="9555255" cy="2104446"/>
          </a:xfrm>
        </p:spPr>
        <p:txBody>
          <a:bodyPr/>
          <a:lstStyle/>
          <a:p>
            <a:r>
              <a:rPr lang="en-US" sz="4400" b="1" dirty="0">
                <a:solidFill>
                  <a:srgbClr val="DF8C8C"/>
                </a:solidFill>
              </a:rPr>
              <a:t>                                5- </a:t>
            </a:r>
          </a:p>
          <a:p>
            <a:r>
              <a:rPr lang="en-US" sz="4400" b="1" dirty="0">
                <a:solidFill>
                  <a:srgbClr val="DF8C8C"/>
                </a:solidFill>
              </a:rPr>
              <a:t>(1)My own ontology or use existing one using Protégé </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28</a:t>
            </a:fld>
            <a:endParaRPr lang="en-US" dirty="0"/>
          </a:p>
        </p:txBody>
      </p:sp>
    </p:spTree>
    <p:extLst>
      <p:ext uri="{BB962C8B-B14F-4D97-AF65-F5344CB8AC3E}">
        <p14:creationId xmlns:p14="http://schemas.microsoft.com/office/powerpoint/2010/main" val="3316326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3642982" y="2374788"/>
            <a:ext cx="7302386" cy="2488759"/>
          </a:xfrm>
        </p:spPr>
        <p:txBody>
          <a:bodyPr/>
          <a:lstStyle/>
          <a:p>
            <a:r>
              <a:rPr lang="en-US" sz="4400" b="1" dirty="0">
                <a:solidFill>
                  <a:srgbClr val="DF8C8C"/>
                </a:solidFill>
              </a:rPr>
              <a:t>(2) Annotate My data using Right Field</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29</a:t>
            </a:fld>
            <a:endParaRPr lang="en-US" dirty="0"/>
          </a:p>
        </p:txBody>
      </p:sp>
    </p:spTree>
    <p:extLst>
      <p:ext uri="{BB962C8B-B14F-4D97-AF65-F5344CB8AC3E}">
        <p14:creationId xmlns:p14="http://schemas.microsoft.com/office/powerpoint/2010/main" val="3536082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369073" y="347472"/>
            <a:ext cx="6766560" cy="768096"/>
          </a:xfrm>
        </p:spPr>
        <p:txBody>
          <a:bodyPr/>
          <a:lstStyle/>
          <a:p>
            <a:r>
              <a:rPr kumimoji="0" lang="en-US" altLang="en-US" sz="6000" i="0" u="none" strike="noStrike" cap="none" normalizeH="0" baseline="0" dirty="0">
                <a:ln>
                  <a:noFill/>
                </a:ln>
                <a:solidFill>
                  <a:schemeClr val="accent1">
                    <a:lumMod val="75000"/>
                  </a:schemeClr>
                </a:solidFill>
                <a:effectLst/>
                <a:latin typeface="inherit"/>
              </a:rPr>
              <a:t>Introduction:-</a:t>
            </a:r>
            <a:r>
              <a:rPr lang="en-US" sz="6000" dirty="0">
                <a:solidFill>
                  <a:schemeClr val="accent1">
                    <a:lumMod val="75000"/>
                  </a:schemeClr>
                </a:solidFill>
              </a:rPr>
              <a:t>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242713" y="1580917"/>
            <a:ext cx="7721844" cy="4117517"/>
          </a:xfrm>
        </p:spPr>
        <p:txBody>
          <a:bodyPr/>
          <a:lstStyle/>
          <a:p>
            <a:r>
              <a:rPr lang="en-US" sz="2400" b="1" dirty="0"/>
              <a:t>Heart disease is one of the most prominent and dangerous diseases that threaten public health around the world, often leading to heart attacks and strokes. More recently, the amount of heart disease patients has been increasing significantly owing. There is therefore a need to ensure an effective and scalable solution to effectively find and prevent the heart disease within a short and very specific timeline.</a:t>
            </a:r>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E265A45-9FAE-1C43-AAB0-81B5D6EFBB54}"/>
              </a:ext>
            </a:extLst>
          </p:cNvPr>
          <p:cNvSpPr>
            <a:spLocks noGrp="1"/>
          </p:cNvSpPr>
          <p:nvPr>
            <p:ph type="sldNum" sz="quarter" idx="12"/>
          </p:nvPr>
        </p:nvSpPr>
        <p:spPr/>
        <p:txBody>
          <a:bodyPr/>
          <a:lstStyle/>
          <a:p>
            <a:fld id="{48F63A3B-78C7-47BE-AE5E-E10140E04643}" type="slidenum">
              <a:rPr lang="en-US" smtClean="0"/>
              <a:t>30</a:t>
            </a:fld>
            <a:endParaRPr lang="en-US" dirty="0"/>
          </a:p>
        </p:txBody>
      </p:sp>
      <p:pic>
        <p:nvPicPr>
          <p:cNvPr id="4" name="Picture 3">
            <a:extLst>
              <a:ext uri="{FF2B5EF4-FFF2-40B4-BE49-F238E27FC236}">
                <a16:creationId xmlns:a16="http://schemas.microsoft.com/office/drawing/2014/main" id="{3C216881-3F56-19AF-8F45-10580005F304}"/>
              </a:ext>
            </a:extLst>
          </p:cNvPr>
          <p:cNvPicPr>
            <a:picLocks noChangeAspect="1"/>
          </p:cNvPicPr>
          <p:nvPr/>
        </p:nvPicPr>
        <p:blipFill>
          <a:blip r:embed="rId2"/>
          <a:stretch>
            <a:fillRect/>
          </a:stretch>
        </p:blipFill>
        <p:spPr>
          <a:xfrm>
            <a:off x="259080" y="172278"/>
            <a:ext cx="11502887" cy="2651737"/>
          </a:xfrm>
          <a:prstGeom prst="rect">
            <a:avLst/>
          </a:prstGeom>
        </p:spPr>
      </p:pic>
      <p:pic>
        <p:nvPicPr>
          <p:cNvPr id="7" name="Picture 6">
            <a:extLst>
              <a:ext uri="{FF2B5EF4-FFF2-40B4-BE49-F238E27FC236}">
                <a16:creationId xmlns:a16="http://schemas.microsoft.com/office/drawing/2014/main" id="{675FB5C8-EC3D-9D67-DF14-F7DC78089694}"/>
              </a:ext>
            </a:extLst>
          </p:cNvPr>
          <p:cNvPicPr>
            <a:picLocks noChangeAspect="1"/>
          </p:cNvPicPr>
          <p:nvPr/>
        </p:nvPicPr>
        <p:blipFill>
          <a:blip r:embed="rId3"/>
          <a:stretch>
            <a:fillRect/>
          </a:stretch>
        </p:blipFill>
        <p:spPr>
          <a:xfrm>
            <a:off x="344556" y="3512069"/>
            <a:ext cx="11502887" cy="2867552"/>
          </a:xfrm>
          <a:prstGeom prst="rect">
            <a:avLst/>
          </a:prstGeom>
        </p:spPr>
      </p:pic>
    </p:spTree>
    <p:extLst>
      <p:ext uri="{BB962C8B-B14F-4D97-AF65-F5344CB8AC3E}">
        <p14:creationId xmlns:p14="http://schemas.microsoft.com/office/powerpoint/2010/main" val="3514439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E265A45-9FAE-1C43-AAB0-81B5D6EFBB54}"/>
              </a:ext>
            </a:extLst>
          </p:cNvPr>
          <p:cNvSpPr>
            <a:spLocks noGrp="1"/>
          </p:cNvSpPr>
          <p:nvPr>
            <p:ph type="sldNum" sz="quarter" idx="12"/>
          </p:nvPr>
        </p:nvSpPr>
        <p:spPr/>
        <p:txBody>
          <a:bodyPr/>
          <a:lstStyle/>
          <a:p>
            <a:fld id="{48F63A3B-78C7-47BE-AE5E-E10140E04643}" type="slidenum">
              <a:rPr lang="en-US" smtClean="0"/>
              <a:t>31</a:t>
            </a:fld>
            <a:endParaRPr lang="en-US" dirty="0"/>
          </a:p>
        </p:txBody>
      </p:sp>
      <p:pic>
        <p:nvPicPr>
          <p:cNvPr id="4" name="Picture 3">
            <a:extLst>
              <a:ext uri="{FF2B5EF4-FFF2-40B4-BE49-F238E27FC236}">
                <a16:creationId xmlns:a16="http://schemas.microsoft.com/office/drawing/2014/main" id="{E08E1471-A9FF-807C-838E-6E0E063BDFF0}"/>
              </a:ext>
            </a:extLst>
          </p:cNvPr>
          <p:cNvPicPr>
            <a:picLocks noChangeAspect="1"/>
          </p:cNvPicPr>
          <p:nvPr/>
        </p:nvPicPr>
        <p:blipFill>
          <a:blip r:embed="rId2"/>
          <a:stretch>
            <a:fillRect/>
          </a:stretch>
        </p:blipFill>
        <p:spPr>
          <a:xfrm>
            <a:off x="259081" y="212035"/>
            <a:ext cx="11561858" cy="1961321"/>
          </a:xfrm>
          <a:prstGeom prst="rect">
            <a:avLst/>
          </a:prstGeom>
        </p:spPr>
      </p:pic>
      <p:pic>
        <p:nvPicPr>
          <p:cNvPr id="7" name="Picture 6">
            <a:extLst>
              <a:ext uri="{FF2B5EF4-FFF2-40B4-BE49-F238E27FC236}">
                <a16:creationId xmlns:a16="http://schemas.microsoft.com/office/drawing/2014/main" id="{B09AE7E4-0BEA-278D-FCC5-CC626D5E3941}"/>
              </a:ext>
            </a:extLst>
          </p:cNvPr>
          <p:cNvPicPr>
            <a:picLocks noChangeAspect="1"/>
          </p:cNvPicPr>
          <p:nvPr/>
        </p:nvPicPr>
        <p:blipFill>
          <a:blip r:embed="rId3"/>
          <a:stretch>
            <a:fillRect/>
          </a:stretch>
        </p:blipFill>
        <p:spPr>
          <a:xfrm>
            <a:off x="259081" y="3748431"/>
            <a:ext cx="11813649" cy="1961321"/>
          </a:xfrm>
          <a:prstGeom prst="rect">
            <a:avLst/>
          </a:prstGeom>
        </p:spPr>
      </p:pic>
    </p:spTree>
    <p:extLst>
      <p:ext uri="{BB962C8B-B14F-4D97-AF65-F5344CB8AC3E}">
        <p14:creationId xmlns:p14="http://schemas.microsoft.com/office/powerpoint/2010/main" val="4055494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E265A45-9FAE-1C43-AAB0-81B5D6EFBB54}"/>
              </a:ext>
            </a:extLst>
          </p:cNvPr>
          <p:cNvSpPr>
            <a:spLocks noGrp="1"/>
          </p:cNvSpPr>
          <p:nvPr>
            <p:ph type="sldNum" sz="quarter" idx="12"/>
          </p:nvPr>
        </p:nvSpPr>
        <p:spPr/>
        <p:txBody>
          <a:bodyPr/>
          <a:lstStyle/>
          <a:p>
            <a:fld id="{48F63A3B-78C7-47BE-AE5E-E10140E04643}" type="slidenum">
              <a:rPr lang="en-US" smtClean="0"/>
              <a:t>32</a:t>
            </a:fld>
            <a:endParaRPr lang="en-US" dirty="0"/>
          </a:p>
        </p:txBody>
      </p:sp>
      <p:pic>
        <p:nvPicPr>
          <p:cNvPr id="3" name="Picture 2">
            <a:extLst>
              <a:ext uri="{FF2B5EF4-FFF2-40B4-BE49-F238E27FC236}">
                <a16:creationId xmlns:a16="http://schemas.microsoft.com/office/drawing/2014/main" id="{D7FCCE11-3C43-4530-3025-44784EB3BC9B}"/>
              </a:ext>
            </a:extLst>
          </p:cNvPr>
          <p:cNvPicPr>
            <a:picLocks noChangeAspect="1"/>
          </p:cNvPicPr>
          <p:nvPr/>
        </p:nvPicPr>
        <p:blipFill>
          <a:blip r:embed="rId2"/>
          <a:stretch>
            <a:fillRect/>
          </a:stretch>
        </p:blipFill>
        <p:spPr>
          <a:xfrm>
            <a:off x="410817" y="0"/>
            <a:ext cx="11357113" cy="6175513"/>
          </a:xfrm>
          <a:prstGeom prst="rect">
            <a:avLst/>
          </a:prstGeom>
        </p:spPr>
      </p:pic>
    </p:spTree>
    <p:extLst>
      <p:ext uri="{BB962C8B-B14F-4D97-AF65-F5344CB8AC3E}">
        <p14:creationId xmlns:p14="http://schemas.microsoft.com/office/powerpoint/2010/main" val="42302157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712578" y="3482539"/>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565762" y="171350"/>
            <a:ext cx="8367158" cy="1331843"/>
          </a:xfrm>
        </p:spPr>
        <p:txBody>
          <a:bodyPr/>
          <a:lstStyle/>
          <a:p>
            <a:pPr marL="0" indent="0">
              <a:buNone/>
            </a:pPr>
            <a:r>
              <a:rPr lang="en-US" sz="4000" b="1" dirty="0">
                <a:solidFill>
                  <a:schemeClr val="accent1">
                    <a:lumMod val="75000"/>
                  </a:schemeClr>
                </a:solidFill>
              </a:rPr>
              <a:t>1- Describe your dataset in details</a:t>
            </a:r>
          </a:p>
          <a:p>
            <a:pPr marL="0" indent="0">
              <a:buNone/>
            </a:pPr>
            <a:r>
              <a:rPr lang="en-US" sz="1600" dirty="0">
                <a:solidFill>
                  <a:schemeClr val="accent1">
                    <a:lumMod val="75000"/>
                  </a:schemeClr>
                </a:solidFill>
              </a:rPr>
              <a:t>      </a:t>
            </a:r>
            <a:r>
              <a:rPr lang="en-US" sz="2800" b="1" dirty="0">
                <a:solidFill>
                  <a:schemeClr val="accent1">
                    <a:lumMod val="75000"/>
                  </a:schemeClr>
                </a:solidFill>
              </a:rPr>
              <a:t>(number of attributes, number of records) </a:t>
            </a:r>
          </a:p>
          <a:p>
            <a:pPr marL="0" indent="0">
              <a:buNone/>
            </a:pPr>
            <a:endParaRPr lang="en-US" dirty="0"/>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a:xfrm>
            <a:off x="3565762" y="1503193"/>
            <a:ext cx="8812696" cy="2498963"/>
          </a:xfrm>
        </p:spPr>
        <p:txBody>
          <a:bodyPr/>
          <a:lstStyle/>
          <a:p>
            <a:pPr marL="0" indent="0">
              <a:buNone/>
            </a:pPr>
            <a:r>
              <a:rPr lang="en-US" sz="3200" b="1" dirty="0">
                <a:solidFill>
                  <a:srgbClr val="202C8F"/>
                </a:solidFill>
              </a:rPr>
              <a:t>- Consists of  </a:t>
            </a:r>
            <a:r>
              <a:rPr lang="en-US" sz="3200" b="1" dirty="0">
                <a:solidFill>
                  <a:srgbClr val="DF8C8C"/>
                </a:solidFill>
              </a:rPr>
              <a:t>14 </a:t>
            </a:r>
            <a:r>
              <a:rPr lang="en-US" sz="3200" b="1" dirty="0" err="1">
                <a:solidFill>
                  <a:srgbClr val="DF8C8C"/>
                </a:solidFill>
              </a:rPr>
              <a:t>Attrbuites</a:t>
            </a:r>
            <a:r>
              <a:rPr lang="en-US" sz="3200" b="1" dirty="0">
                <a:solidFill>
                  <a:srgbClr val="202C8F"/>
                </a:solidFill>
              </a:rPr>
              <a:t>, and </a:t>
            </a:r>
            <a:r>
              <a:rPr lang="en-US" sz="3200" b="1" dirty="0">
                <a:solidFill>
                  <a:srgbClr val="DF8C8C"/>
                </a:solidFill>
              </a:rPr>
              <a:t>1025 records </a:t>
            </a:r>
            <a:r>
              <a:rPr lang="en-US" sz="3200" b="1" dirty="0">
                <a:solidFill>
                  <a:srgbClr val="202C8F"/>
                </a:solidFill>
              </a:rPr>
              <a:t>of dataset</a:t>
            </a:r>
            <a:r>
              <a:rPr lang="ar-EG" sz="3200" b="1" dirty="0">
                <a:solidFill>
                  <a:srgbClr val="202C8F"/>
                </a:solidFill>
              </a:rPr>
              <a:t> </a:t>
            </a:r>
            <a:r>
              <a:rPr lang="en-US" sz="3200" b="1" dirty="0">
                <a:solidFill>
                  <a:srgbClr val="202C8F"/>
                </a:solidFill>
              </a:rPr>
              <a:t>of heart diseases prediction consists of:-</a:t>
            </a:r>
          </a:p>
          <a:p>
            <a:pPr marL="0" indent="0">
              <a:buNone/>
            </a:pPr>
            <a:r>
              <a:rPr lang="en-US" sz="2400" b="1" dirty="0"/>
              <a:t>( </a:t>
            </a:r>
            <a:r>
              <a:rPr lang="en-US" sz="2400" b="1" dirty="0" err="1"/>
              <a:t>Age,Sex,chestpaintype,cholesterol</a:t>
            </a:r>
            <a:r>
              <a:rPr lang="en-US" sz="2400" b="1" dirty="0"/>
              <a:t>, </a:t>
            </a:r>
            <a:r>
              <a:rPr lang="en-US" sz="2400" b="1" dirty="0" err="1"/>
              <a:t>ExerciseAngine</a:t>
            </a:r>
            <a:r>
              <a:rPr lang="en-US" sz="2400" b="1" dirty="0"/>
              <a:t>, </a:t>
            </a:r>
            <a:r>
              <a:rPr lang="en-US" sz="2400" b="1" dirty="0" err="1"/>
              <a:t>FastingBS</a:t>
            </a:r>
            <a:r>
              <a:rPr lang="en-US" sz="2400" b="1" dirty="0"/>
              <a:t>, Ca, ,</a:t>
            </a:r>
            <a:r>
              <a:rPr lang="en-US" sz="2400" b="1" dirty="0" err="1"/>
              <a:t>MaxHR</a:t>
            </a:r>
            <a:r>
              <a:rPr lang="en-US" sz="2400" b="1" dirty="0"/>
              <a:t>, </a:t>
            </a:r>
            <a:r>
              <a:rPr lang="en-US" sz="2400" b="1" dirty="0" err="1"/>
              <a:t>Oldpeak</a:t>
            </a:r>
            <a:r>
              <a:rPr lang="en-US" sz="2400" b="1" dirty="0"/>
              <a:t>, </a:t>
            </a:r>
            <a:r>
              <a:rPr lang="en-US" sz="2400" b="1" dirty="0" err="1"/>
              <a:t>RestingBP</a:t>
            </a:r>
            <a:r>
              <a:rPr lang="en-US" sz="2400" b="1" dirty="0"/>
              <a:t>, </a:t>
            </a:r>
            <a:r>
              <a:rPr lang="en-US" sz="2400" b="1" dirty="0" err="1"/>
              <a:t>RestingECG</a:t>
            </a:r>
            <a:r>
              <a:rPr lang="en-US" sz="2400" b="1" dirty="0"/>
              <a:t>, </a:t>
            </a:r>
            <a:r>
              <a:rPr lang="en-US" sz="2400" b="1" dirty="0" err="1"/>
              <a:t>ST_Slope</a:t>
            </a:r>
            <a:r>
              <a:rPr lang="en-US" sz="2400" b="1" dirty="0"/>
              <a:t>, target(</a:t>
            </a:r>
            <a:r>
              <a:rPr lang="en-US" sz="2400" b="1" dirty="0" err="1"/>
              <a:t>heart_disease_not</a:t>
            </a:r>
            <a:r>
              <a:rPr lang="en-US" sz="2400" b="1" dirty="0"/>
              <a:t>), </a:t>
            </a:r>
            <a:r>
              <a:rPr lang="en-US" sz="2400" b="1" dirty="0" err="1"/>
              <a:t>thal</a:t>
            </a:r>
            <a:r>
              <a:rPr lang="en-US" sz="2400" b="1" dirty="0"/>
              <a:t> (blood disorder))</a:t>
            </a:r>
          </a:p>
          <a:p>
            <a:pPr marL="0" indent="0">
              <a:buNone/>
            </a:pPr>
            <a:endParaRPr lang="en-US" sz="2400" b="1" dirty="0"/>
          </a:p>
          <a:p>
            <a:pPr>
              <a:buFontTx/>
              <a:buChar char="-"/>
            </a:pPr>
            <a:r>
              <a:rPr lang="en-US" sz="3200" b="1" dirty="0">
                <a:solidFill>
                  <a:schemeClr val="accent1">
                    <a:lumMod val="75000"/>
                  </a:schemeClr>
                </a:solidFill>
              </a:rPr>
              <a:t>Attribute Information: </a:t>
            </a:r>
          </a:p>
          <a:p>
            <a:pPr marL="0" indent="0">
              <a:buNone/>
            </a:pPr>
            <a:r>
              <a:rPr lang="en-US" sz="2800" b="1" dirty="0"/>
              <a:t>        1: Age : </a:t>
            </a:r>
          </a:p>
          <a:p>
            <a:pPr marL="0" indent="0">
              <a:buNone/>
            </a:pPr>
            <a:r>
              <a:rPr lang="en-US" sz="2800" b="1" dirty="0"/>
              <a:t>       "Age of patient." </a:t>
            </a:r>
          </a:p>
          <a:p>
            <a:pPr marL="0" indent="0">
              <a:buNone/>
            </a:pPr>
            <a:r>
              <a:rPr lang="en-US" sz="2800" b="1" dirty="0"/>
              <a:t>        2:Sex: </a:t>
            </a:r>
          </a:p>
          <a:p>
            <a:pPr marL="0" indent="0">
              <a:buNone/>
            </a:pPr>
            <a:r>
              <a:rPr lang="en-US" sz="2800" b="1" dirty="0"/>
              <a:t>         "Gender  of patient."</a:t>
            </a:r>
          </a:p>
        </p:txBody>
      </p:sp>
    </p:spTree>
    <p:extLst>
      <p:ext uri="{BB962C8B-B14F-4D97-AF65-F5344CB8AC3E}">
        <p14:creationId xmlns:p14="http://schemas.microsoft.com/office/powerpoint/2010/main" val="3170280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985989" y="472926"/>
            <a:ext cx="6766560" cy="2700528"/>
          </a:xfrm>
        </p:spPr>
        <p:txBody>
          <a:bodyPr/>
          <a:lstStyle/>
          <a:p>
            <a:r>
              <a:rPr lang="ar-EG" sz="2800" b="1" dirty="0"/>
              <a:t>3</a:t>
            </a:r>
            <a:r>
              <a:rPr lang="en-US" sz="2800" b="1" dirty="0"/>
              <a:t>:ChestPainType : </a:t>
            </a:r>
          </a:p>
          <a:p>
            <a:r>
              <a:rPr lang="en-US" sz="2800" b="1" dirty="0"/>
              <a:t>"Chest pain appears in many forms, ranging from a sharp stab to a dull ache. Sometimes chest pain feels crushing or burning. In certain cases, the pain travels up the neck, into the jaw, and then spreads to the back or down one or both </a:t>
            </a:r>
            <a:r>
              <a:rPr lang="en-US" sz="2800" b="1" dirty="0" err="1"/>
              <a:t>arms"and</a:t>
            </a:r>
            <a:r>
              <a:rPr lang="en-US" sz="2800" b="1" dirty="0"/>
              <a:t>  has 4 values:-</a:t>
            </a:r>
          </a:p>
          <a:p>
            <a:endParaRPr lang="en-US" sz="2800" b="1" dirty="0"/>
          </a:p>
          <a:p>
            <a:r>
              <a:rPr lang="en-US" sz="2400" b="1" dirty="0"/>
              <a:t> </a:t>
            </a:r>
            <a:r>
              <a:rPr lang="en-US" sz="2000" b="1" dirty="0">
                <a:solidFill>
                  <a:schemeClr val="accent1">
                    <a:lumMod val="75000"/>
                  </a:schemeClr>
                </a:solidFill>
              </a:rPr>
              <a:t>Value 1: typical angina:- </a:t>
            </a:r>
          </a:p>
          <a:p>
            <a:r>
              <a:rPr lang="en-US" sz="2000" b="1" dirty="0"/>
              <a:t>substernal chest pain precipitated by physical exertion or emotional stress and relieved with rest or nitroglycerin. Women and elderly patients are usually have atypical symptoms both at rest and during stress, often in the setting of nonobstructive coronary artery disease (CAD).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839A588-79D0-99F7-7DA1-E2B21F2FC13F}"/>
              </a:ext>
            </a:extLst>
          </p:cNvPr>
          <p:cNvSpPr txBox="1"/>
          <p:nvPr/>
        </p:nvSpPr>
        <p:spPr>
          <a:xfrm>
            <a:off x="347869" y="166568"/>
            <a:ext cx="6102626" cy="6524863"/>
          </a:xfrm>
          <a:prstGeom prst="rect">
            <a:avLst/>
          </a:prstGeom>
          <a:noFill/>
        </p:spPr>
        <p:txBody>
          <a:bodyPr wrap="square">
            <a:spAutoFit/>
          </a:bodyPr>
          <a:lstStyle/>
          <a:p>
            <a:pPr algn="l"/>
            <a:r>
              <a:rPr lang="en-US" sz="1900" b="1" dirty="0">
                <a:solidFill>
                  <a:schemeClr val="accent1">
                    <a:lumMod val="75000"/>
                  </a:schemeClr>
                </a:solidFill>
                <a:latin typeface="Sabon Next LT" panose="02000500000000000000" pitchFamily="2" charset="0"/>
                <a:cs typeface="Sabon Next LT" panose="02000500000000000000" pitchFamily="2" charset="0"/>
              </a:rPr>
              <a:t>Value 2: atypical angina:- </a:t>
            </a:r>
          </a:p>
          <a:p>
            <a:pPr algn="l"/>
            <a:r>
              <a:rPr lang="en-US" sz="1900" b="1" dirty="0">
                <a:solidFill>
                  <a:schemeClr val="accent6"/>
                </a:solidFill>
                <a:latin typeface="Sabon Next LT" panose="02000500000000000000" pitchFamily="2" charset="0"/>
                <a:cs typeface="Sabon Next LT" panose="02000500000000000000" pitchFamily="2" charset="0"/>
              </a:rPr>
              <a:t>When one experiences chest pain that doesn't meet the criteria for angina, it's known as atypical chest pain. Angina chest pain is a pressure or squeezing like sensation that is usually caused when your heart muscle doesn't get an adequate supply of oxygenated blood.  </a:t>
            </a:r>
            <a:endParaRPr lang="en-US" sz="1900" b="1" dirty="0">
              <a:latin typeface="Sabon Next LT" panose="02000500000000000000" pitchFamily="2" charset="0"/>
              <a:cs typeface="Sabon Next LT" panose="02000500000000000000" pitchFamily="2" charset="0"/>
            </a:endParaRPr>
          </a:p>
          <a:p>
            <a:pPr algn="l"/>
            <a:endParaRPr lang="en-US" sz="1900" b="1" dirty="0">
              <a:latin typeface="Sabon Next LT" panose="02000500000000000000" pitchFamily="2" charset="0"/>
              <a:cs typeface="Sabon Next LT" panose="02000500000000000000" pitchFamily="2" charset="0"/>
            </a:endParaRPr>
          </a:p>
          <a:p>
            <a:pPr algn="l"/>
            <a:r>
              <a:rPr lang="en-US" sz="1900" b="1" dirty="0">
                <a:solidFill>
                  <a:schemeClr val="accent1">
                    <a:lumMod val="75000"/>
                  </a:schemeClr>
                </a:solidFill>
                <a:latin typeface="Sabon Next LT" panose="02000500000000000000" pitchFamily="2" charset="0"/>
                <a:cs typeface="Sabon Next LT" panose="02000500000000000000" pitchFamily="2" charset="0"/>
              </a:rPr>
              <a:t>Value 3: non-anginal pain:- </a:t>
            </a:r>
          </a:p>
          <a:p>
            <a:pPr algn="l"/>
            <a:r>
              <a:rPr lang="en-US" sz="1900" b="1" dirty="0">
                <a:solidFill>
                  <a:schemeClr val="accent6"/>
                </a:solidFill>
                <a:latin typeface="Sabon Next LT" panose="02000500000000000000" pitchFamily="2" charset="0"/>
                <a:cs typeface="Sabon Next LT" panose="02000500000000000000" pitchFamily="2" charset="0"/>
              </a:rPr>
              <a:t>Non-cardiac chest pain is the term that is used to describe pain in the chest that is not caused by heart disease or a heart attack. In most people, non-cardiac chest pain is related to a problem with the esophagus, such as gastroesophageal reflux disease. </a:t>
            </a:r>
          </a:p>
          <a:p>
            <a:pPr algn="l"/>
            <a:endParaRPr lang="en-US" sz="1900" b="1" dirty="0">
              <a:solidFill>
                <a:schemeClr val="accent6"/>
              </a:solidFill>
              <a:latin typeface="Sabon Next LT" panose="02000500000000000000" pitchFamily="2" charset="0"/>
              <a:cs typeface="Sabon Next LT" panose="02000500000000000000" pitchFamily="2" charset="0"/>
            </a:endParaRPr>
          </a:p>
          <a:p>
            <a:pPr algn="l"/>
            <a:r>
              <a:rPr lang="en-US" sz="1900" b="1" dirty="0">
                <a:solidFill>
                  <a:schemeClr val="accent1">
                    <a:lumMod val="75000"/>
                  </a:schemeClr>
                </a:solidFill>
                <a:latin typeface="Sabon Next LT" panose="02000500000000000000" pitchFamily="2" charset="0"/>
                <a:cs typeface="Sabon Next LT" panose="02000500000000000000" pitchFamily="2" charset="0"/>
              </a:rPr>
              <a:t>Value 4: asymptomatic:- </a:t>
            </a:r>
          </a:p>
          <a:p>
            <a:pPr algn="l"/>
            <a:r>
              <a:rPr lang="en-US" sz="1900" b="1" dirty="0">
                <a:solidFill>
                  <a:schemeClr val="accent6"/>
                </a:solidFill>
                <a:latin typeface="Sabon Next LT" panose="02000500000000000000" pitchFamily="2" charset="0"/>
                <a:cs typeface="Sabon Next LT" panose="02000500000000000000" pitchFamily="2" charset="0"/>
              </a:rPr>
              <a:t>Asymptomatic means neither causing nor exhibiting symptoms of disease. Symptomatic means a physical indication (rash, pain, discomfort etc.) of disease or disorder. For example, red spots are symptomatic of measles and chest pain is symptomatic of a heart attack (myocardial infarction).</a:t>
            </a:r>
          </a:p>
        </p:txBody>
      </p:sp>
    </p:spTree>
    <p:extLst>
      <p:ext uri="{BB962C8B-B14F-4D97-AF65-F5344CB8AC3E}">
        <p14:creationId xmlns:p14="http://schemas.microsoft.com/office/powerpoint/2010/main" val="3855531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2636747" y="296466"/>
            <a:ext cx="9263418" cy="6790134"/>
          </a:xfrm>
        </p:spPr>
        <p:txBody>
          <a:bodyPr/>
          <a:lstStyle/>
          <a:p>
            <a:r>
              <a:rPr lang="en-US" sz="2800" b="1" dirty="0">
                <a:solidFill>
                  <a:srgbClr val="202C8F"/>
                </a:solidFill>
              </a:rPr>
              <a:t>4- </a:t>
            </a:r>
            <a:r>
              <a:rPr lang="en-US" sz="2800" b="1" dirty="0" err="1">
                <a:solidFill>
                  <a:srgbClr val="202C8F"/>
                </a:solidFill>
                <a:latin typeface="dubai-medium"/>
              </a:rPr>
              <a:t>T</a:t>
            </a:r>
            <a:r>
              <a:rPr lang="en-US" sz="2800" b="1" i="0" dirty="0" err="1">
                <a:solidFill>
                  <a:srgbClr val="202C8F"/>
                </a:solidFill>
                <a:effectLst/>
                <a:latin typeface="dubai-medium"/>
              </a:rPr>
              <a:t>restbps</a:t>
            </a:r>
            <a:r>
              <a:rPr lang="en-US" sz="2800" b="1" i="0" dirty="0">
                <a:solidFill>
                  <a:srgbClr val="202C8F"/>
                </a:solidFill>
                <a:effectLst/>
                <a:latin typeface="dubai-medium"/>
              </a:rPr>
              <a:t>:-</a:t>
            </a:r>
          </a:p>
          <a:p>
            <a:r>
              <a:rPr kumimoji="0" lang="en-US" altLang="en-US" sz="2800" b="1" i="0" u="none" strike="noStrike" cap="none" normalizeH="0" baseline="0" dirty="0">
                <a:ln>
                  <a:noFill/>
                </a:ln>
                <a:solidFill>
                  <a:srgbClr val="202C8F"/>
                </a:solidFill>
                <a:effectLst/>
                <a:latin typeface="inherit"/>
              </a:rPr>
              <a:t>The person's resting blood pressure when admitted to hospital (in mmHg).</a:t>
            </a:r>
          </a:p>
          <a:p>
            <a:endParaRPr kumimoji="0" lang="en-US" altLang="en-US" sz="2800" b="1" i="0" u="none" strike="noStrike" cap="none" normalizeH="0" baseline="0" dirty="0">
              <a:ln>
                <a:noFill/>
              </a:ln>
              <a:solidFill>
                <a:srgbClr val="202C8F"/>
              </a:solidFill>
              <a:effectLst/>
              <a:latin typeface="inherit"/>
            </a:endParaRPr>
          </a:p>
          <a:p>
            <a:r>
              <a:rPr lang="en-US" altLang="en-US" sz="2800" b="1" dirty="0">
                <a:solidFill>
                  <a:srgbClr val="202C8F"/>
                </a:solidFill>
                <a:latin typeface="inherit"/>
              </a:rPr>
              <a:t>5- Cholesterol :-</a:t>
            </a:r>
          </a:p>
          <a:p>
            <a:r>
              <a:rPr kumimoji="0" lang="en-US" altLang="en-US" sz="2800" b="1" i="0" u="none" strike="noStrike" cap="none" normalizeH="0" baseline="0" dirty="0">
                <a:ln>
                  <a:noFill/>
                </a:ln>
                <a:solidFill>
                  <a:srgbClr val="202C8F"/>
                </a:solidFill>
                <a:effectLst/>
                <a:latin typeface="inherit"/>
              </a:rPr>
              <a:t>A person's cholesterol is measured in mg/dL.</a:t>
            </a:r>
          </a:p>
          <a:p>
            <a:endParaRPr lang="en-US" altLang="en-US" sz="2800" b="1" dirty="0">
              <a:solidFill>
                <a:srgbClr val="202C8F"/>
              </a:solidFill>
              <a:latin typeface="inherit"/>
            </a:endParaRPr>
          </a:p>
          <a:p>
            <a:r>
              <a:rPr lang="en-US" altLang="en-US" sz="2800" b="1" dirty="0">
                <a:solidFill>
                  <a:srgbClr val="202C8F"/>
                </a:solidFill>
                <a:latin typeface="inherit"/>
              </a:rPr>
              <a:t>6- </a:t>
            </a:r>
            <a:r>
              <a:rPr lang="en-US" altLang="en-US" sz="2800" b="1" dirty="0" err="1">
                <a:solidFill>
                  <a:srgbClr val="202C8F"/>
                </a:solidFill>
                <a:latin typeface="inherit"/>
              </a:rPr>
              <a:t>FastingBS</a:t>
            </a:r>
            <a:r>
              <a:rPr lang="en-US" altLang="en-US" sz="2800" b="1" dirty="0">
                <a:solidFill>
                  <a:srgbClr val="202C8F"/>
                </a:solidFill>
                <a:latin typeface="inherit"/>
              </a:rPr>
              <a:t>:-</a:t>
            </a:r>
          </a:p>
          <a:p>
            <a:r>
              <a:rPr lang="en-US" altLang="en-US" sz="2800" b="1" dirty="0">
                <a:solidFill>
                  <a:srgbClr val="202C8F"/>
                </a:solidFill>
                <a:latin typeface="inherit"/>
              </a:rPr>
              <a:t> </a:t>
            </a:r>
            <a:r>
              <a:rPr kumimoji="0" lang="en-US" altLang="en-US" sz="2800" b="1" i="0" u="none" strike="noStrike" cap="none" normalizeH="0" baseline="0" dirty="0">
                <a:ln>
                  <a:noFill/>
                </a:ln>
                <a:solidFill>
                  <a:srgbClr val="202C8F"/>
                </a:solidFill>
                <a:effectLst/>
                <a:latin typeface="inherit"/>
              </a:rPr>
              <a:t>The person's fasting blood sugar (glycemic index &gt;120 in mg/dl 1 = true; 0 = false).</a:t>
            </a:r>
            <a:r>
              <a:rPr kumimoji="0" lang="en-US" altLang="en-US" sz="2800" b="1" i="0" u="none" strike="noStrike" cap="none" normalizeH="0" baseline="0" dirty="0">
                <a:ln>
                  <a:noFill/>
                </a:ln>
                <a:solidFill>
                  <a:srgbClr val="202C8F"/>
                </a:solidFill>
                <a:effectLst/>
              </a:rPr>
              <a:t> </a:t>
            </a:r>
          </a:p>
          <a:p>
            <a:endParaRPr lang="en-US" altLang="en-US" sz="2800" b="1" dirty="0">
              <a:solidFill>
                <a:srgbClr val="202C8F"/>
              </a:solidFill>
              <a:latin typeface="Arial" panose="020B0604020202020204" pitchFamily="34" charset="0"/>
            </a:endParaRPr>
          </a:p>
          <a:p>
            <a:r>
              <a:rPr kumimoji="0" lang="en-US" altLang="en-US" sz="2800" b="1" i="0" u="none" strike="noStrike" cap="none" normalizeH="0" baseline="0" dirty="0">
                <a:ln>
                  <a:noFill/>
                </a:ln>
                <a:solidFill>
                  <a:srgbClr val="202C8F"/>
                </a:solidFill>
                <a:effectLst/>
                <a:latin typeface="Arial" panose="020B0604020202020204" pitchFamily="34" charset="0"/>
              </a:rPr>
              <a:t>7-RestingECG:-</a:t>
            </a:r>
          </a:p>
          <a:p>
            <a:r>
              <a:rPr kumimoji="0" lang="en-US" altLang="en-US" sz="2800" b="1" i="0" u="none" strike="noStrike" cap="none" normalizeH="0" baseline="0" dirty="0">
                <a:ln>
                  <a:noFill/>
                </a:ln>
                <a:solidFill>
                  <a:srgbClr val="202C8F"/>
                </a:solidFill>
                <a:effectLst/>
                <a:latin typeface="inherit"/>
              </a:rPr>
              <a:t>Resting ECG results</a:t>
            </a:r>
            <a:endParaRPr kumimoji="0" lang="en-US" altLang="en-US" sz="2800" b="1" i="0" u="none" strike="noStrike" cap="none" normalizeH="0" baseline="0" dirty="0">
              <a:ln>
                <a:noFill/>
              </a:ln>
              <a:solidFill>
                <a:srgbClr val="202C8F"/>
              </a:solidFill>
              <a:effectLst/>
            </a:endParaRPr>
          </a:p>
          <a:p>
            <a:endParaRPr lang="en-US" altLang="en-US" sz="2800" b="1" dirty="0">
              <a:solidFill>
                <a:srgbClr val="202C8F"/>
              </a:solidFill>
              <a:latin typeface="inherit"/>
            </a:endParaRPr>
          </a:p>
          <a:p>
            <a:endParaRPr lang="en-US" altLang="en-US" sz="2800" b="1" dirty="0">
              <a:solidFill>
                <a:srgbClr val="202C8F"/>
              </a:solidFill>
              <a:latin typeface="inherit"/>
            </a:endParaRPr>
          </a:p>
          <a:p>
            <a:endParaRPr kumimoji="0" lang="en-US" altLang="en-US" sz="2800" b="1" i="0" u="none" strike="noStrike" cap="none" normalizeH="0" baseline="0" dirty="0">
              <a:ln>
                <a:noFill/>
              </a:ln>
              <a:solidFill>
                <a:srgbClr val="202C8F"/>
              </a:solidFill>
              <a:effectLst/>
              <a:latin typeface="inherit"/>
            </a:endParaRPr>
          </a:p>
          <a:p>
            <a:endParaRPr kumimoji="0" lang="en-US" altLang="en-US" sz="2800" b="1" i="0" u="none" strike="noStrike" cap="none" normalizeH="0" baseline="0" dirty="0">
              <a:ln>
                <a:noFill/>
              </a:ln>
              <a:solidFill>
                <a:srgbClr val="202C8F"/>
              </a:solidFill>
              <a:effectLst/>
            </a:endParaRPr>
          </a:p>
          <a:p>
            <a:endParaRPr lang="en-US" sz="2800" b="1" dirty="0">
              <a:solidFill>
                <a:srgbClr val="202C8F"/>
              </a:solidFill>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839A588-79D0-99F7-7DA1-E2B21F2FC13F}"/>
              </a:ext>
            </a:extLst>
          </p:cNvPr>
          <p:cNvSpPr txBox="1"/>
          <p:nvPr/>
        </p:nvSpPr>
        <p:spPr>
          <a:xfrm>
            <a:off x="143152" y="183011"/>
            <a:ext cx="6102626" cy="6801862"/>
          </a:xfrm>
          <a:prstGeom prst="rect">
            <a:avLst/>
          </a:prstGeom>
          <a:noFill/>
        </p:spPr>
        <p:txBody>
          <a:bodyPr wrap="square">
            <a:spAutoFit/>
          </a:bodyPr>
          <a:lstStyle/>
          <a:p>
            <a:pPr algn="l"/>
            <a:r>
              <a:rPr lang="en-US" sz="2000" b="1" dirty="0">
                <a:solidFill>
                  <a:schemeClr val="accent1">
                    <a:lumMod val="75000"/>
                  </a:schemeClr>
                </a:solidFill>
                <a:latin typeface="Sabon Next LT" panose="02000500000000000000" pitchFamily="2" charset="0"/>
                <a:cs typeface="Sabon Next LT" panose="02000500000000000000" pitchFamily="2" charset="0"/>
              </a:rPr>
              <a:t>Value 0:</a:t>
            </a:r>
          </a:p>
          <a:p>
            <a:r>
              <a:rPr kumimoji="0" lang="en-US" altLang="en-US" sz="2000" b="1" i="0" u="none" strike="noStrike" cap="none" normalizeH="0" baseline="0" dirty="0">
                <a:ln>
                  <a:noFill/>
                </a:ln>
                <a:solidFill>
                  <a:srgbClr val="202C8F"/>
                </a:solidFill>
                <a:effectLst/>
                <a:latin typeface="inherit"/>
              </a:rPr>
              <a:t>probable or confirmed left ventricular hypertrophy according to Estes' criteria</a:t>
            </a:r>
            <a:r>
              <a:rPr kumimoji="0" lang="en-US" altLang="en-US" sz="2000" b="1" i="0" u="none" strike="noStrike" cap="none" normalizeH="0" baseline="0" dirty="0">
                <a:ln>
                  <a:noFill/>
                </a:ln>
                <a:solidFill>
                  <a:srgbClr val="202C8F"/>
                </a:solidFill>
                <a:effectLst/>
              </a:rPr>
              <a:t> .</a:t>
            </a:r>
            <a:endParaRPr lang="en-US" altLang="en-US" sz="2000" b="1" dirty="0">
              <a:solidFill>
                <a:srgbClr val="202C8F"/>
              </a:solidFill>
              <a:latin typeface="Arial" panose="020B0604020202020204" pitchFamily="34" charset="0"/>
            </a:endParaRPr>
          </a:p>
          <a:p>
            <a:endParaRPr lang="en-US" sz="2000" b="1" dirty="0">
              <a:solidFill>
                <a:srgbClr val="202C8F"/>
              </a:solidFill>
              <a:latin typeface="Sabon Next LT" panose="02000500000000000000" pitchFamily="2" charset="0"/>
              <a:cs typeface="Sabon Next LT" panose="02000500000000000000" pitchFamily="2" charset="0"/>
            </a:endParaRPr>
          </a:p>
          <a:p>
            <a:pPr algn="l"/>
            <a:r>
              <a:rPr lang="en-US" sz="2000" b="1" dirty="0">
                <a:solidFill>
                  <a:schemeClr val="accent1">
                    <a:lumMod val="75000"/>
                  </a:schemeClr>
                </a:solidFill>
                <a:latin typeface="Sabon Next LT" panose="02000500000000000000" pitchFamily="2" charset="0"/>
                <a:cs typeface="Sabon Next LT" panose="02000500000000000000" pitchFamily="2" charset="0"/>
              </a:rPr>
              <a:t>Value 1:</a:t>
            </a:r>
          </a:p>
          <a:p>
            <a:pPr algn="l"/>
            <a:r>
              <a:rPr kumimoji="0" lang="en-US" altLang="en-US" sz="2000" b="1" i="0" u="none" strike="noStrike" cap="none" normalizeH="0" baseline="0" dirty="0">
                <a:ln>
                  <a:noFill/>
                </a:ln>
                <a:solidFill>
                  <a:srgbClr val="202C8F"/>
                </a:solidFill>
                <a:effectLst/>
                <a:latin typeface="inherit"/>
              </a:rPr>
              <a:t>Normal</a:t>
            </a:r>
          </a:p>
          <a:p>
            <a:pPr algn="l"/>
            <a:endParaRPr lang="en-US" sz="2000" b="1" dirty="0">
              <a:solidFill>
                <a:srgbClr val="202C8F"/>
              </a:solidFill>
              <a:latin typeface="Sabon Next LT" panose="02000500000000000000" pitchFamily="2" charset="0"/>
              <a:cs typeface="Sabon Next LT" panose="02000500000000000000" pitchFamily="2" charset="0"/>
            </a:endParaRPr>
          </a:p>
          <a:p>
            <a:pPr algn="l"/>
            <a:r>
              <a:rPr lang="en-US" sz="2000" b="1" dirty="0">
                <a:solidFill>
                  <a:schemeClr val="accent1">
                    <a:lumMod val="75000"/>
                  </a:schemeClr>
                </a:solidFill>
                <a:latin typeface="Sabon Next LT" panose="02000500000000000000" pitchFamily="2" charset="0"/>
                <a:cs typeface="Sabon Next LT" panose="02000500000000000000" pitchFamily="2" charset="0"/>
              </a:rPr>
              <a:t>Value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02C8F"/>
                </a:solidFill>
                <a:effectLst/>
                <a:latin typeface="inherit"/>
              </a:rPr>
              <a:t>ST-wave abnormality (T-wave inversion and/or ST elevation or depression &gt;0.05 mV)</a:t>
            </a:r>
            <a:r>
              <a:rPr kumimoji="0" lang="en-US" altLang="en-US" sz="2000" b="1" i="0" u="none" strike="noStrike" cap="none" normalizeH="0" baseline="0" dirty="0">
                <a:ln>
                  <a:noFill/>
                </a:ln>
                <a:solidFill>
                  <a:srgbClr val="202C8F"/>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202C8F"/>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solidFill>
                  <a:srgbClr val="202C8F"/>
                </a:solidFill>
              </a:rPr>
              <a:t>8- </a:t>
            </a:r>
            <a:r>
              <a:rPr lang="en-US" altLang="en-US" sz="2800" b="1" dirty="0" err="1">
                <a:solidFill>
                  <a:srgbClr val="202C8F"/>
                </a:solidFill>
              </a:rPr>
              <a:t>Max_Heart_rate</a:t>
            </a:r>
            <a:r>
              <a:rPr lang="en-US" altLang="en-US" sz="2800" b="1" dirty="0">
                <a:solidFill>
                  <a:srgbClr val="202C8F"/>
                </a:solidFill>
              </a:rPr>
              <a:t>:-</a:t>
            </a:r>
            <a:r>
              <a:rPr kumimoji="0" lang="en-US" altLang="en-US" sz="2800" b="1" i="0" u="none" strike="noStrike" cap="none" normalizeH="0" baseline="0" dirty="0">
                <a:ln>
                  <a:noFill/>
                </a:ln>
                <a:solidFill>
                  <a:srgbClr val="202C8F"/>
                </a:solidFill>
                <a:effectLst/>
              </a:rPr>
              <a:t> </a:t>
            </a:r>
          </a:p>
          <a:p>
            <a:pPr defTabSz="914400" eaLnBrk="0" fontAlgn="base" hangingPunct="0">
              <a:spcBef>
                <a:spcPct val="0"/>
              </a:spcBef>
              <a:spcAft>
                <a:spcPct val="0"/>
              </a:spcAft>
            </a:pPr>
            <a:r>
              <a:rPr kumimoji="0" lang="en-US" altLang="en-US" sz="2800" b="1" i="0" u="none" strike="noStrike" cap="none" normalizeH="0" baseline="0" dirty="0">
                <a:ln>
                  <a:noFill/>
                </a:ln>
                <a:solidFill>
                  <a:srgbClr val="202C8F"/>
                </a:solidFill>
                <a:effectLst/>
                <a:latin typeface="inherit"/>
              </a:rPr>
              <a:t>The maximum heart rate for a person</a:t>
            </a:r>
            <a:r>
              <a:rPr kumimoji="0" lang="en-US" altLang="en-US" sz="2800" b="1" i="0" u="none" strike="noStrike" cap="none" normalizeH="0" baseline="0" dirty="0">
                <a:ln>
                  <a:noFill/>
                </a:ln>
                <a:solidFill>
                  <a:srgbClr val="202C8F"/>
                </a:solidFill>
                <a:effectLst/>
              </a:rPr>
              <a:t> </a:t>
            </a:r>
            <a:endParaRPr lang="en-US" altLang="en-US" sz="2800" b="1" dirty="0">
              <a:solidFill>
                <a:srgbClr val="202C8F"/>
              </a:solidFill>
              <a:latin typeface="Arial" panose="020B0604020202020204" pitchFamily="34" charset="0"/>
            </a:endParaRPr>
          </a:p>
          <a:p>
            <a:pPr defTabSz="914400" eaLnBrk="0" fontAlgn="base" hangingPunct="0">
              <a:spcBef>
                <a:spcPct val="0"/>
              </a:spcBef>
              <a:spcAft>
                <a:spcPct val="0"/>
              </a:spcAft>
            </a:pPr>
            <a:endParaRPr kumimoji="0" lang="en-US" altLang="en-US" sz="2800" b="1" i="0" u="none" strike="noStrike" cap="none" normalizeH="0" baseline="0" dirty="0">
              <a:ln>
                <a:noFill/>
              </a:ln>
              <a:solidFill>
                <a:srgbClr val="202C8F"/>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solidFill>
                  <a:srgbClr val="202C8F"/>
                </a:solidFill>
                <a:latin typeface="Arial" panose="020B0604020202020204" pitchFamily="34" charset="0"/>
              </a:rPr>
              <a:t>9- </a:t>
            </a:r>
            <a:r>
              <a:rPr lang="en-US" altLang="en-US" sz="2800" b="1" dirty="0" err="1">
                <a:solidFill>
                  <a:srgbClr val="202C8F"/>
                </a:solidFill>
                <a:latin typeface="Arial" panose="020B0604020202020204" pitchFamily="34" charset="0"/>
              </a:rPr>
              <a:t>Angine_EX</a:t>
            </a:r>
            <a:r>
              <a:rPr lang="en-US" altLang="en-US" sz="2800" b="1" dirty="0">
                <a:solidFill>
                  <a:srgbClr val="202C8F"/>
                </a:solidFill>
                <a:latin typeface="Arial" panose="020B0604020202020204" pitchFamily="34" charset="0"/>
              </a:rPr>
              <a:t>:-</a:t>
            </a:r>
          </a:p>
          <a:p>
            <a:pPr defTabSz="914400" eaLnBrk="0" fontAlgn="base" hangingPunct="0">
              <a:spcBef>
                <a:spcPct val="0"/>
              </a:spcBef>
              <a:spcAft>
                <a:spcPct val="0"/>
              </a:spcAft>
            </a:pPr>
            <a:r>
              <a:rPr kumimoji="0" lang="en-US" altLang="en-US" sz="2800" b="1" i="0" u="none" strike="noStrike" cap="none" normalizeH="0" baseline="0" dirty="0">
                <a:ln>
                  <a:noFill/>
                </a:ln>
                <a:solidFill>
                  <a:srgbClr val="202C8F"/>
                </a:solidFill>
                <a:effectLst/>
                <a:latin typeface="inherit"/>
              </a:rPr>
              <a:t>exercise-induced angina (1 = yes; 0 = no)</a:t>
            </a:r>
            <a:r>
              <a:rPr kumimoji="0" lang="en-US" altLang="en-US" sz="2800" b="1" i="0" u="none" strike="noStrike" cap="none" normalizeH="0" baseline="0" dirty="0">
                <a:ln>
                  <a:noFill/>
                </a:ln>
                <a:solidFill>
                  <a:srgbClr val="202C8F"/>
                </a:solidFill>
                <a:effectLst/>
              </a:rPr>
              <a:t> </a:t>
            </a:r>
            <a:endParaRPr lang="en-US" altLang="en-US" sz="2800" b="1" dirty="0">
              <a:solidFill>
                <a:srgbClr val="202C8F"/>
              </a:solidFill>
              <a:latin typeface="Arial" panose="020B0604020202020204" pitchFamily="34" charset="0"/>
            </a:endParaRPr>
          </a:p>
          <a:p>
            <a:pPr defTabSz="914400" eaLnBrk="0" fontAlgn="base" hangingPunct="0">
              <a:spcBef>
                <a:spcPct val="0"/>
              </a:spcBef>
              <a:spcAft>
                <a:spcPct val="0"/>
              </a:spcAft>
            </a:pPr>
            <a:endParaRPr lang="en-US" altLang="en-US" sz="2800" b="1" dirty="0">
              <a:solidFill>
                <a:srgbClr val="202C8F"/>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202C8F"/>
              </a:solidFill>
              <a:effectLst/>
              <a:latin typeface="Arial" panose="020B0604020202020204" pitchFamily="34" charset="0"/>
            </a:endParaRPr>
          </a:p>
        </p:txBody>
      </p:sp>
    </p:spTree>
    <p:extLst>
      <p:ext uri="{BB962C8B-B14F-4D97-AF65-F5344CB8AC3E}">
        <p14:creationId xmlns:p14="http://schemas.microsoft.com/office/powerpoint/2010/main" val="2215456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839A588-79D0-99F7-7DA1-E2B21F2FC13F}"/>
              </a:ext>
            </a:extLst>
          </p:cNvPr>
          <p:cNvSpPr txBox="1"/>
          <p:nvPr/>
        </p:nvSpPr>
        <p:spPr>
          <a:xfrm>
            <a:off x="166049" y="96717"/>
            <a:ext cx="6102626" cy="6294031"/>
          </a:xfrm>
          <a:prstGeom prst="rect">
            <a:avLst/>
          </a:prstGeom>
          <a:noFill/>
        </p:spPr>
        <p:txBody>
          <a:bodyPr wrap="square">
            <a:spAutoFit/>
          </a:bodyPr>
          <a:lstStyle/>
          <a:p>
            <a:pPr defTabSz="914400" eaLnBrk="0" fontAlgn="base" hangingPunct="0">
              <a:spcBef>
                <a:spcPct val="0"/>
              </a:spcBef>
              <a:spcAft>
                <a:spcPct val="0"/>
              </a:spcAft>
            </a:pPr>
            <a:r>
              <a:rPr lang="en-US" altLang="en-US" sz="2800" b="1" dirty="0">
                <a:solidFill>
                  <a:srgbClr val="202C8F"/>
                </a:solidFill>
                <a:latin typeface="Arial" panose="020B0604020202020204" pitchFamily="34" charset="0"/>
              </a:rPr>
              <a:t>10- </a:t>
            </a:r>
            <a:r>
              <a:rPr lang="en-US" altLang="en-US" sz="2800" b="1" dirty="0" err="1">
                <a:solidFill>
                  <a:srgbClr val="202C8F"/>
                </a:solidFill>
                <a:latin typeface="Arial" panose="020B0604020202020204" pitchFamily="34" charset="0"/>
              </a:rPr>
              <a:t>oldpeak</a:t>
            </a:r>
            <a:r>
              <a:rPr lang="en-US" altLang="en-US" sz="2800" b="1" dirty="0">
                <a:solidFill>
                  <a:srgbClr val="202C8F"/>
                </a:solidFill>
                <a:latin typeface="Arial" panose="020B0604020202020204" pitchFamily="34" charset="0"/>
              </a:rPr>
              <a:t>:-</a:t>
            </a:r>
          </a:p>
          <a:p>
            <a:pPr defTabSz="914400" eaLnBrk="0" fontAlgn="base" hangingPunct="0">
              <a:spcBef>
                <a:spcPct val="0"/>
              </a:spcBef>
              <a:spcAft>
                <a:spcPct val="0"/>
              </a:spcAft>
            </a:pPr>
            <a:r>
              <a:rPr kumimoji="0" lang="en-US" altLang="en-US" sz="2800" b="1" i="0" u="none" strike="noStrike" cap="none" normalizeH="0" baseline="0" dirty="0">
                <a:ln>
                  <a:noFill/>
                </a:ln>
                <a:solidFill>
                  <a:srgbClr val="202C8F"/>
                </a:solidFill>
                <a:effectLst/>
                <a:latin typeface="inherit"/>
              </a:rPr>
              <a:t>Resting exercise-induced ST regression relates to "ST" locations on the ECG.</a:t>
            </a:r>
            <a:endParaRPr lang="en-US" altLang="en-US" sz="2800" b="1" dirty="0">
              <a:solidFill>
                <a:srgbClr val="202C8F"/>
              </a:solidFill>
              <a:latin typeface="inherit"/>
            </a:endParaRPr>
          </a:p>
          <a:p>
            <a:pPr defTabSz="914400" eaLnBrk="0" fontAlgn="base" hangingPunct="0">
              <a:spcBef>
                <a:spcPct val="0"/>
              </a:spcBef>
              <a:spcAft>
                <a:spcPct val="0"/>
              </a:spcAft>
            </a:pPr>
            <a:endParaRPr kumimoji="0" lang="en-US" altLang="en-US" sz="2800" b="1" i="0" u="none" strike="noStrike" cap="none" normalizeH="0" baseline="0" dirty="0">
              <a:ln>
                <a:noFill/>
              </a:ln>
              <a:solidFill>
                <a:srgbClr val="202C8F"/>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solidFill>
                  <a:srgbClr val="202C8F"/>
                </a:solidFill>
              </a:rPr>
              <a:t>11- </a:t>
            </a:r>
            <a:r>
              <a:rPr lang="en-US" altLang="en-US" sz="2800" b="1" dirty="0" err="1">
                <a:solidFill>
                  <a:srgbClr val="202C8F"/>
                </a:solidFill>
              </a:rPr>
              <a:t>slope_ST</a:t>
            </a:r>
            <a:r>
              <a:rPr lang="en-US" altLang="en-US" sz="2800" b="1" dirty="0">
                <a:solidFill>
                  <a:srgbClr val="202C8F"/>
                </a:solidFill>
              </a:rPr>
              <a:t>:-</a:t>
            </a:r>
            <a:r>
              <a:rPr kumimoji="0" lang="en-US" altLang="en-US" sz="2800" b="1" i="0" u="none" strike="noStrike" cap="none" normalizeH="0" baseline="0" dirty="0">
                <a:ln>
                  <a:noFill/>
                </a:ln>
                <a:solidFill>
                  <a:srgbClr val="202C8F"/>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02C8F"/>
                </a:solidFill>
                <a:effectLst/>
                <a:latin typeface="inherit"/>
              </a:rPr>
              <a:t>Straight tilt for the ST portion of the peak exercise</a:t>
            </a:r>
            <a:r>
              <a:rPr kumimoji="0" lang="en-US" altLang="en-US" sz="2800" b="1" i="0" u="none" strike="noStrike" cap="none" normalizeH="0" baseline="0" dirty="0">
                <a:ln>
                  <a:noFill/>
                </a:ln>
                <a:solidFill>
                  <a:srgbClr val="202C8F"/>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i="0" u="none" strike="noStrike" cap="none" normalizeH="0" baseline="0" dirty="0">
              <a:ln>
                <a:noFill/>
              </a:ln>
              <a:solidFill>
                <a:schemeClr val="tx1"/>
              </a:solidFill>
              <a:effectLst/>
              <a:latin typeface="Arial" panose="020B0604020202020204" pitchFamily="34" charset="0"/>
            </a:endParaRPr>
          </a:p>
          <a:p>
            <a:pPr algn="l"/>
            <a:r>
              <a:rPr lang="en-US" sz="1900" b="1" dirty="0">
                <a:solidFill>
                  <a:schemeClr val="accent1">
                    <a:lumMod val="75000"/>
                  </a:schemeClr>
                </a:solidFill>
                <a:latin typeface="Sabon Next LT" panose="02000500000000000000" pitchFamily="2" charset="0"/>
                <a:cs typeface="Sabon Next LT" panose="02000500000000000000" pitchFamily="2" charset="0"/>
              </a:rPr>
              <a:t>Value 0:</a:t>
            </a:r>
          </a:p>
          <a:p>
            <a:r>
              <a:rPr kumimoji="0" lang="en-US" altLang="en-US" sz="1900" b="1" i="0" u="none" strike="noStrike" cap="none" normalizeH="0" baseline="0" dirty="0">
                <a:ln>
                  <a:noFill/>
                </a:ln>
                <a:solidFill>
                  <a:srgbClr val="202C8F"/>
                </a:solidFill>
                <a:effectLst/>
                <a:latin typeface="inherit"/>
              </a:rPr>
              <a:t>Upsloping</a:t>
            </a:r>
          </a:p>
          <a:p>
            <a:endParaRPr lang="en-US" sz="1900" b="1" dirty="0">
              <a:solidFill>
                <a:srgbClr val="202C8F"/>
              </a:solidFill>
              <a:latin typeface="Sabon Next LT" panose="02000500000000000000" pitchFamily="2" charset="0"/>
              <a:cs typeface="Sabon Next LT" panose="02000500000000000000" pitchFamily="2" charset="0"/>
            </a:endParaRPr>
          </a:p>
          <a:p>
            <a:pPr algn="l"/>
            <a:r>
              <a:rPr lang="en-US" sz="1900" b="1" dirty="0">
                <a:solidFill>
                  <a:schemeClr val="accent1">
                    <a:lumMod val="75000"/>
                  </a:schemeClr>
                </a:solidFill>
                <a:latin typeface="Sabon Next LT" panose="02000500000000000000" pitchFamily="2" charset="0"/>
                <a:cs typeface="Sabon Next LT" panose="02000500000000000000" pitchFamily="2" charset="0"/>
              </a:rPr>
              <a:t>Value 1:</a:t>
            </a:r>
          </a:p>
          <a:p>
            <a:r>
              <a:rPr kumimoji="0" lang="en-US" altLang="en-US" sz="1900" b="1" i="0" u="none" strike="noStrike" cap="none" normalizeH="0" baseline="0" dirty="0">
                <a:ln>
                  <a:noFill/>
                </a:ln>
                <a:solidFill>
                  <a:srgbClr val="202C8F"/>
                </a:solidFill>
                <a:effectLst/>
                <a:latin typeface="inherit"/>
              </a:rPr>
              <a:t>flat.</a:t>
            </a:r>
          </a:p>
          <a:p>
            <a:r>
              <a:rPr kumimoji="0" lang="en-US" altLang="en-US" sz="1900" b="1" i="0" u="none" strike="noStrike" cap="none" normalizeH="0" baseline="0" dirty="0">
                <a:ln>
                  <a:noFill/>
                </a:ln>
                <a:solidFill>
                  <a:srgbClr val="202C8F"/>
                </a:solidFill>
                <a:effectLst/>
              </a:rPr>
              <a:t> </a:t>
            </a:r>
            <a:endParaRPr lang="en-US" sz="1900" b="1" dirty="0">
              <a:solidFill>
                <a:srgbClr val="202C8F"/>
              </a:solidFill>
              <a:latin typeface="Sabon Next LT" panose="02000500000000000000" pitchFamily="2" charset="0"/>
              <a:cs typeface="Sabon Next LT" panose="02000500000000000000" pitchFamily="2" charset="0"/>
            </a:endParaRPr>
          </a:p>
          <a:p>
            <a:pPr algn="l"/>
            <a:r>
              <a:rPr lang="en-US" sz="1900" b="1" dirty="0">
                <a:solidFill>
                  <a:schemeClr val="accent1">
                    <a:lumMod val="75000"/>
                  </a:schemeClr>
                </a:solidFill>
                <a:latin typeface="Sabon Next LT" panose="02000500000000000000" pitchFamily="2" charset="0"/>
                <a:cs typeface="Sabon Next LT" panose="02000500000000000000" pitchFamily="2" charset="0"/>
              </a:rPr>
              <a:t>Value 2: </a:t>
            </a:r>
          </a:p>
          <a:p>
            <a:pPr defTabSz="914400" eaLnBrk="0" fontAlgn="base" hangingPunct="0">
              <a:spcBef>
                <a:spcPct val="0"/>
              </a:spcBef>
              <a:spcAft>
                <a:spcPct val="0"/>
              </a:spcAft>
            </a:pPr>
            <a:r>
              <a:rPr kumimoji="0" lang="en-US" altLang="en-US" sz="1900" b="1" i="0" u="none" strike="noStrike" cap="none" normalizeH="0" baseline="0" dirty="0" err="1">
                <a:ln>
                  <a:noFill/>
                </a:ln>
                <a:solidFill>
                  <a:srgbClr val="202C8F"/>
                </a:solidFill>
                <a:effectLst/>
                <a:latin typeface="inherit"/>
              </a:rPr>
              <a:t>downsloping</a:t>
            </a:r>
            <a:r>
              <a:rPr kumimoji="0" lang="en-US" altLang="en-US" sz="1900" b="1" i="0" u="none" strike="noStrike" cap="none" normalizeH="0" baseline="0" dirty="0">
                <a:ln>
                  <a:noFill/>
                </a:ln>
                <a:solidFill>
                  <a:srgbClr val="202C8F"/>
                </a:solidFill>
                <a:effectLst/>
                <a:latin typeface="inherit"/>
              </a:rPr>
              <a:t> slope.</a:t>
            </a:r>
            <a:r>
              <a:rPr kumimoji="0" lang="en-US" altLang="en-US" sz="1900" b="1" i="0" u="none" strike="noStrike" cap="none" normalizeH="0" baseline="0" dirty="0">
                <a:ln>
                  <a:noFill/>
                </a:ln>
                <a:solidFill>
                  <a:srgbClr val="202C8F"/>
                </a:solidFill>
                <a:effectLst/>
              </a:rPr>
              <a:t> </a:t>
            </a:r>
            <a:endParaRPr kumimoji="0" lang="en-US" altLang="en-US" sz="1900" b="1" i="0" u="none" strike="noStrike" cap="none" normalizeH="0" baseline="0" dirty="0">
              <a:ln>
                <a:noFill/>
              </a:ln>
              <a:solidFill>
                <a:srgbClr val="202C8F"/>
              </a:solidFill>
              <a:effectLst/>
              <a:latin typeface="Arial" panose="020B0604020202020204" pitchFamily="34" charset="0"/>
            </a:endParaRPr>
          </a:p>
          <a:p>
            <a:pPr defTabSz="914400" eaLnBrk="0" fontAlgn="base" hangingPunct="0">
              <a:spcBef>
                <a:spcPct val="0"/>
              </a:spcBef>
              <a:spcAft>
                <a:spcPct val="0"/>
              </a:spcAft>
            </a:pPr>
            <a:endParaRPr kumimoji="0" lang="en-US" altLang="en-US" sz="1900" b="1" i="0" u="none" strike="noStrike" cap="none" normalizeH="0" baseline="0" dirty="0">
              <a:ln>
                <a:noFill/>
              </a:ln>
              <a:solidFill>
                <a:srgbClr val="202C8F"/>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202C8F"/>
              </a:solidFill>
              <a:effectLst/>
              <a:latin typeface="Arial" panose="020B0604020202020204" pitchFamily="34" charset="0"/>
            </a:endParaRPr>
          </a:p>
        </p:txBody>
      </p:sp>
    </p:spTree>
    <p:extLst>
      <p:ext uri="{BB962C8B-B14F-4D97-AF65-F5344CB8AC3E}">
        <p14:creationId xmlns:p14="http://schemas.microsoft.com/office/powerpoint/2010/main" val="924007778"/>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{68D604D4-4549-4C48-B21F-42E8C586F617}tf78438558_win32</Template>
  <TotalTime>11231</TotalTime>
  <Words>1344</Words>
  <Application>Microsoft Office PowerPoint</Application>
  <PresentationFormat>Widescreen</PresentationFormat>
  <Paragraphs>194</Paragraphs>
  <Slides>33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Arial</vt:lpstr>
      <vt:lpstr>Arial Black</vt:lpstr>
      <vt:lpstr>Calibri</vt:lpstr>
      <vt:lpstr>Courier New</vt:lpstr>
      <vt:lpstr>dubai-medium</vt:lpstr>
      <vt:lpstr>Georgia</vt:lpstr>
      <vt:lpstr>Helvetica Neue</vt:lpstr>
      <vt:lpstr>inherit</vt:lpstr>
      <vt:lpstr>Nunito</vt:lpstr>
      <vt:lpstr>Sabon Next LT</vt:lpstr>
      <vt:lpstr>urw-din</vt:lpstr>
      <vt:lpstr>Office Theme</vt:lpstr>
      <vt:lpstr>PowerPoint Presentation</vt:lpstr>
      <vt:lpstr>PowerPoint Presentation</vt:lpstr>
      <vt:lpstr>Introduction:- </vt:lpstr>
      <vt:lpstr> </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EL10_gazy</dc:creator>
  <cp:lastModifiedBy>EL10_gazy</cp:lastModifiedBy>
  <cp:revision>2</cp:revision>
  <dcterms:created xsi:type="dcterms:W3CDTF">2022-12-16T15:07:44Z</dcterms:created>
  <dcterms:modified xsi:type="dcterms:W3CDTF">2022-12-27T06:19:29Z</dcterms:modified>
</cp:coreProperties>
</file>