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70" r:id="rId14"/>
    <p:sldId id="285" r:id="rId15"/>
    <p:sldId id="271" r:id="rId16"/>
    <p:sldId id="272" r:id="rId17"/>
    <p:sldId id="273" r:id="rId18"/>
    <p:sldId id="274" r:id="rId19"/>
    <p:sldId id="291" r:id="rId20"/>
    <p:sldId id="292" r:id="rId21"/>
    <p:sldId id="293" r:id="rId22"/>
    <p:sldId id="294" r:id="rId23"/>
    <p:sldId id="295" r:id="rId24"/>
    <p:sldId id="296" r:id="rId25"/>
    <p:sldId id="297" r:id="rId26"/>
    <p:sldId id="298" r:id="rId27"/>
    <p:sldId id="275" r:id="rId28"/>
    <p:sldId id="276" r:id="rId29"/>
    <p:sldId id="277" r:id="rId30"/>
    <p:sldId id="286" r:id="rId31"/>
    <p:sldId id="278" r:id="rId32"/>
    <p:sldId id="287" r:id="rId33"/>
    <p:sldId id="289" r:id="rId34"/>
    <p:sldId id="290" r:id="rId35"/>
    <p:sldId id="281" r:id="rId36"/>
    <p:sldId id="280" r:id="rId37"/>
    <p:sldId id="288" r:id="rId38"/>
    <p:sldId id="282" r:id="rId39"/>
    <p:sldId id="257" r:id="rId40"/>
    <p:sldId id="283" r:id="rId41"/>
    <p:sldId id="284"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A7E031C-E565-4340-8DBD-2E34C251432A}">
          <p14:sldIdLst>
            <p14:sldId id="256"/>
            <p14:sldId id="258"/>
            <p14:sldId id="259"/>
            <p14:sldId id="260"/>
            <p14:sldId id="261"/>
            <p14:sldId id="262"/>
            <p14:sldId id="263"/>
            <p14:sldId id="264"/>
            <p14:sldId id="265"/>
            <p14:sldId id="266"/>
            <p14:sldId id="267"/>
            <p14:sldId id="268"/>
            <p14:sldId id="270"/>
            <p14:sldId id="285"/>
            <p14:sldId id="271"/>
            <p14:sldId id="272"/>
            <p14:sldId id="273"/>
            <p14:sldId id="274"/>
            <p14:sldId id="291"/>
            <p14:sldId id="292"/>
            <p14:sldId id="293"/>
            <p14:sldId id="294"/>
            <p14:sldId id="295"/>
            <p14:sldId id="296"/>
            <p14:sldId id="297"/>
            <p14:sldId id="298"/>
            <p14:sldId id="275"/>
            <p14:sldId id="276"/>
            <p14:sldId id="277"/>
            <p14:sldId id="286"/>
            <p14:sldId id="278"/>
            <p14:sldId id="287"/>
            <p14:sldId id="289"/>
            <p14:sldId id="290"/>
            <p14:sldId id="281"/>
            <p14:sldId id="280"/>
            <p14:sldId id="288"/>
            <p14:sldId id="282"/>
            <p14:sldId id="257"/>
            <p14:sldId id="283"/>
            <p14:sldId id="284"/>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62" autoAdjust="0"/>
    <p:restoredTop sz="94660"/>
  </p:normalViewPr>
  <p:slideViewPr>
    <p:cSldViewPr>
      <p:cViewPr>
        <p:scale>
          <a:sx n="70" d="100"/>
          <a:sy n="70" d="100"/>
        </p:scale>
        <p:origin x="-1380" y="-18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4658174-20F1-4042-8C35-361D2CACC378}" type="datetimeFigureOut">
              <a:rPr lang="en-GB" smtClean="0"/>
              <a:t>18/12/2022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6ACF322-79BF-419E-98AB-9133648BE8A4}"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4658174-20F1-4042-8C35-361D2CACC378}" type="datetimeFigureOut">
              <a:rPr lang="en-GB" smtClean="0"/>
              <a:t>18/12/2022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6ACF322-79BF-419E-98AB-9133648BE8A4}"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44658174-20F1-4042-8C35-361D2CACC378}" type="datetimeFigureOut">
              <a:rPr lang="en-GB" smtClean="0"/>
              <a:t>18/12/2022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6ACF322-79BF-419E-98AB-9133648BE8A4}" type="slidenum">
              <a:rPr lang="en-GB" smtClean="0"/>
              <a:t>‹#›</a:t>
            </a:fld>
            <a:endParaRPr lang="en-GB"/>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4658174-20F1-4042-8C35-361D2CACC378}" type="datetimeFigureOut">
              <a:rPr lang="en-GB" smtClean="0"/>
              <a:t>18/12/2022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6ACF322-79BF-419E-98AB-9133648BE8A4}" type="slidenum">
              <a:rPr lang="en-GB" smtClean="0"/>
              <a:t>‹#›</a:t>
            </a:fld>
            <a:endParaRPr lang="en-GB"/>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4658174-20F1-4042-8C35-361D2CACC378}" type="datetimeFigureOut">
              <a:rPr lang="en-GB" smtClean="0"/>
              <a:t>18/12/2022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6ACF322-79BF-419E-98AB-9133648BE8A4}"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44658174-20F1-4042-8C35-361D2CACC378}" type="datetimeFigureOut">
              <a:rPr lang="en-GB" smtClean="0"/>
              <a:t>18/12/2022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6ACF322-79BF-419E-98AB-9133648BE8A4}" type="slidenum">
              <a:rPr lang="en-GB" smtClean="0"/>
              <a:t>‹#›</a:t>
            </a:fld>
            <a:endParaRPr lang="en-GB"/>
          </a:p>
        </p:txBody>
      </p:sp>
      <p:sp>
        <p:nvSpPr>
          <p:cNvPr id="9" name="Content Placeholder 8"/>
          <p:cNvSpPr>
            <a:spLocks noGrp="1"/>
          </p:cNvSpPr>
          <p:nvPr>
            <p:ph sz="quarter" idx="13"/>
          </p:nvPr>
        </p:nvSpPr>
        <p:spPr>
          <a:xfrm>
            <a:off x="676655"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4658174-20F1-4042-8C35-361D2CACC378}" type="datetimeFigureOut">
              <a:rPr lang="en-GB" smtClean="0"/>
              <a:t>18/12/2022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B6ACF322-79BF-419E-98AB-9133648BE8A4}"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4658174-20F1-4042-8C35-361D2CACC378}" type="datetimeFigureOut">
              <a:rPr lang="en-GB" smtClean="0"/>
              <a:t>18/12/2022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B6ACF322-79BF-419E-98AB-9133648BE8A4}"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44658174-20F1-4042-8C35-361D2CACC378}" type="datetimeFigureOut">
              <a:rPr lang="en-GB" smtClean="0"/>
              <a:t>18/12/2022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B6ACF322-79BF-419E-98AB-9133648BE8A4}"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44658174-20F1-4042-8C35-361D2CACC378}" type="datetimeFigureOut">
              <a:rPr lang="en-GB" smtClean="0"/>
              <a:t>18/12/2022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6ACF322-79BF-419E-98AB-9133648BE8A4}" type="slidenum">
              <a:rPr lang="en-GB" smtClean="0"/>
              <a:t>‹#›</a:t>
            </a:fld>
            <a:endParaRPr lang="en-GB"/>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658174-20F1-4042-8C35-361D2CACC378}" type="datetimeFigureOut">
              <a:rPr lang="en-GB" smtClean="0"/>
              <a:t>18/12/2022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6ACF322-79BF-419E-98AB-9133648BE8A4}" type="slidenum">
              <a:rPr lang="en-GB" smtClean="0"/>
              <a:t>‹#›</a:t>
            </a:fld>
            <a:endParaRPr lang="en-GB"/>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44658174-20F1-4042-8C35-361D2CACC378}" type="datetimeFigureOut">
              <a:rPr lang="en-GB" smtClean="0"/>
              <a:t>18/12/2022</a:t>
            </a:fld>
            <a:endParaRPr lang="en-GB"/>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GB"/>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B6ACF322-79BF-419E-98AB-9133648BE8A4}" type="slidenum">
              <a:rPr lang="en-GB" smtClean="0"/>
              <a:t>‹#›</a:t>
            </a:fld>
            <a:endParaRPr lang="en-GB"/>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localhost:8889/edit/Chemical_340.txt" TargetMode="External"/><Relationship Id="rId2" Type="http://schemas.openxmlformats.org/officeDocument/2006/relationships/image" Target="../media/image31.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http://localhost:8889/edit/Chemical_340.txt"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1219200" y="5029200"/>
            <a:ext cx="6705600" cy="1320800"/>
          </a:xfrm>
          <a:prstGeom prst="rect">
            <a:avLst/>
          </a:prstGeom>
        </p:spPr>
        <p:txBody>
          <a:bodyPr vert="horz" lIns="91440" tIns="45720" rIns="91440" bIns="45720" rtlCol="0">
            <a:noAutofit/>
          </a:bodyPr>
          <a:lstStyle>
            <a:lvl1pPr marL="0" indent="0" algn="ctr" defTabSz="914400" rtl="0" eaLnBrk="1" latinLnBrk="0" hangingPunct="1">
              <a:spcBef>
                <a:spcPct val="20000"/>
              </a:spcBef>
              <a:buClr>
                <a:schemeClr val="accent1"/>
              </a:buClr>
              <a:buSzPct val="100000"/>
              <a:buFont typeface="Symbol" pitchFamily="18" charset="2"/>
              <a:buNone/>
              <a:defRPr sz="2000" kern="1200">
                <a:solidFill>
                  <a:srgbClr val="FFFFFF"/>
                </a:solidFill>
                <a:latin typeface="+mn-lt"/>
                <a:ea typeface="+mn-ea"/>
                <a:cs typeface="+mn-cs"/>
              </a:defRPr>
            </a:lvl1pPr>
            <a:lvl2pPr marL="457200" indent="0" algn="ctr" defTabSz="914400" rtl="0" eaLnBrk="1" latinLnBrk="0" hangingPunct="1">
              <a:spcBef>
                <a:spcPct val="20000"/>
              </a:spcBef>
              <a:buClr>
                <a:schemeClr val="accent1"/>
              </a:buClr>
              <a:buSzPct val="100000"/>
              <a:buFont typeface="Symbol" pitchFamily="18"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ct val="20000"/>
              </a:spcBef>
              <a:buClr>
                <a:schemeClr val="accent1"/>
              </a:buClr>
              <a:buSzPct val="100000"/>
              <a:buFont typeface="Symbol" pitchFamily="18"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ct val="20000"/>
              </a:spcBef>
              <a:buClr>
                <a:schemeClr val="accent1"/>
              </a:buClr>
              <a:buSzPct val="100000"/>
              <a:buFont typeface="Symbol" pitchFamily="18"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ct val="20000"/>
              </a:spcBef>
              <a:buClr>
                <a:schemeClr val="accent1"/>
              </a:buClr>
              <a:buSzPct val="100000"/>
              <a:buFont typeface="Symbol" pitchFamily="18" charset="2"/>
              <a:buNone/>
              <a:defRPr sz="1600" kern="1200">
                <a:solidFill>
                  <a:schemeClr val="tx1">
                    <a:tint val="75000"/>
                  </a:schemeClr>
                </a:solidFill>
                <a:latin typeface="+mn-lt"/>
                <a:ea typeface="+mn-ea"/>
                <a:cs typeface="+mn-cs"/>
              </a:defRPr>
            </a:lvl5pPr>
            <a:lvl6pPr marL="2286000" indent="0" algn="ctr" defTabSz="914400" rtl="0" eaLnBrk="1" latinLnBrk="0" hangingPunct="1">
              <a:spcBef>
                <a:spcPts val="384"/>
              </a:spcBef>
              <a:buClr>
                <a:schemeClr val="accent1"/>
              </a:buClr>
              <a:buFont typeface="Symbol" pitchFamily="18" charset="2"/>
              <a:buNone/>
              <a:defRPr sz="1400" kern="1200">
                <a:solidFill>
                  <a:schemeClr val="tx1">
                    <a:tint val="75000"/>
                  </a:schemeClr>
                </a:solidFill>
                <a:latin typeface="+mn-lt"/>
                <a:ea typeface="+mn-ea"/>
                <a:cs typeface="+mn-cs"/>
              </a:defRPr>
            </a:lvl6pPr>
            <a:lvl7pPr marL="2743200" indent="0" algn="ctr" defTabSz="914400" rtl="0" eaLnBrk="1" latinLnBrk="0" hangingPunct="1">
              <a:spcBef>
                <a:spcPts val="384"/>
              </a:spcBef>
              <a:buClr>
                <a:schemeClr val="accent1"/>
              </a:buClr>
              <a:buFont typeface="Symbol" pitchFamily="18" charset="2"/>
              <a:buNone/>
              <a:defRPr sz="1400" kern="1200">
                <a:solidFill>
                  <a:schemeClr val="tx1">
                    <a:tint val="75000"/>
                  </a:schemeClr>
                </a:solidFill>
                <a:latin typeface="+mn-lt"/>
                <a:ea typeface="+mn-ea"/>
                <a:cs typeface="+mn-cs"/>
              </a:defRPr>
            </a:lvl7pPr>
            <a:lvl8pPr marL="3200400" indent="0" algn="ctr" defTabSz="914400" rtl="0" eaLnBrk="1" latinLnBrk="0" hangingPunct="1">
              <a:spcBef>
                <a:spcPts val="384"/>
              </a:spcBef>
              <a:buClr>
                <a:schemeClr val="accent1"/>
              </a:buClr>
              <a:buFont typeface="Symbol" pitchFamily="18" charset="2"/>
              <a:buNone/>
              <a:defRPr sz="1400" kern="1200">
                <a:solidFill>
                  <a:schemeClr val="tx1">
                    <a:tint val="75000"/>
                  </a:schemeClr>
                </a:solidFill>
                <a:latin typeface="+mn-lt"/>
                <a:ea typeface="+mn-ea"/>
                <a:cs typeface="+mn-cs"/>
              </a:defRPr>
            </a:lvl8pPr>
            <a:lvl9pPr marL="3657600" indent="0" algn="ctr" defTabSz="914400" rtl="0" eaLnBrk="1" latinLnBrk="0" hangingPunct="1">
              <a:spcBef>
                <a:spcPts val="384"/>
              </a:spcBef>
              <a:buClr>
                <a:schemeClr val="accent1"/>
              </a:buClr>
              <a:buFont typeface="Symbol" pitchFamily="18" charset="2"/>
              <a:buNone/>
              <a:defRPr sz="1400" kern="1200">
                <a:solidFill>
                  <a:schemeClr val="tx1">
                    <a:tint val="75000"/>
                  </a:schemeClr>
                </a:solidFill>
                <a:latin typeface="+mn-lt"/>
                <a:ea typeface="+mn-ea"/>
                <a:cs typeface="+mn-cs"/>
              </a:defRPr>
            </a:lvl9pPr>
          </a:lstStyle>
          <a:p>
            <a:r>
              <a:rPr lang="en-US" altLang="en-US" sz="2400" b="1" dirty="0">
                <a:solidFill>
                  <a:schemeClr val="tx1"/>
                </a:solidFill>
              </a:rPr>
              <a:t>Faculty of Computers and Information</a:t>
            </a:r>
          </a:p>
          <a:p>
            <a:r>
              <a:rPr lang="en-US" altLang="en-US" sz="2400" b="1" dirty="0" err="1">
                <a:solidFill>
                  <a:schemeClr val="tx1"/>
                </a:solidFill>
              </a:rPr>
              <a:t>Assiut</a:t>
            </a:r>
            <a:r>
              <a:rPr lang="en-US" altLang="en-US" sz="2400" b="1" dirty="0">
                <a:solidFill>
                  <a:schemeClr val="tx1"/>
                </a:solidFill>
              </a:rPr>
              <a:t> </a:t>
            </a:r>
            <a:r>
              <a:rPr lang="en-US" altLang="en-US" sz="2400" b="1" dirty="0" smtClean="0">
                <a:solidFill>
                  <a:schemeClr val="tx1"/>
                </a:solidFill>
              </a:rPr>
              <a:t>University</a:t>
            </a:r>
          </a:p>
          <a:p>
            <a:r>
              <a:rPr lang="en-US" sz="1600" dirty="0">
                <a:solidFill>
                  <a:schemeClr val="tx1"/>
                </a:solidFill>
              </a:rPr>
              <a:t>Seminars in Bioinformatics...BNF412</a:t>
            </a:r>
          </a:p>
          <a:p>
            <a:endParaRPr lang="en-US" altLang="en-US" sz="2400" b="1" dirty="0">
              <a:solidFill>
                <a:schemeClr val="tx1"/>
              </a:solidFill>
            </a:endParaRPr>
          </a:p>
        </p:txBody>
      </p:sp>
      <p:sp>
        <p:nvSpPr>
          <p:cNvPr id="5" name="Subtitle 2"/>
          <p:cNvSpPr txBox="1">
            <a:spLocks/>
          </p:cNvSpPr>
          <p:nvPr/>
        </p:nvSpPr>
        <p:spPr>
          <a:xfrm>
            <a:off x="533400" y="958403"/>
            <a:ext cx="6705600" cy="1473200"/>
          </a:xfrm>
          <a:prstGeom prst="rect">
            <a:avLst/>
          </a:prstGeom>
        </p:spPr>
        <p:txBody>
          <a:bodyPr vert="horz" lIns="91440" tIns="45720" rIns="91440" bIns="45720" rtlCol="0">
            <a:normAutofit/>
          </a:bodyPr>
          <a:lstStyle>
            <a:lvl1pPr marL="0" indent="0" algn="ctr" defTabSz="914400" rtl="0" eaLnBrk="1" latinLnBrk="0" hangingPunct="1">
              <a:spcBef>
                <a:spcPct val="20000"/>
              </a:spcBef>
              <a:buClr>
                <a:schemeClr val="accent1"/>
              </a:buClr>
              <a:buSzPct val="100000"/>
              <a:buFont typeface="Symbol" pitchFamily="18" charset="2"/>
              <a:buNone/>
              <a:defRPr sz="2000" kern="1200">
                <a:solidFill>
                  <a:srgbClr val="FFFFFF"/>
                </a:solidFill>
                <a:latin typeface="+mn-lt"/>
                <a:ea typeface="+mn-ea"/>
                <a:cs typeface="+mn-cs"/>
              </a:defRPr>
            </a:lvl1pPr>
            <a:lvl2pPr marL="457200" indent="0" algn="ctr" defTabSz="914400" rtl="0" eaLnBrk="1" latinLnBrk="0" hangingPunct="1">
              <a:spcBef>
                <a:spcPct val="20000"/>
              </a:spcBef>
              <a:buClr>
                <a:schemeClr val="accent1"/>
              </a:buClr>
              <a:buSzPct val="100000"/>
              <a:buFont typeface="Symbol" pitchFamily="18"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ct val="20000"/>
              </a:spcBef>
              <a:buClr>
                <a:schemeClr val="accent1"/>
              </a:buClr>
              <a:buSzPct val="100000"/>
              <a:buFont typeface="Symbol" pitchFamily="18"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ct val="20000"/>
              </a:spcBef>
              <a:buClr>
                <a:schemeClr val="accent1"/>
              </a:buClr>
              <a:buSzPct val="100000"/>
              <a:buFont typeface="Symbol" pitchFamily="18"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ct val="20000"/>
              </a:spcBef>
              <a:buClr>
                <a:schemeClr val="accent1"/>
              </a:buClr>
              <a:buSzPct val="100000"/>
              <a:buFont typeface="Symbol" pitchFamily="18" charset="2"/>
              <a:buNone/>
              <a:defRPr sz="1600" kern="1200">
                <a:solidFill>
                  <a:schemeClr val="tx1">
                    <a:tint val="75000"/>
                  </a:schemeClr>
                </a:solidFill>
                <a:latin typeface="+mn-lt"/>
                <a:ea typeface="+mn-ea"/>
                <a:cs typeface="+mn-cs"/>
              </a:defRPr>
            </a:lvl5pPr>
            <a:lvl6pPr marL="2286000" indent="0" algn="ctr" defTabSz="914400" rtl="0" eaLnBrk="1" latinLnBrk="0" hangingPunct="1">
              <a:spcBef>
                <a:spcPts val="384"/>
              </a:spcBef>
              <a:buClr>
                <a:schemeClr val="accent1"/>
              </a:buClr>
              <a:buFont typeface="Symbol" pitchFamily="18" charset="2"/>
              <a:buNone/>
              <a:defRPr sz="1400" kern="1200">
                <a:solidFill>
                  <a:schemeClr val="tx1">
                    <a:tint val="75000"/>
                  </a:schemeClr>
                </a:solidFill>
                <a:latin typeface="+mn-lt"/>
                <a:ea typeface="+mn-ea"/>
                <a:cs typeface="+mn-cs"/>
              </a:defRPr>
            </a:lvl6pPr>
            <a:lvl7pPr marL="2743200" indent="0" algn="ctr" defTabSz="914400" rtl="0" eaLnBrk="1" latinLnBrk="0" hangingPunct="1">
              <a:spcBef>
                <a:spcPts val="384"/>
              </a:spcBef>
              <a:buClr>
                <a:schemeClr val="accent1"/>
              </a:buClr>
              <a:buFont typeface="Symbol" pitchFamily="18" charset="2"/>
              <a:buNone/>
              <a:defRPr sz="1400" kern="1200">
                <a:solidFill>
                  <a:schemeClr val="tx1">
                    <a:tint val="75000"/>
                  </a:schemeClr>
                </a:solidFill>
                <a:latin typeface="+mn-lt"/>
                <a:ea typeface="+mn-ea"/>
                <a:cs typeface="+mn-cs"/>
              </a:defRPr>
            </a:lvl7pPr>
            <a:lvl8pPr marL="3200400" indent="0" algn="ctr" defTabSz="914400" rtl="0" eaLnBrk="1" latinLnBrk="0" hangingPunct="1">
              <a:spcBef>
                <a:spcPts val="384"/>
              </a:spcBef>
              <a:buClr>
                <a:schemeClr val="accent1"/>
              </a:buClr>
              <a:buFont typeface="Symbol" pitchFamily="18" charset="2"/>
              <a:buNone/>
              <a:defRPr sz="1400" kern="1200">
                <a:solidFill>
                  <a:schemeClr val="tx1">
                    <a:tint val="75000"/>
                  </a:schemeClr>
                </a:solidFill>
                <a:latin typeface="+mn-lt"/>
                <a:ea typeface="+mn-ea"/>
                <a:cs typeface="+mn-cs"/>
              </a:defRPr>
            </a:lvl8pPr>
            <a:lvl9pPr marL="3657600" indent="0" algn="ctr" defTabSz="914400" rtl="0" eaLnBrk="1" latinLnBrk="0" hangingPunct="1">
              <a:spcBef>
                <a:spcPts val="384"/>
              </a:spcBef>
              <a:buClr>
                <a:schemeClr val="accent1"/>
              </a:buClr>
              <a:buFont typeface="Symbol" pitchFamily="18" charset="2"/>
              <a:buNone/>
              <a:defRPr sz="1400" kern="1200">
                <a:solidFill>
                  <a:schemeClr val="tx1">
                    <a:tint val="75000"/>
                  </a:schemeClr>
                </a:solidFill>
                <a:latin typeface="+mn-lt"/>
                <a:ea typeface="+mn-ea"/>
                <a:cs typeface="+mn-cs"/>
              </a:defRPr>
            </a:lvl9pPr>
          </a:lstStyle>
          <a:p>
            <a:pPr algn="l"/>
            <a:r>
              <a:rPr lang="en-US" sz="3600" b="1" i="1" dirty="0" err="1" smtClean="0">
                <a:solidFill>
                  <a:schemeClr val="tx1"/>
                </a:solidFill>
              </a:rPr>
              <a:t>Bioportal</a:t>
            </a:r>
            <a:r>
              <a:rPr lang="en-US" sz="3600" b="1" i="1" dirty="0" smtClean="0">
                <a:solidFill>
                  <a:schemeClr val="tx1"/>
                </a:solidFill>
              </a:rPr>
              <a:t> &amp; Ontology</a:t>
            </a:r>
          </a:p>
          <a:p>
            <a:pPr algn="l"/>
            <a:r>
              <a:rPr lang="en-US" sz="3600" b="1" i="1" dirty="0" err="1" smtClean="0">
                <a:solidFill>
                  <a:schemeClr val="tx1"/>
                </a:solidFill>
              </a:rPr>
              <a:t>Gspan</a:t>
            </a:r>
            <a:r>
              <a:rPr lang="en-US" sz="3600" b="1" i="1" dirty="0" smtClean="0">
                <a:solidFill>
                  <a:schemeClr val="tx1"/>
                </a:solidFill>
              </a:rPr>
              <a:t> Algorithm</a:t>
            </a:r>
            <a:endParaRPr lang="en-GB" sz="3600" b="1" i="1" dirty="0">
              <a:solidFill>
                <a:schemeClr val="tx1"/>
              </a:solidFill>
            </a:endParaRPr>
          </a:p>
        </p:txBody>
      </p:sp>
      <p:sp>
        <p:nvSpPr>
          <p:cNvPr id="7" name="Title 6"/>
          <p:cNvSpPr>
            <a:spLocks noGrp="1"/>
          </p:cNvSpPr>
          <p:nvPr>
            <p:ph type="ctrTitle"/>
          </p:nvPr>
        </p:nvSpPr>
        <p:spPr>
          <a:xfrm>
            <a:off x="685800" y="3124200"/>
            <a:ext cx="7772400" cy="2008708"/>
          </a:xfrm>
        </p:spPr>
        <p:txBody>
          <a:bodyPr>
            <a:normAutofit fontScale="90000"/>
          </a:bodyPr>
          <a:lstStyle/>
          <a:p>
            <a:r>
              <a:rPr lang="en-US" sz="2700" b="1" i="1" dirty="0" smtClean="0">
                <a:solidFill>
                  <a:schemeClr val="tx1"/>
                </a:solidFill>
              </a:rPr>
              <a:t/>
            </a:r>
            <a:br>
              <a:rPr lang="en-US" sz="2700" b="1" i="1" dirty="0" smtClean="0">
                <a:solidFill>
                  <a:schemeClr val="tx1"/>
                </a:solidFill>
              </a:rPr>
            </a:br>
            <a:r>
              <a:rPr lang="en-US" sz="2700" b="1" i="1" dirty="0">
                <a:solidFill>
                  <a:schemeClr val="tx1"/>
                </a:solidFill>
              </a:rPr>
              <a:t/>
            </a:r>
            <a:br>
              <a:rPr lang="en-US" sz="2700" b="1" i="1" dirty="0">
                <a:solidFill>
                  <a:schemeClr val="tx1"/>
                </a:solidFill>
              </a:rPr>
            </a:br>
            <a:r>
              <a:rPr lang="en-US" sz="2700" b="1" i="1" dirty="0" smtClean="0">
                <a:solidFill>
                  <a:schemeClr val="tx1"/>
                </a:solidFill>
              </a:rPr>
              <a:t/>
            </a:r>
            <a:br>
              <a:rPr lang="en-US" sz="2700" b="1" i="1" dirty="0" smtClean="0">
                <a:solidFill>
                  <a:schemeClr val="tx1"/>
                </a:solidFill>
              </a:rPr>
            </a:br>
            <a:r>
              <a:rPr lang="en-US" sz="2700" b="1" i="1" dirty="0">
                <a:solidFill>
                  <a:schemeClr val="tx1"/>
                </a:solidFill>
              </a:rPr>
              <a:t/>
            </a:r>
            <a:br>
              <a:rPr lang="en-US" sz="2700" b="1" i="1" dirty="0">
                <a:solidFill>
                  <a:schemeClr val="tx1"/>
                </a:solidFill>
              </a:rPr>
            </a:br>
            <a:r>
              <a:rPr lang="en-US" sz="2700" b="1" i="1" dirty="0" smtClean="0">
                <a:solidFill>
                  <a:schemeClr val="tx1"/>
                </a:solidFill>
              </a:rPr>
              <a:t/>
            </a:r>
            <a:br>
              <a:rPr lang="en-US" sz="2700" b="1" i="1" dirty="0" smtClean="0">
                <a:solidFill>
                  <a:schemeClr val="tx1"/>
                </a:solidFill>
              </a:rPr>
            </a:br>
            <a:r>
              <a:rPr lang="en-US" sz="2700" b="1" i="1" dirty="0" smtClean="0">
                <a:solidFill>
                  <a:schemeClr val="tx1"/>
                </a:solidFill>
              </a:rPr>
              <a:t>Supervisor</a:t>
            </a:r>
            <a:r>
              <a:rPr lang="en-GB" sz="2700" b="1" i="1" dirty="0">
                <a:solidFill>
                  <a:schemeClr val="tx1"/>
                </a:solidFill>
              </a:rPr>
              <a:t/>
            </a:r>
            <a:br>
              <a:rPr lang="en-GB" sz="2700" b="1" i="1" dirty="0">
                <a:solidFill>
                  <a:schemeClr val="tx1"/>
                </a:solidFill>
              </a:rPr>
            </a:br>
            <a:r>
              <a:rPr lang="en-US" sz="2800" b="1" dirty="0">
                <a:solidFill>
                  <a:schemeClr val="tx1"/>
                </a:solidFill>
              </a:rPr>
              <a:t>Prof. Dr. </a:t>
            </a:r>
            <a:r>
              <a:rPr lang="en-US" sz="2800" b="1" dirty="0" err="1">
                <a:solidFill>
                  <a:schemeClr val="tx1"/>
                </a:solidFill>
              </a:rPr>
              <a:t>Taysir</a:t>
            </a:r>
            <a:r>
              <a:rPr lang="en-US" sz="2800" b="1" dirty="0">
                <a:solidFill>
                  <a:schemeClr val="tx1"/>
                </a:solidFill>
              </a:rPr>
              <a:t> Hassan Abdel Hamid </a:t>
            </a:r>
            <a:r>
              <a:rPr lang="en-US" sz="2800" b="1" dirty="0"/>
              <a:t/>
            </a:r>
            <a:br>
              <a:rPr lang="en-US" sz="2800" b="1" dirty="0"/>
            </a:br>
            <a:r>
              <a:rPr lang="en-US" sz="2700" b="1" i="1" dirty="0" smtClean="0">
                <a:solidFill>
                  <a:schemeClr val="tx1"/>
                </a:solidFill>
              </a:rPr>
              <a:t>2022</a:t>
            </a:r>
            <a:br>
              <a:rPr lang="en-US" sz="2700" b="1" i="1" dirty="0" smtClean="0">
                <a:solidFill>
                  <a:schemeClr val="tx1"/>
                </a:solidFill>
              </a:rPr>
            </a:br>
            <a:r>
              <a:rPr lang="en-US" sz="2700" b="1" i="1" dirty="0">
                <a:solidFill>
                  <a:schemeClr val="tx1"/>
                </a:solidFill>
              </a:rPr>
              <a:t/>
            </a:r>
            <a:br>
              <a:rPr lang="en-US" sz="2700" b="1" i="1" dirty="0">
                <a:solidFill>
                  <a:schemeClr val="tx1"/>
                </a:solidFill>
              </a:rPr>
            </a:br>
            <a:endParaRPr lang="en-GB" sz="2700" dirty="0"/>
          </a:p>
        </p:txBody>
      </p:sp>
    </p:spTree>
    <p:extLst>
      <p:ext uri="{BB962C8B-B14F-4D97-AF65-F5344CB8AC3E}">
        <p14:creationId xmlns:p14="http://schemas.microsoft.com/office/powerpoint/2010/main" val="42027204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Graphical user interface, text, application, email&#10;&#10;Description automatically generated"/>
          <p:cNvPicPr/>
          <p:nvPr/>
        </p:nvPicPr>
        <p:blipFill>
          <a:blip r:embed="rId2" cstate="print">
            <a:extLst>
              <a:ext uri="{28A0092B-C50C-407E-A947-70E740481C1C}">
                <a14:useLocalDpi xmlns:a14="http://schemas.microsoft.com/office/drawing/2010/main" val="0"/>
              </a:ext>
            </a:extLst>
          </a:blip>
          <a:stretch>
            <a:fillRect/>
          </a:stretch>
        </p:blipFill>
        <p:spPr>
          <a:xfrm>
            <a:off x="228600" y="1447800"/>
            <a:ext cx="7772400" cy="3657600"/>
          </a:xfrm>
          <a:prstGeom prst="rect">
            <a:avLst/>
          </a:prstGeom>
        </p:spPr>
      </p:pic>
      <p:sp>
        <p:nvSpPr>
          <p:cNvPr id="5" name="Rectangle 4"/>
          <p:cNvSpPr/>
          <p:nvPr/>
        </p:nvSpPr>
        <p:spPr>
          <a:xfrm>
            <a:off x="396112" y="5638800"/>
            <a:ext cx="5395088" cy="369332"/>
          </a:xfrm>
          <a:prstGeom prst="rect">
            <a:avLst/>
          </a:prstGeom>
        </p:spPr>
        <p:txBody>
          <a:bodyPr wrap="square">
            <a:spAutoFit/>
          </a:bodyPr>
          <a:lstStyle/>
          <a:p>
            <a:r>
              <a:rPr lang="en-US" dirty="0"/>
              <a:t>We click on protein on "formal ontology"</a:t>
            </a:r>
            <a:endParaRPr lang="en-GB" dirty="0"/>
          </a:p>
        </p:txBody>
      </p:sp>
      <p:sp>
        <p:nvSpPr>
          <p:cNvPr id="6" name="Title 2"/>
          <p:cNvSpPr>
            <a:spLocks noGrp="1"/>
          </p:cNvSpPr>
          <p:nvPr>
            <p:ph type="title"/>
          </p:nvPr>
        </p:nvSpPr>
        <p:spPr>
          <a:xfrm>
            <a:off x="457200" y="338328"/>
            <a:ext cx="8229600" cy="1252728"/>
          </a:xfrm>
        </p:spPr>
        <p:txBody>
          <a:bodyPr>
            <a:normAutofit/>
          </a:bodyPr>
          <a:lstStyle/>
          <a:p>
            <a:pPr algn="l"/>
            <a:r>
              <a:rPr lang="en-US" b="1" i="1" dirty="0" err="1">
                <a:solidFill>
                  <a:schemeClr val="tx1"/>
                </a:solidFill>
              </a:rPr>
              <a:t>Bioportal</a:t>
            </a:r>
            <a:r>
              <a:rPr lang="en-US" b="1" i="1" dirty="0">
                <a:solidFill>
                  <a:schemeClr val="tx1"/>
                </a:solidFill>
              </a:rPr>
              <a:t> &amp; Ontology</a:t>
            </a:r>
          </a:p>
        </p:txBody>
      </p:sp>
    </p:spTree>
    <p:extLst>
      <p:ext uri="{BB962C8B-B14F-4D97-AF65-F5344CB8AC3E}">
        <p14:creationId xmlns:p14="http://schemas.microsoft.com/office/powerpoint/2010/main" val="16350107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9" name="Picture 17" descr="Description: Chart&#10;&#10;Description automatically generat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1295400"/>
            <a:ext cx="6858000" cy="512445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228600" y="6050518"/>
            <a:ext cx="5943600" cy="738664"/>
          </a:xfrm>
          <a:prstGeom prst="rect">
            <a:avLst/>
          </a:prstGeom>
        </p:spPr>
        <p:txBody>
          <a:bodyPr wrap="square">
            <a:spAutoFit/>
          </a:bodyPr>
          <a:lstStyle/>
          <a:p>
            <a:pPr lvl="0" algn="ctr" fontAlgn="base">
              <a:spcBef>
                <a:spcPct val="0"/>
              </a:spcBef>
              <a:spcAft>
                <a:spcPct val="0"/>
              </a:spcAft>
            </a:pPr>
            <a:r>
              <a:rPr kumimoji="0" lang="en-US" sz="1400" b="0" i="0" u="none" strike="noStrike" cap="none" normalizeH="0" baseline="0" dirty="0" smtClean="0">
                <a:ln>
                  <a:noFill/>
                </a:ln>
                <a:solidFill>
                  <a:schemeClr val="tx1"/>
                </a:solidFill>
                <a:effectLst/>
                <a:latin typeface="Calibri" pitchFamily="34" charset="0"/>
                <a:ea typeface="Calibri" pitchFamily="34" charset="0"/>
                <a:cs typeface="Arial" pitchFamily="34" charset="0"/>
              </a:rPr>
              <a:t/>
            </a:r>
            <a:br>
              <a:rPr kumimoji="0" lang="en-US" sz="1400" b="0" i="0" u="none" strike="noStrike" cap="none" normalizeH="0" baseline="0" dirty="0" smtClean="0">
                <a:ln>
                  <a:noFill/>
                </a:ln>
                <a:solidFill>
                  <a:schemeClr val="tx1"/>
                </a:solidFill>
                <a:effectLst/>
                <a:latin typeface="Calibri" pitchFamily="34" charset="0"/>
                <a:ea typeface="Calibri" pitchFamily="34" charset="0"/>
                <a:cs typeface="Arial" pitchFamily="34" charset="0"/>
              </a:rPr>
            </a:br>
            <a:endParaRPr kumimoji="0" lang="en-GB" sz="1000" b="0" i="0" u="none" strike="noStrike" cap="none" normalizeH="0" baseline="0" dirty="0" smtClean="0">
              <a:ln>
                <a:noFill/>
              </a:ln>
              <a:solidFill>
                <a:schemeClr val="tx1"/>
              </a:solidFill>
              <a:effectLst/>
              <a:latin typeface="Arial" pitchFamily="34" charset="0"/>
              <a:cs typeface="Arial" pitchFamily="34" charset="0"/>
            </a:endParaRPr>
          </a:p>
          <a:p>
            <a:pPr lvl="0" eaLnBrk="0" fontAlgn="base" hangingPunct="0">
              <a:spcBef>
                <a:spcPct val="0"/>
              </a:spcBef>
              <a:spcAft>
                <a:spcPct val="0"/>
              </a:spcAft>
            </a:pPr>
            <a:r>
              <a:rPr kumimoji="0" lang="en-US" b="0" i="0" u="none" strike="noStrike" cap="none" normalizeH="0" baseline="0" dirty="0" smtClean="0">
                <a:ln>
                  <a:noFill/>
                </a:ln>
                <a:solidFill>
                  <a:schemeClr val="tx1"/>
                </a:solidFill>
                <a:effectLst/>
                <a:latin typeface="Calibri" pitchFamily="34" charset="0"/>
                <a:ea typeface="Calibri" pitchFamily="34" charset="0"/>
                <a:cs typeface="Arial" pitchFamily="34" charset="0"/>
              </a:rPr>
              <a:t> click on visualization tab</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
        <p:nvSpPr>
          <p:cNvPr id="8" name="Title 2"/>
          <p:cNvSpPr>
            <a:spLocks noGrp="1"/>
          </p:cNvSpPr>
          <p:nvPr>
            <p:ph type="title"/>
          </p:nvPr>
        </p:nvSpPr>
        <p:spPr>
          <a:xfrm>
            <a:off x="457200" y="338328"/>
            <a:ext cx="8229600" cy="1252728"/>
          </a:xfrm>
        </p:spPr>
        <p:txBody>
          <a:bodyPr>
            <a:normAutofit/>
          </a:bodyPr>
          <a:lstStyle/>
          <a:p>
            <a:pPr algn="l"/>
            <a:r>
              <a:rPr lang="en-US" b="1" i="1" dirty="0" err="1">
                <a:solidFill>
                  <a:schemeClr val="tx1"/>
                </a:solidFill>
              </a:rPr>
              <a:t>Bioportal</a:t>
            </a:r>
            <a:r>
              <a:rPr lang="en-US" b="1" i="1" dirty="0">
                <a:solidFill>
                  <a:schemeClr val="tx1"/>
                </a:solidFill>
              </a:rPr>
              <a:t> &amp; Ontology</a:t>
            </a:r>
          </a:p>
        </p:txBody>
      </p:sp>
    </p:spTree>
    <p:extLst>
      <p:ext uri="{BB962C8B-B14F-4D97-AF65-F5344CB8AC3E}">
        <p14:creationId xmlns:p14="http://schemas.microsoft.com/office/powerpoint/2010/main" val="29029174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6199375"/>
            <a:ext cx="8915400" cy="369332"/>
          </a:xfrm>
          <a:prstGeom prst="rect">
            <a:avLst/>
          </a:prstGeom>
        </p:spPr>
        <p:txBody>
          <a:bodyPr wrap="square">
            <a:spAutoFit/>
          </a:bodyPr>
          <a:lstStyle/>
          <a:p>
            <a:r>
              <a:rPr lang="en-US" dirty="0"/>
              <a:t>we return to class search page and choose another ontology" </a:t>
            </a:r>
            <a:r>
              <a:rPr lang="en-US" dirty="0" smtClean="0"/>
              <a:t>Astrocytoma- SNOMED CT</a:t>
            </a:r>
            <a:endParaRPr lang="en-GB" dirty="0"/>
          </a:p>
        </p:txBody>
      </p:sp>
      <p:sp>
        <p:nvSpPr>
          <p:cNvPr id="6" name="Title 2"/>
          <p:cNvSpPr>
            <a:spLocks noGrp="1"/>
          </p:cNvSpPr>
          <p:nvPr>
            <p:ph type="title"/>
          </p:nvPr>
        </p:nvSpPr>
        <p:spPr>
          <a:xfrm>
            <a:off x="457200" y="338328"/>
            <a:ext cx="8229600" cy="1252728"/>
          </a:xfrm>
        </p:spPr>
        <p:txBody>
          <a:bodyPr>
            <a:normAutofit/>
          </a:bodyPr>
          <a:lstStyle/>
          <a:p>
            <a:pPr algn="l"/>
            <a:r>
              <a:rPr lang="en-US" b="1" i="1" dirty="0" err="1">
                <a:solidFill>
                  <a:schemeClr val="tx1"/>
                </a:solidFill>
              </a:rPr>
              <a:t>Bioportal</a:t>
            </a:r>
            <a:r>
              <a:rPr lang="en-US" b="1" i="1" dirty="0">
                <a:solidFill>
                  <a:schemeClr val="tx1"/>
                </a:solidFill>
              </a:rPr>
              <a:t> &amp; Ontology</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2040507"/>
            <a:ext cx="8839200" cy="4158868"/>
          </a:xfrm>
          <a:prstGeom prst="rect">
            <a:avLst/>
          </a:prstGeom>
        </p:spPr>
      </p:pic>
    </p:spTree>
    <p:extLst>
      <p:ext uri="{BB962C8B-B14F-4D97-AF65-F5344CB8AC3E}">
        <p14:creationId xmlns:p14="http://schemas.microsoft.com/office/powerpoint/2010/main" val="42425879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5959819"/>
            <a:ext cx="4572000" cy="646331"/>
          </a:xfrm>
          <a:prstGeom prst="rect">
            <a:avLst/>
          </a:prstGeom>
        </p:spPr>
        <p:txBody>
          <a:bodyPr>
            <a:spAutoFit/>
          </a:bodyPr>
          <a:lstStyle/>
          <a:p>
            <a:r>
              <a:rPr lang="en-US" dirty="0"/>
              <a:t>click on visualization tab</a:t>
            </a:r>
            <a:endParaRPr lang="en-GB" dirty="0"/>
          </a:p>
          <a:p>
            <a:r>
              <a:rPr lang="en-US" dirty="0"/>
              <a:t> </a:t>
            </a:r>
            <a:endParaRPr lang="en-GB" dirty="0"/>
          </a:p>
        </p:txBody>
      </p:sp>
      <p:sp>
        <p:nvSpPr>
          <p:cNvPr id="6" name="Title 2"/>
          <p:cNvSpPr>
            <a:spLocks noGrp="1"/>
          </p:cNvSpPr>
          <p:nvPr>
            <p:ph type="title"/>
          </p:nvPr>
        </p:nvSpPr>
        <p:spPr>
          <a:xfrm>
            <a:off x="457200" y="338328"/>
            <a:ext cx="8229600" cy="1252728"/>
          </a:xfrm>
        </p:spPr>
        <p:txBody>
          <a:bodyPr>
            <a:normAutofit/>
          </a:bodyPr>
          <a:lstStyle/>
          <a:p>
            <a:pPr algn="l"/>
            <a:r>
              <a:rPr lang="en-US" b="1" i="1" dirty="0" err="1">
                <a:solidFill>
                  <a:schemeClr val="tx1"/>
                </a:solidFill>
              </a:rPr>
              <a:t>Bioportal</a:t>
            </a:r>
            <a:r>
              <a:rPr lang="en-US" b="1" i="1" dirty="0">
                <a:solidFill>
                  <a:schemeClr val="tx1"/>
                </a:solidFill>
              </a:rPr>
              <a:t> &amp; Ontology</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631" y="1716838"/>
            <a:ext cx="8610600" cy="4242981"/>
          </a:xfrm>
          <a:prstGeom prst="rect">
            <a:avLst/>
          </a:prstGeom>
        </p:spPr>
      </p:pic>
    </p:spTree>
    <p:extLst>
      <p:ext uri="{BB962C8B-B14F-4D97-AF65-F5344CB8AC3E}">
        <p14:creationId xmlns:p14="http://schemas.microsoft.com/office/powerpoint/2010/main" val="42253148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905000"/>
            <a:ext cx="7620000" cy="4572000"/>
          </a:xfrm>
        </p:spPr>
      </p:pic>
      <p:sp>
        <p:nvSpPr>
          <p:cNvPr id="3" name="Title 2"/>
          <p:cNvSpPr>
            <a:spLocks noGrp="1"/>
          </p:cNvSpPr>
          <p:nvPr>
            <p:ph type="title"/>
          </p:nvPr>
        </p:nvSpPr>
        <p:spPr/>
        <p:txBody>
          <a:bodyPr>
            <a:normAutofit/>
          </a:bodyPr>
          <a:lstStyle/>
          <a:p>
            <a:r>
              <a:rPr lang="en-US" sz="3100" b="1" dirty="0">
                <a:solidFill>
                  <a:schemeClr val="bg2">
                    <a:lumMod val="10000"/>
                  </a:schemeClr>
                </a:solidFill>
              </a:rPr>
              <a:t>SNOMED </a:t>
            </a:r>
            <a:r>
              <a:rPr lang="en-US" sz="3100" b="1" dirty="0" smtClean="0">
                <a:solidFill>
                  <a:schemeClr val="bg2">
                    <a:lumMod val="10000"/>
                  </a:schemeClr>
                </a:solidFill>
              </a:rPr>
              <a:t>CT Screenshot</a:t>
            </a:r>
            <a:r>
              <a:rPr lang="en-US" dirty="0"/>
              <a:t/>
            </a:r>
            <a:br>
              <a:rPr lang="en-US" dirty="0"/>
            </a:br>
            <a:endParaRPr lang="en-US" dirty="0"/>
          </a:p>
        </p:txBody>
      </p:sp>
    </p:spTree>
    <p:extLst>
      <p:ext uri="{BB962C8B-B14F-4D97-AF65-F5344CB8AC3E}">
        <p14:creationId xmlns:p14="http://schemas.microsoft.com/office/powerpoint/2010/main" val="30935656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40406" y="6023089"/>
            <a:ext cx="6781800" cy="369332"/>
          </a:xfrm>
          <a:prstGeom prst="rect">
            <a:avLst/>
          </a:prstGeom>
        </p:spPr>
        <p:txBody>
          <a:bodyPr wrap="square">
            <a:spAutoFit/>
          </a:bodyPr>
          <a:lstStyle/>
          <a:p>
            <a:r>
              <a:rPr lang="en-US" dirty="0"/>
              <a:t>click on Mapping tab and choose the first ontology</a:t>
            </a:r>
            <a:endParaRPr lang="en-GB" dirty="0"/>
          </a:p>
        </p:txBody>
      </p:sp>
      <p:sp>
        <p:nvSpPr>
          <p:cNvPr id="6" name="Title 2"/>
          <p:cNvSpPr>
            <a:spLocks noGrp="1"/>
          </p:cNvSpPr>
          <p:nvPr>
            <p:ph type="title"/>
          </p:nvPr>
        </p:nvSpPr>
        <p:spPr>
          <a:xfrm>
            <a:off x="457200" y="338328"/>
            <a:ext cx="8229600" cy="1252728"/>
          </a:xfrm>
        </p:spPr>
        <p:txBody>
          <a:bodyPr>
            <a:normAutofit/>
          </a:bodyPr>
          <a:lstStyle/>
          <a:p>
            <a:pPr algn="l"/>
            <a:r>
              <a:rPr lang="en-US" b="1" i="1" dirty="0" err="1">
                <a:solidFill>
                  <a:schemeClr val="tx1"/>
                </a:solidFill>
              </a:rPr>
              <a:t>Bioportal</a:t>
            </a:r>
            <a:r>
              <a:rPr lang="en-US" b="1" i="1" dirty="0">
                <a:solidFill>
                  <a:schemeClr val="tx1"/>
                </a:solidFill>
              </a:rPr>
              <a:t> &amp; Ontology</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2364146"/>
            <a:ext cx="8001000" cy="3658943"/>
          </a:xfrm>
          <a:prstGeom prst="rect">
            <a:avLst/>
          </a:prstGeom>
        </p:spPr>
      </p:pic>
    </p:spTree>
    <p:extLst>
      <p:ext uri="{BB962C8B-B14F-4D97-AF65-F5344CB8AC3E}">
        <p14:creationId xmlns:p14="http://schemas.microsoft.com/office/powerpoint/2010/main" val="23797243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33400" y="6160463"/>
            <a:ext cx="4267200" cy="369332"/>
          </a:xfrm>
          <a:prstGeom prst="rect">
            <a:avLst/>
          </a:prstGeom>
        </p:spPr>
        <p:txBody>
          <a:bodyPr wrap="square">
            <a:spAutoFit/>
          </a:bodyPr>
          <a:lstStyle/>
          <a:p>
            <a:r>
              <a:rPr lang="en-US" dirty="0"/>
              <a:t>Similarities between ontologies</a:t>
            </a:r>
            <a:endParaRPr lang="en-GB" dirty="0"/>
          </a:p>
        </p:txBody>
      </p:sp>
      <p:sp>
        <p:nvSpPr>
          <p:cNvPr id="6" name="Title 2"/>
          <p:cNvSpPr>
            <a:spLocks noGrp="1"/>
          </p:cNvSpPr>
          <p:nvPr>
            <p:ph type="title"/>
          </p:nvPr>
        </p:nvSpPr>
        <p:spPr>
          <a:xfrm>
            <a:off x="457200" y="338328"/>
            <a:ext cx="8229600" cy="1252728"/>
          </a:xfrm>
        </p:spPr>
        <p:txBody>
          <a:bodyPr>
            <a:normAutofit/>
          </a:bodyPr>
          <a:lstStyle/>
          <a:p>
            <a:pPr algn="l"/>
            <a:r>
              <a:rPr lang="en-US" b="1" i="1" dirty="0" err="1">
                <a:solidFill>
                  <a:schemeClr val="tx1"/>
                </a:solidFill>
              </a:rPr>
              <a:t>Bioportal</a:t>
            </a:r>
            <a:r>
              <a:rPr lang="en-US" b="1" i="1" dirty="0">
                <a:solidFill>
                  <a:schemeClr val="tx1"/>
                </a:solidFill>
              </a:rPr>
              <a:t> &amp; Ontology</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5123" y="1828800"/>
            <a:ext cx="7848600" cy="4172139"/>
          </a:xfrm>
          <a:prstGeom prst="rect">
            <a:avLst/>
          </a:prstGeom>
        </p:spPr>
      </p:pic>
    </p:spTree>
    <p:extLst>
      <p:ext uri="{BB962C8B-B14F-4D97-AF65-F5344CB8AC3E}">
        <p14:creationId xmlns:p14="http://schemas.microsoft.com/office/powerpoint/2010/main" val="288120286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41986" y="6052066"/>
            <a:ext cx="2537874" cy="369332"/>
          </a:xfrm>
          <a:prstGeom prst="rect">
            <a:avLst/>
          </a:prstGeom>
        </p:spPr>
        <p:txBody>
          <a:bodyPr wrap="none">
            <a:spAutoFit/>
          </a:bodyPr>
          <a:lstStyle/>
          <a:p>
            <a:r>
              <a:rPr lang="en-US" dirty="0"/>
              <a:t>click on visualization tab</a:t>
            </a:r>
            <a:endParaRPr lang="en-GB" dirty="0"/>
          </a:p>
        </p:txBody>
      </p:sp>
      <p:sp>
        <p:nvSpPr>
          <p:cNvPr id="6" name="Title 2"/>
          <p:cNvSpPr>
            <a:spLocks noGrp="1"/>
          </p:cNvSpPr>
          <p:nvPr>
            <p:ph type="title"/>
          </p:nvPr>
        </p:nvSpPr>
        <p:spPr>
          <a:xfrm>
            <a:off x="457200" y="338328"/>
            <a:ext cx="8229600" cy="1252728"/>
          </a:xfrm>
        </p:spPr>
        <p:txBody>
          <a:bodyPr>
            <a:normAutofit/>
          </a:bodyPr>
          <a:lstStyle/>
          <a:p>
            <a:pPr algn="l"/>
            <a:r>
              <a:rPr lang="en-US" b="1" i="1" dirty="0" err="1">
                <a:solidFill>
                  <a:schemeClr val="tx1"/>
                </a:solidFill>
              </a:rPr>
              <a:t>Bioportal</a:t>
            </a:r>
            <a:r>
              <a:rPr lang="en-US" b="1" i="1" dirty="0">
                <a:solidFill>
                  <a:schemeClr val="tx1"/>
                </a:solidFill>
              </a:rPr>
              <a:t> &amp; Ontology</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986" y="2133600"/>
            <a:ext cx="8068614" cy="3843501"/>
          </a:xfrm>
          <a:prstGeom prst="rect">
            <a:avLst/>
          </a:prstGeom>
        </p:spPr>
      </p:pic>
    </p:spTree>
    <p:extLst>
      <p:ext uri="{BB962C8B-B14F-4D97-AF65-F5344CB8AC3E}">
        <p14:creationId xmlns:p14="http://schemas.microsoft.com/office/powerpoint/2010/main" val="14498286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01203" y="6312932"/>
            <a:ext cx="3657600" cy="369332"/>
          </a:xfrm>
          <a:prstGeom prst="rect">
            <a:avLst/>
          </a:prstGeom>
        </p:spPr>
        <p:txBody>
          <a:bodyPr wrap="square">
            <a:spAutoFit/>
          </a:bodyPr>
          <a:lstStyle/>
          <a:p>
            <a:r>
              <a:rPr lang="en-US" dirty="0"/>
              <a:t>The result of Virtualization</a:t>
            </a:r>
            <a:endParaRPr lang="en-GB" dirty="0"/>
          </a:p>
        </p:txBody>
      </p:sp>
      <p:sp>
        <p:nvSpPr>
          <p:cNvPr id="6" name="Title 2"/>
          <p:cNvSpPr>
            <a:spLocks noGrp="1"/>
          </p:cNvSpPr>
          <p:nvPr>
            <p:ph type="title"/>
          </p:nvPr>
        </p:nvSpPr>
        <p:spPr>
          <a:xfrm>
            <a:off x="457200" y="338328"/>
            <a:ext cx="8229600" cy="1252728"/>
          </a:xfrm>
        </p:spPr>
        <p:txBody>
          <a:bodyPr>
            <a:normAutofit/>
          </a:bodyPr>
          <a:lstStyle/>
          <a:p>
            <a:pPr algn="l"/>
            <a:r>
              <a:rPr lang="en-US" b="1" i="1" dirty="0" err="1">
                <a:solidFill>
                  <a:schemeClr val="tx1"/>
                </a:solidFill>
              </a:rPr>
              <a:t>Bioportal</a:t>
            </a:r>
            <a:r>
              <a:rPr lang="en-US" b="1" i="1" dirty="0">
                <a:solidFill>
                  <a:schemeClr val="tx1"/>
                </a:solidFill>
              </a:rPr>
              <a:t> &amp; Ontology</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3887" y="2209800"/>
            <a:ext cx="6756226" cy="4103132"/>
          </a:xfrm>
          <a:prstGeom prst="rect">
            <a:avLst/>
          </a:prstGeom>
        </p:spPr>
      </p:pic>
    </p:spTree>
    <p:extLst>
      <p:ext uri="{BB962C8B-B14F-4D97-AF65-F5344CB8AC3E}">
        <p14:creationId xmlns:p14="http://schemas.microsoft.com/office/powerpoint/2010/main" val="21852418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25690" y="6069406"/>
            <a:ext cx="7408333" cy="715963"/>
          </a:xfrm>
        </p:spPr>
        <p:txBody>
          <a:bodyPr>
            <a:normAutofit/>
          </a:bodyPr>
          <a:lstStyle/>
          <a:p>
            <a:r>
              <a:rPr lang="en-US" sz="1800" dirty="0" smtClean="0"/>
              <a:t>We write Ontology name(</a:t>
            </a:r>
            <a:r>
              <a:rPr lang="en-US" sz="1800" dirty="0" err="1" smtClean="0"/>
              <a:t>MedDRA</a:t>
            </a:r>
            <a:r>
              <a:rPr lang="en-US" sz="1800" dirty="0" smtClean="0"/>
              <a:t>)(MEDDRA) in ontology search</a:t>
            </a:r>
            <a:endParaRPr lang="en-US" sz="1800" dirty="0"/>
          </a:p>
        </p:txBody>
      </p:sp>
      <p:sp>
        <p:nvSpPr>
          <p:cNvPr id="3" name="Title 2"/>
          <p:cNvSpPr>
            <a:spLocks noGrp="1"/>
          </p:cNvSpPr>
          <p:nvPr>
            <p:ph type="title"/>
          </p:nvPr>
        </p:nvSpPr>
        <p:spPr/>
        <p:txBody>
          <a:bodyPr>
            <a:normAutofit/>
          </a:bodyPr>
          <a:lstStyle/>
          <a:p>
            <a:r>
              <a:rPr lang="en-US" sz="2800" dirty="0" smtClean="0">
                <a:solidFill>
                  <a:schemeClr val="tx1"/>
                </a:solidFill>
              </a:rPr>
              <a:t>Second way: Search using Ontology</a:t>
            </a:r>
            <a:endParaRPr lang="en-US" sz="2800" dirty="0">
              <a:solidFill>
                <a:schemeClr val="tx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4122" y="2133600"/>
            <a:ext cx="7543800" cy="3877259"/>
          </a:xfrm>
          <a:prstGeom prst="rect">
            <a:avLst/>
          </a:prstGeom>
        </p:spPr>
      </p:pic>
    </p:spTree>
    <p:extLst>
      <p:ext uri="{BB962C8B-B14F-4D97-AF65-F5344CB8AC3E}">
        <p14:creationId xmlns:p14="http://schemas.microsoft.com/office/powerpoint/2010/main" val="13418483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l"/>
            <a:r>
              <a:rPr lang="en-US" b="1" i="1" dirty="0" err="1">
                <a:solidFill>
                  <a:schemeClr val="tx1"/>
                </a:solidFill>
              </a:rPr>
              <a:t>Bioportal</a:t>
            </a:r>
            <a:r>
              <a:rPr lang="en-US" b="1" i="1" dirty="0">
                <a:solidFill>
                  <a:schemeClr val="tx1"/>
                </a:solidFill>
              </a:rPr>
              <a:t> &amp; Ontology</a:t>
            </a:r>
          </a:p>
        </p:txBody>
      </p:sp>
      <p:sp>
        <p:nvSpPr>
          <p:cNvPr id="4" name="Rectangle 3"/>
          <p:cNvSpPr/>
          <p:nvPr/>
        </p:nvSpPr>
        <p:spPr>
          <a:xfrm>
            <a:off x="457200" y="1676400"/>
            <a:ext cx="8153400" cy="2062103"/>
          </a:xfrm>
          <a:prstGeom prst="rect">
            <a:avLst/>
          </a:prstGeom>
        </p:spPr>
        <p:txBody>
          <a:bodyPr wrap="square">
            <a:spAutoFit/>
          </a:bodyPr>
          <a:lstStyle/>
          <a:p>
            <a:r>
              <a:rPr lang="en-US" sz="2000" dirty="0">
                <a:solidFill>
                  <a:schemeClr val="bg2">
                    <a:lumMod val="50000"/>
                  </a:schemeClr>
                </a:solidFill>
              </a:rPr>
              <a:t>What is ontology:</a:t>
            </a:r>
            <a:endParaRPr lang="en-GB" sz="2000" dirty="0">
              <a:solidFill>
                <a:schemeClr val="bg2">
                  <a:lumMod val="50000"/>
                </a:schemeClr>
              </a:solidFill>
            </a:endParaRPr>
          </a:p>
          <a:p>
            <a:r>
              <a:rPr lang="en-US" i="1" dirty="0"/>
              <a:t>ontology in philosophy</a:t>
            </a:r>
            <a:r>
              <a:rPr lang="en-US" dirty="0"/>
              <a:t>:</a:t>
            </a:r>
            <a:endParaRPr lang="en-GB" dirty="0"/>
          </a:p>
          <a:p>
            <a:r>
              <a:rPr lang="en-US" dirty="0"/>
              <a:t>             - A branch of philosophy that deals with the nature and the organization of reality</a:t>
            </a:r>
            <a:endParaRPr lang="en-GB" dirty="0"/>
          </a:p>
          <a:p>
            <a:r>
              <a:rPr lang="en-US" dirty="0"/>
              <a:t>             - is the philosophical study of being, as well as related concepts such  </a:t>
            </a:r>
            <a:endParaRPr lang="en-GB" dirty="0"/>
          </a:p>
          <a:p>
            <a:r>
              <a:rPr lang="en-US" dirty="0"/>
              <a:t>              as existence, becoming, and reality.    </a:t>
            </a:r>
            <a:endParaRPr lang="en-GB" dirty="0"/>
          </a:p>
          <a:p>
            <a:r>
              <a:rPr lang="en-US" dirty="0"/>
              <a:t>            -   it aims to find out what entities and types of entities exist</a:t>
            </a:r>
            <a:endParaRPr lang="en-GB" dirty="0"/>
          </a:p>
        </p:txBody>
      </p:sp>
      <p:sp>
        <p:nvSpPr>
          <p:cNvPr id="5" name="Rectangle 4"/>
          <p:cNvSpPr/>
          <p:nvPr/>
        </p:nvSpPr>
        <p:spPr>
          <a:xfrm>
            <a:off x="609600" y="3715675"/>
            <a:ext cx="7620000" cy="2585323"/>
          </a:xfrm>
          <a:prstGeom prst="rect">
            <a:avLst/>
          </a:prstGeom>
        </p:spPr>
        <p:txBody>
          <a:bodyPr wrap="square">
            <a:spAutoFit/>
          </a:bodyPr>
          <a:lstStyle/>
          <a:p>
            <a:r>
              <a:rPr lang="en-US" dirty="0"/>
              <a:t>Astrocytoma</a:t>
            </a:r>
            <a:endParaRPr lang="en-GB" dirty="0"/>
          </a:p>
          <a:p>
            <a:pPr lvl="0"/>
            <a:r>
              <a:rPr lang="en-US" dirty="0" err="1"/>
              <a:t>Astrocytomas</a:t>
            </a:r>
            <a:r>
              <a:rPr lang="en-US" dirty="0"/>
              <a:t> are tumors that develop from certain star-shaped brain cells called astrocytes.</a:t>
            </a:r>
            <a:endParaRPr lang="en-GB" dirty="0"/>
          </a:p>
          <a:p>
            <a:pPr lvl="0"/>
            <a:r>
              <a:rPr lang="en-US" dirty="0"/>
              <a:t>Astrocytes and similar cells form tissue that surrounds and protects other nerve cells found within the brain and spinal cord</a:t>
            </a:r>
            <a:endParaRPr lang="en-GB" dirty="0"/>
          </a:p>
          <a:p>
            <a:pPr lvl="0"/>
            <a:r>
              <a:rPr lang="en-US" dirty="0"/>
              <a:t>Some </a:t>
            </a:r>
            <a:r>
              <a:rPr lang="en-US" dirty="0" err="1"/>
              <a:t>astrocytomas</a:t>
            </a:r>
            <a:r>
              <a:rPr lang="en-US" dirty="0"/>
              <a:t> grow very slowly and others can be aggressive cancers that grow quickly.</a:t>
            </a:r>
            <a:endParaRPr lang="en-GB" dirty="0"/>
          </a:p>
          <a:p>
            <a:r>
              <a:rPr lang="en-US" dirty="0"/>
              <a:t>Anaplastic astrocytoma</a:t>
            </a:r>
            <a:endParaRPr lang="en-GB" dirty="0"/>
          </a:p>
          <a:p>
            <a:pPr lvl="0"/>
            <a:r>
              <a:rPr lang="en-US" dirty="0"/>
              <a:t>is a rare malignant brain tumor.</a:t>
            </a:r>
            <a:endParaRPr lang="en-GB" dirty="0"/>
          </a:p>
        </p:txBody>
      </p:sp>
    </p:spTree>
    <p:extLst>
      <p:ext uri="{BB962C8B-B14F-4D97-AF65-F5344CB8AC3E}">
        <p14:creationId xmlns:p14="http://schemas.microsoft.com/office/powerpoint/2010/main" val="219831384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91633" y="6019800"/>
            <a:ext cx="7408333" cy="715962"/>
          </a:xfrm>
        </p:spPr>
        <p:txBody>
          <a:bodyPr>
            <a:normAutofit/>
          </a:bodyPr>
          <a:lstStyle/>
          <a:p>
            <a:r>
              <a:rPr lang="en-US" sz="1800" dirty="0" smtClean="0"/>
              <a:t>Jump to : Molecular Function for this Ontology</a:t>
            </a:r>
            <a:endParaRPr lang="en-US" sz="1800" dirty="0"/>
          </a:p>
        </p:txBody>
      </p:sp>
      <p:sp>
        <p:nvSpPr>
          <p:cNvPr id="3" name="Title 2"/>
          <p:cNvSpPr>
            <a:spLocks noGrp="1"/>
          </p:cNvSpPr>
          <p:nvPr>
            <p:ph type="title"/>
          </p:nvPr>
        </p:nvSpPr>
        <p:spPr/>
        <p:txBody>
          <a:bodyPr>
            <a:normAutofit/>
          </a:bodyPr>
          <a:lstStyle/>
          <a:p>
            <a:r>
              <a:rPr lang="en-US" sz="2800" dirty="0" smtClean="0">
                <a:solidFill>
                  <a:schemeClr val="tx1"/>
                </a:solidFill>
              </a:rPr>
              <a:t>Second Way</a:t>
            </a:r>
            <a:endParaRPr lang="en-US" sz="2800" dirty="0">
              <a:solidFill>
                <a:schemeClr val="tx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133600"/>
            <a:ext cx="8229600" cy="3733800"/>
          </a:xfrm>
          <a:prstGeom prst="rect">
            <a:avLst/>
          </a:prstGeom>
        </p:spPr>
      </p:pic>
    </p:spTree>
    <p:extLst>
      <p:ext uri="{BB962C8B-B14F-4D97-AF65-F5344CB8AC3E}">
        <p14:creationId xmlns:p14="http://schemas.microsoft.com/office/powerpoint/2010/main" val="5875154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62000" y="6019800"/>
            <a:ext cx="7408333" cy="715962"/>
          </a:xfrm>
        </p:spPr>
        <p:txBody>
          <a:bodyPr>
            <a:normAutofit/>
          </a:bodyPr>
          <a:lstStyle/>
          <a:p>
            <a:r>
              <a:rPr lang="en-US" sz="1800" dirty="0" smtClean="0"/>
              <a:t>We choose visualization tab for this Molecular Function</a:t>
            </a:r>
            <a:endParaRPr lang="en-US" sz="1800" dirty="0"/>
          </a:p>
        </p:txBody>
      </p:sp>
      <p:sp>
        <p:nvSpPr>
          <p:cNvPr id="3" name="Title 2"/>
          <p:cNvSpPr>
            <a:spLocks noGrp="1"/>
          </p:cNvSpPr>
          <p:nvPr>
            <p:ph type="title"/>
          </p:nvPr>
        </p:nvSpPr>
        <p:spPr/>
        <p:txBody>
          <a:bodyPr>
            <a:normAutofit/>
          </a:bodyPr>
          <a:lstStyle/>
          <a:p>
            <a:r>
              <a:rPr lang="en-US" sz="2800" dirty="0" smtClean="0">
                <a:solidFill>
                  <a:schemeClr val="tx1"/>
                </a:solidFill>
              </a:rPr>
              <a:t>Second Way</a:t>
            </a:r>
            <a:endParaRPr lang="en-US" sz="2800" dirty="0">
              <a:solidFill>
                <a:schemeClr val="tx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1905000"/>
            <a:ext cx="8077200" cy="3962400"/>
          </a:xfrm>
          <a:prstGeom prst="rect">
            <a:avLst/>
          </a:prstGeom>
        </p:spPr>
      </p:pic>
    </p:spTree>
    <p:extLst>
      <p:ext uri="{BB962C8B-B14F-4D97-AF65-F5344CB8AC3E}">
        <p14:creationId xmlns:p14="http://schemas.microsoft.com/office/powerpoint/2010/main" val="25176849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7658" y="6289888"/>
            <a:ext cx="7408333" cy="563563"/>
          </a:xfrm>
        </p:spPr>
        <p:txBody>
          <a:bodyPr>
            <a:normAutofit/>
          </a:bodyPr>
          <a:lstStyle/>
          <a:p>
            <a:r>
              <a:rPr lang="en-US" sz="1800" dirty="0" smtClean="0"/>
              <a:t>Molecular Function Screenshot</a:t>
            </a:r>
            <a:endParaRPr lang="en-US" sz="1800" dirty="0"/>
          </a:p>
        </p:txBody>
      </p:sp>
      <p:sp>
        <p:nvSpPr>
          <p:cNvPr id="3" name="Title 2"/>
          <p:cNvSpPr>
            <a:spLocks noGrp="1"/>
          </p:cNvSpPr>
          <p:nvPr>
            <p:ph type="title"/>
          </p:nvPr>
        </p:nvSpPr>
        <p:spPr/>
        <p:txBody>
          <a:bodyPr>
            <a:normAutofit/>
          </a:bodyPr>
          <a:lstStyle/>
          <a:p>
            <a:r>
              <a:rPr lang="en-US" sz="2800" dirty="0" smtClean="0">
                <a:solidFill>
                  <a:schemeClr val="tx1"/>
                </a:solidFill>
              </a:rPr>
              <a:t>Second Way</a:t>
            </a:r>
            <a:endParaRPr lang="en-US" sz="2800" dirty="0">
              <a:solidFill>
                <a:schemeClr val="tx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1800" y="1447800"/>
            <a:ext cx="5638800" cy="4953000"/>
          </a:xfrm>
          <a:prstGeom prst="rect">
            <a:avLst/>
          </a:prstGeom>
        </p:spPr>
      </p:pic>
    </p:spTree>
    <p:extLst>
      <p:ext uri="{BB962C8B-B14F-4D97-AF65-F5344CB8AC3E}">
        <p14:creationId xmlns:p14="http://schemas.microsoft.com/office/powerpoint/2010/main" val="34120109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060" y="6294437"/>
            <a:ext cx="7408333" cy="563563"/>
          </a:xfrm>
        </p:spPr>
        <p:txBody>
          <a:bodyPr/>
          <a:lstStyle/>
          <a:p>
            <a:r>
              <a:rPr lang="en-US" sz="1800" dirty="0"/>
              <a:t>We write Ontology </a:t>
            </a:r>
            <a:r>
              <a:rPr lang="en-US" sz="1800" dirty="0" smtClean="0"/>
              <a:t>name </a:t>
            </a:r>
            <a:r>
              <a:rPr lang="en-US" sz="1800" dirty="0"/>
              <a:t>SNOMED </a:t>
            </a:r>
            <a:r>
              <a:rPr lang="en-US" sz="1800" dirty="0" smtClean="0"/>
              <a:t>CT</a:t>
            </a:r>
            <a:r>
              <a:rPr lang="en-US" sz="1800" dirty="0"/>
              <a:t> </a:t>
            </a:r>
            <a:r>
              <a:rPr lang="en-US" sz="1800" dirty="0" smtClean="0"/>
              <a:t>in </a:t>
            </a:r>
            <a:r>
              <a:rPr lang="en-US" sz="1800" dirty="0"/>
              <a:t>ontology search</a:t>
            </a:r>
          </a:p>
          <a:p>
            <a:endParaRPr lang="en-US" dirty="0"/>
          </a:p>
        </p:txBody>
      </p:sp>
      <p:sp>
        <p:nvSpPr>
          <p:cNvPr id="3" name="Title 2"/>
          <p:cNvSpPr>
            <a:spLocks noGrp="1"/>
          </p:cNvSpPr>
          <p:nvPr>
            <p:ph type="title"/>
          </p:nvPr>
        </p:nvSpPr>
        <p:spPr/>
        <p:txBody>
          <a:bodyPr>
            <a:normAutofit/>
          </a:bodyPr>
          <a:lstStyle/>
          <a:p>
            <a:r>
              <a:rPr lang="en-US" sz="2800" dirty="0" smtClean="0">
                <a:solidFill>
                  <a:schemeClr val="tx1"/>
                </a:solidFill>
              </a:rPr>
              <a:t>Second Way</a:t>
            </a:r>
            <a:endParaRPr lang="en-US" sz="2800" dirty="0">
              <a:solidFill>
                <a:schemeClr val="tx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2362200"/>
            <a:ext cx="6863273" cy="3857972"/>
          </a:xfrm>
          <a:prstGeom prst="rect">
            <a:avLst/>
          </a:prstGeom>
        </p:spPr>
      </p:pic>
    </p:spTree>
    <p:extLst>
      <p:ext uri="{BB962C8B-B14F-4D97-AF65-F5344CB8AC3E}">
        <p14:creationId xmlns:p14="http://schemas.microsoft.com/office/powerpoint/2010/main" val="34177718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6294437"/>
            <a:ext cx="7408333" cy="563563"/>
          </a:xfrm>
        </p:spPr>
        <p:txBody>
          <a:bodyPr/>
          <a:lstStyle/>
          <a:p>
            <a:r>
              <a:rPr lang="en-US" sz="1800" dirty="0"/>
              <a:t>Jump to : Molecular Function for this Ontology</a:t>
            </a:r>
          </a:p>
          <a:p>
            <a:endParaRPr lang="en-US" dirty="0"/>
          </a:p>
        </p:txBody>
      </p:sp>
      <p:sp>
        <p:nvSpPr>
          <p:cNvPr id="3" name="Title 2"/>
          <p:cNvSpPr>
            <a:spLocks noGrp="1"/>
          </p:cNvSpPr>
          <p:nvPr>
            <p:ph type="title"/>
          </p:nvPr>
        </p:nvSpPr>
        <p:spPr/>
        <p:txBody>
          <a:bodyPr>
            <a:normAutofit/>
          </a:bodyPr>
          <a:lstStyle/>
          <a:p>
            <a:r>
              <a:rPr lang="en-US" sz="2800" dirty="0" smtClean="0">
                <a:solidFill>
                  <a:schemeClr val="tx1"/>
                </a:solidFill>
              </a:rPr>
              <a:t>Second Way</a:t>
            </a:r>
            <a:endParaRPr lang="en-US" sz="2800" dirty="0">
              <a:solidFill>
                <a:schemeClr val="tx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2362201"/>
            <a:ext cx="7924800" cy="3810000"/>
          </a:xfrm>
          <a:prstGeom prst="rect">
            <a:avLst/>
          </a:prstGeom>
        </p:spPr>
      </p:pic>
    </p:spTree>
    <p:extLst>
      <p:ext uri="{BB962C8B-B14F-4D97-AF65-F5344CB8AC3E}">
        <p14:creationId xmlns:p14="http://schemas.microsoft.com/office/powerpoint/2010/main" val="42660036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6172200"/>
            <a:ext cx="7408333" cy="563563"/>
          </a:xfrm>
        </p:spPr>
        <p:txBody>
          <a:bodyPr/>
          <a:lstStyle/>
          <a:p>
            <a:r>
              <a:rPr lang="en-US" sz="1800" dirty="0"/>
              <a:t>We choose visualization tab for this Molecular Function</a:t>
            </a:r>
          </a:p>
          <a:p>
            <a:endParaRPr lang="en-US" dirty="0"/>
          </a:p>
        </p:txBody>
      </p:sp>
      <p:sp>
        <p:nvSpPr>
          <p:cNvPr id="3" name="Title 2"/>
          <p:cNvSpPr>
            <a:spLocks noGrp="1"/>
          </p:cNvSpPr>
          <p:nvPr>
            <p:ph type="title"/>
          </p:nvPr>
        </p:nvSpPr>
        <p:spPr/>
        <p:txBody>
          <a:bodyPr>
            <a:normAutofit/>
          </a:bodyPr>
          <a:lstStyle/>
          <a:p>
            <a:r>
              <a:rPr lang="en-US" sz="2800" dirty="0" smtClean="0">
                <a:solidFill>
                  <a:schemeClr val="tx1"/>
                </a:solidFill>
              </a:rPr>
              <a:t>Second Way</a:t>
            </a:r>
            <a:endParaRPr lang="en-US" sz="2800" dirty="0">
              <a:solidFill>
                <a:schemeClr val="tx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2133600"/>
            <a:ext cx="7696200" cy="3843829"/>
          </a:xfrm>
          <a:prstGeom prst="rect">
            <a:avLst/>
          </a:prstGeom>
        </p:spPr>
      </p:pic>
    </p:spTree>
    <p:extLst>
      <p:ext uri="{BB962C8B-B14F-4D97-AF65-F5344CB8AC3E}">
        <p14:creationId xmlns:p14="http://schemas.microsoft.com/office/powerpoint/2010/main" val="40400913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6288750"/>
            <a:ext cx="7408333" cy="563563"/>
          </a:xfrm>
        </p:spPr>
        <p:txBody>
          <a:bodyPr/>
          <a:lstStyle/>
          <a:p>
            <a:r>
              <a:rPr lang="en-US" sz="1800" dirty="0"/>
              <a:t>Molecular Function Screenshot</a:t>
            </a:r>
          </a:p>
          <a:p>
            <a:endParaRPr lang="en-US" dirty="0"/>
          </a:p>
        </p:txBody>
      </p:sp>
      <p:sp>
        <p:nvSpPr>
          <p:cNvPr id="3" name="Title 2"/>
          <p:cNvSpPr>
            <a:spLocks noGrp="1"/>
          </p:cNvSpPr>
          <p:nvPr>
            <p:ph type="title"/>
          </p:nvPr>
        </p:nvSpPr>
        <p:spPr/>
        <p:txBody>
          <a:bodyPr>
            <a:normAutofit/>
          </a:bodyPr>
          <a:lstStyle/>
          <a:p>
            <a:r>
              <a:rPr lang="en-US" sz="2800" dirty="0" smtClean="0">
                <a:solidFill>
                  <a:schemeClr val="tx1"/>
                </a:solidFill>
              </a:rPr>
              <a:t>Second Way</a:t>
            </a:r>
            <a:endParaRPr lang="en-US" sz="2800" dirty="0">
              <a:solidFill>
                <a:schemeClr val="tx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3200" y="1447800"/>
            <a:ext cx="5867400" cy="4953000"/>
          </a:xfrm>
          <a:prstGeom prst="rect">
            <a:avLst/>
          </a:prstGeom>
        </p:spPr>
      </p:pic>
    </p:spTree>
    <p:extLst>
      <p:ext uri="{BB962C8B-B14F-4D97-AF65-F5344CB8AC3E}">
        <p14:creationId xmlns:p14="http://schemas.microsoft.com/office/powerpoint/2010/main" val="26076982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pPr algn="l"/>
            <a:r>
              <a:rPr lang="en-US" sz="4900" b="1" i="1" dirty="0" smtClean="0">
                <a:solidFill>
                  <a:schemeClr val="tx1"/>
                </a:solidFill>
              </a:rPr>
              <a:t/>
            </a:r>
            <a:br>
              <a:rPr lang="en-US" sz="4900" b="1" i="1" dirty="0" smtClean="0">
                <a:solidFill>
                  <a:schemeClr val="tx1"/>
                </a:solidFill>
              </a:rPr>
            </a:br>
            <a:r>
              <a:rPr lang="en-US" sz="4900" b="1" i="1" dirty="0" err="1" smtClean="0">
                <a:solidFill>
                  <a:schemeClr val="tx1"/>
                </a:solidFill>
              </a:rPr>
              <a:t>Gspan</a:t>
            </a:r>
            <a:r>
              <a:rPr lang="en-US" sz="4900" b="1" i="1" dirty="0">
                <a:solidFill>
                  <a:schemeClr val="tx1"/>
                </a:solidFill>
              </a:rPr>
              <a:t/>
            </a:r>
            <a:br>
              <a:rPr lang="en-US" sz="4900" b="1" i="1" dirty="0">
                <a:solidFill>
                  <a:schemeClr val="tx1"/>
                </a:solidFill>
              </a:rPr>
            </a:br>
            <a:r>
              <a:rPr lang="en-US" sz="4900" b="1" i="1" dirty="0" smtClean="0">
                <a:solidFill>
                  <a:schemeClr val="tx1"/>
                </a:solidFill>
              </a:rPr>
              <a:t> </a:t>
            </a:r>
            <a:r>
              <a:rPr lang="en-US" sz="4000" i="1" dirty="0">
                <a:solidFill>
                  <a:schemeClr val="tx1"/>
                </a:solidFill>
              </a:rPr>
              <a:t>Graph-based Substructure Pattern Mining</a:t>
            </a:r>
            <a:r>
              <a:rPr lang="en-GB" sz="3600" dirty="0"/>
              <a:t/>
            </a:r>
            <a:br>
              <a:rPr lang="en-GB" sz="3600" dirty="0"/>
            </a:br>
            <a:endParaRPr lang="en-GB" dirty="0"/>
          </a:p>
        </p:txBody>
      </p:sp>
      <p:sp>
        <p:nvSpPr>
          <p:cNvPr id="4" name="Rectangle 3"/>
          <p:cNvSpPr/>
          <p:nvPr/>
        </p:nvSpPr>
        <p:spPr>
          <a:xfrm>
            <a:off x="381000" y="1981200"/>
            <a:ext cx="8229600" cy="954107"/>
          </a:xfrm>
          <a:prstGeom prst="rect">
            <a:avLst/>
          </a:prstGeom>
        </p:spPr>
        <p:txBody>
          <a:bodyPr wrap="square">
            <a:spAutoFit/>
          </a:bodyPr>
          <a:lstStyle/>
          <a:p>
            <a:r>
              <a:rPr lang="en-US" sz="2000" b="1" i="1" dirty="0" err="1"/>
              <a:t>gSpan</a:t>
            </a:r>
            <a:r>
              <a:rPr lang="en-US" sz="2000" b="1" i="1" dirty="0"/>
              <a:t> Algorithm</a:t>
            </a:r>
            <a:endParaRPr lang="en-GB" sz="2000" b="1" i="1" dirty="0"/>
          </a:p>
          <a:p>
            <a:r>
              <a:rPr lang="en-GB" dirty="0" err="1"/>
              <a:t>gSpan</a:t>
            </a:r>
            <a:r>
              <a:rPr lang="en-GB" dirty="0"/>
              <a:t> is a popular algorithm for discovering frequent </a:t>
            </a:r>
            <a:r>
              <a:rPr lang="en-GB" dirty="0" err="1"/>
              <a:t>subgraphs</a:t>
            </a:r>
            <a:r>
              <a:rPr lang="en-GB" dirty="0"/>
              <a:t> in a graph database. It was proposed by Yan et al</a:t>
            </a:r>
          </a:p>
        </p:txBody>
      </p:sp>
      <p:sp>
        <p:nvSpPr>
          <p:cNvPr id="5" name="Rectangle 4"/>
          <p:cNvSpPr/>
          <p:nvPr/>
        </p:nvSpPr>
        <p:spPr>
          <a:xfrm>
            <a:off x="457200" y="3276600"/>
            <a:ext cx="8534400" cy="923330"/>
          </a:xfrm>
          <a:prstGeom prst="rect">
            <a:avLst/>
          </a:prstGeom>
        </p:spPr>
        <p:txBody>
          <a:bodyPr wrap="square">
            <a:spAutoFit/>
          </a:bodyPr>
          <a:lstStyle/>
          <a:p>
            <a:r>
              <a:rPr lang="en-GB" dirty="0"/>
              <a:t>The </a:t>
            </a:r>
            <a:r>
              <a:rPr lang="en-GB" dirty="0" err="1"/>
              <a:t>gSpan</a:t>
            </a:r>
            <a:r>
              <a:rPr lang="en-GB" dirty="0"/>
              <a:t> algorithm is designed to reduce the generation of duplicate graphs</a:t>
            </a:r>
          </a:p>
          <a:p>
            <a:pPr marL="285750" lvl="0" indent="-285750">
              <a:buFont typeface="Wingdings" pitchFamily="2" charset="2"/>
              <a:buChar char="§"/>
            </a:pPr>
            <a:r>
              <a:rPr lang="en-US" dirty="0"/>
              <a:t>Does not extend duplicate graphs</a:t>
            </a:r>
            <a:endParaRPr lang="en-GB" dirty="0"/>
          </a:p>
          <a:p>
            <a:pPr marL="285750" lvl="0" indent="-285750">
              <a:buFont typeface="Wingdings" pitchFamily="2" charset="2"/>
              <a:buChar char="§"/>
            </a:pPr>
            <a:r>
              <a:rPr lang="en-US" dirty="0"/>
              <a:t>Uses Depth First Order</a:t>
            </a:r>
            <a:endParaRPr lang="en-GB" dirty="0"/>
          </a:p>
        </p:txBody>
      </p:sp>
    </p:spTree>
    <p:extLst>
      <p:ext uri="{BB962C8B-B14F-4D97-AF65-F5344CB8AC3E}">
        <p14:creationId xmlns:p14="http://schemas.microsoft.com/office/powerpoint/2010/main" val="212053242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2286000"/>
            <a:ext cx="8305800" cy="1200329"/>
          </a:xfrm>
          <a:prstGeom prst="rect">
            <a:avLst/>
          </a:prstGeom>
        </p:spPr>
        <p:txBody>
          <a:bodyPr wrap="square">
            <a:spAutoFit/>
          </a:bodyPr>
          <a:lstStyle/>
          <a:p>
            <a:r>
              <a:rPr lang="en-US" dirty="0" err="1"/>
              <a:t>gSpan</a:t>
            </a:r>
            <a:r>
              <a:rPr lang="en-US" dirty="0"/>
              <a:t> uses a DFS (Depth First Search) lexicographic order to define a minimum code to uniquely represent each graph. This is achieved by building a DFS code tree to model the relations among all graphs. Each node of a DFS code tree represents a DFS code.</a:t>
            </a:r>
            <a:endParaRPr lang="en-GB" dirty="0"/>
          </a:p>
        </p:txBody>
      </p:sp>
      <p:sp>
        <p:nvSpPr>
          <p:cNvPr id="5" name="Title 2"/>
          <p:cNvSpPr>
            <a:spLocks noGrp="1"/>
          </p:cNvSpPr>
          <p:nvPr>
            <p:ph type="title"/>
          </p:nvPr>
        </p:nvSpPr>
        <p:spPr>
          <a:xfrm>
            <a:off x="457200" y="338328"/>
            <a:ext cx="8229600" cy="1252728"/>
          </a:xfrm>
        </p:spPr>
        <p:txBody>
          <a:bodyPr>
            <a:normAutofit fontScale="90000"/>
          </a:bodyPr>
          <a:lstStyle/>
          <a:p>
            <a:pPr algn="l"/>
            <a:r>
              <a:rPr lang="en-US" sz="4900" b="1" i="1" dirty="0" smtClean="0">
                <a:solidFill>
                  <a:schemeClr val="tx1"/>
                </a:solidFill>
              </a:rPr>
              <a:t/>
            </a:r>
            <a:br>
              <a:rPr lang="en-US" sz="4900" b="1" i="1" dirty="0" smtClean="0">
                <a:solidFill>
                  <a:schemeClr val="tx1"/>
                </a:solidFill>
              </a:rPr>
            </a:br>
            <a:r>
              <a:rPr lang="en-US" sz="4900" b="1" i="1" dirty="0" err="1" smtClean="0">
                <a:solidFill>
                  <a:schemeClr val="tx1"/>
                </a:solidFill>
              </a:rPr>
              <a:t>Gspan</a:t>
            </a:r>
            <a:r>
              <a:rPr lang="en-US" sz="4900" b="1" i="1" dirty="0">
                <a:solidFill>
                  <a:schemeClr val="tx1"/>
                </a:solidFill>
              </a:rPr>
              <a:t/>
            </a:r>
            <a:br>
              <a:rPr lang="en-US" sz="4900" b="1" i="1" dirty="0">
                <a:solidFill>
                  <a:schemeClr val="tx1"/>
                </a:solidFill>
              </a:rPr>
            </a:br>
            <a:r>
              <a:rPr lang="en-US" sz="4900" b="1" i="1" dirty="0" smtClean="0">
                <a:solidFill>
                  <a:schemeClr val="tx1"/>
                </a:solidFill>
              </a:rPr>
              <a:t> </a:t>
            </a:r>
            <a:r>
              <a:rPr lang="en-US" sz="4000" i="1" dirty="0">
                <a:solidFill>
                  <a:schemeClr val="tx1"/>
                </a:solidFill>
              </a:rPr>
              <a:t>Graph-based Substructure Pattern Mining</a:t>
            </a:r>
            <a:r>
              <a:rPr lang="en-GB" sz="3600" dirty="0"/>
              <a:t/>
            </a:r>
            <a:br>
              <a:rPr lang="en-GB" sz="3600" dirty="0"/>
            </a:br>
            <a:endParaRPr lang="en-GB" dirty="0"/>
          </a:p>
        </p:txBody>
      </p:sp>
      <p:sp>
        <p:nvSpPr>
          <p:cNvPr id="6" name="Rectangle 5"/>
          <p:cNvSpPr/>
          <p:nvPr/>
        </p:nvSpPr>
        <p:spPr>
          <a:xfrm>
            <a:off x="152400" y="3670479"/>
            <a:ext cx="8305800" cy="923330"/>
          </a:xfrm>
          <a:prstGeom prst="rect">
            <a:avLst/>
          </a:prstGeom>
        </p:spPr>
        <p:txBody>
          <a:bodyPr wrap="square">
            <a:spAutoFit/>
          </a:bodyPr>
          <a:lstStyle/>
          <a:p>
            <a:r>
              <a:rPr lang="en-GB" dirty="0"/>
              <a:t>DFS (Depth-first search) is technique used for traversing tree or graph. Here backtracking is used for traversal. In this traversal first the deepest node is visited and then backtracks to it's parent node if no sibling of that node exist.</a:t>
            </a:r>
          </a:p>
        </p:txBody>
      </p:sp>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l="35164" t="31460" r="35821" b="44240"/>
          <a:stretch/>
        </p:blipFill>
        <p:spPr>
          <a:xfrm>
            <a:off x="1637226" y="4724400"/>
            <a:ext cx="4458774" cy="1905000"/>
          </a:xfrm>
          <a:prstGeom prst="rect">
            <a:avLst/>
          </a:prstGeom>
        </p:spPr>
      </p:pic>
    </p:spTree>
    <p:extLst>
      <p:ext uri="{BB962C8B-B14F-4D97-AF65-F5344CB8AC3E}">
        <p14:creationId xmlns:p14="http://schemas.microsoft.com/office/powerpoint/2010/main" val="267815019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5257800"/>
            <a:ext cx="8545132" cy="1200329"/>
          </a:xfrm>
          <a:prstGeom prst="rect">
            <a:avLst/>
          </a:prstGeom>
        </p:spPr>
        <p:txBody>
          <a:bodyPr wrap="square">
            <a:spAutoFit/>
          </a:bodyPr>
          <a:lstStyle/>
          <a:p>
            <a:endParaRPr lang="en-GB" dirty="0"/>
          </a:p>
          <a:p>
            <a:r>
              <a:rPr lang="en-GB" dirty="0" err="1" smtClean="0"/>
              <a:t>gSpan</a:t>
            </a:r>
            <a:r>
              <a:rPr lang="en-GB" dirty="0" smtClean="0"/>
              <a:t> can be extended to handle mining directed graphs. In a directed graph, each edge of the graph has a defined direction. If we use a 5-tuple, </a:t>
            </a:r>
            <a:r>
              <a:rPr lang="en-GB" b="1" dirty="0" smtClean="0"/>
              <a:t>(i, </a:t>
            </a:r>
            <a:r>
              <a:rPr lang="en-GB" b="1" dirty="0" err="1" smtClean="0"/>
              <a:t>j,li</a:t>
            </a:r>
            <a:r>
              <a:rPr lang="en-GB" b="1" dirty="0" smtClean="0"/>
              <a:t> ,l(i, j) ,</a:t>
            </a:r>
            <a:r>
              <a:rPr lang="en-GB" b="1" dirty="0" err="1" smtClean="0"/>
              <a:t>lj</a:t>
            </a:r>
            <a:r>
              <a:rPr lang="en-GB" b="1" dirty="0" smtClean="0"/>
              <a:t>), </a:t>
            </a:r>
            <a:r>
              <a:rPr lang="en-GB" dirty="0" smtClean="0"/>
              <a:t>to represent an undirected edge, then for directed edges,</a:t>
            </a:r>
            <a:endParaRPr lang="en-GB" dirty="0"/>
          </a:p>
        </p:txBody>
      </p:sp>
      <p:sp>
        <p:nvSpPr>
          <p:cNvPr id="5" name="Title 2"/>
          <p:cNvSpPr>
            <a:spLocks noGrp="1"/>
          </p:cNvSpPr>
          <p:nvPr>
            <p:ph type="title"/>
          </p:nvPr>
        </p:nvSpPr>
        <p:spPr>
          <a:xfrm>
            <a:off x="457200" y="338328"/>
            <a:ext cx="8229600" cy="1252728"/>
          </a:xfrm>
        </p:spPr>
        <p:txBody>
          <a:bodyPr>
            <a:normAutofit fontScale="90000"/>
          </a:bodyPr>
          <a:lstStyle/>
          <a:p>
            <a:pPr algn="l"/>
            <a:r>
              <a:rPr lang="en-US" sz="4900" b="1" i="1" dirty="0" smtClean="0">
                <a:solidFill>
                  <a:schemeClr val="tx1"/>
                </a:solidFill>
              </a:rPr>
              <a:t/>
            </a:r>
            <a:br>
              <a:rPr lang="en-US" sz="4900" b="1" i="1" dirty="0" smtClean="0">
                <a:solidFill>
                  <a:schemeClr val="tx1"/>
                </a:solidFill>
              </a:rPr>
            </a:br>
            <a:r>
              <a:rPr lang="en-US" sz="4900" b="1" i="1" dirty="0" err="1" smtClean="0">
                <a:solidFill>
                  <a:schemeClr val="tx1"/>
                </a:solidFill>
              </a:rPr>
              <a:t>Gspan</a:t>
            </a:r>
            <a:r>
              <a:rPr lang="en-US" sz="4900" b="1" i="1" dirty="0">
                <a:solidFill>
                  <a:schemeClr val="tx1"/>
                </a:solidFill>
              </a:rPr>
              <a:t/>
            </a:r>
            <a:br>
              <a:rPr lang="en-US" sz="4900" b="1" i="1" dirty="0">
                <a:solidFill>
                  <a:schemeClr val="tx1"/>
                </a:solidFill>
              </a:rPr>
            </a:br>
            <a:r>
              <a:rPr lang="en-US" sz="4900" b="1" i="1" dirty="0" smtClean="0">
                <a:solidFill>
                  <a:schemeClr val="tx1"/>
                </a:solidFill>
              </a:rPr>
              <a:t> </a:t>
            </a:r>
            <a:r>
              <a:rPr lang="en-US" sz="4000" i="1" dirty="0">
                <a:solidFill>
                  <a:schemeClr val="tx1"/>
                </a:solidFill>
              </a:rPr>
              <a:t>Graph-based Substructure Pattern Mining</a:t>
            </a:r>
            <a:r>
              <a:rPr lang="en-GB" sz="3600" dirty="0"/>
              <a:t/>
            </a:r>
            <a:br>
              <a:rPr lang="en-GB" sz="3600" dirty="0"/>
            </a:br>
            <a:endParaRPr lang="en-GB" dirty="0"/>
          </a:p>
        </p:txBody>
      </p:sp>
      <p:sp>
        <p:nvSpPr>
          <p:cNvPr id="6" name="Rectangle 5"/>
          <p:cNvSpPr/>
          <p:nvPr/>
        </p:nvSpPr>
        <p:spPr>
          <a:xfrm>
            <a:off x="370268" y="1981200"/>
            <a:ext cx="2449132" cy="400110"/>
          </a:xfrm>
          <a:prstGeom prst="rect">
            <a:avLst/>
          </a:prstGeom>
        </p:spPr>
        <p:txBody>
          <a:bodyPr wrap="square">
            <a:spAutoFit/>
          </a:bodyPr>
          <a:lstStyle/>
          <a:p>
            <a:r>
              <a:rPr lang="en-US" sz="2000" b="1" dirty="0" smtClean="0"/>
              <a:t>Methodology</a:t>
            </a:r>
            <a:endParaRPr lang="en-GB" b="1" dirty="0" smtClean="0"/>
          </a:p>
        </p:txBody>
      </p:sp>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l="36308" t="30606" r="33803" b="43299"/>
          <a:stretch/>
        </p:blipFill>
        <p:spPr>
          <a:xfrm>
            <a:off x="1062318" y="2614410"/>
            <a:ext cx="6557682" cy="2643389"/>
          </a:xfrm>
          <a:prstGeom prst="rect">
            <a:avLst/>
          </a:prstGeom>
        </p:spPr>
      </p:pic>
    </p:spTree>
    <p:extLst>
      <p:ext uri="{BB962C8B-B14F-4D97-AF65-F5344CB8AC3E}">
        <p14:creationId xmlns:p14="http://schemas.microsoft.com/office/powerpoint/2010/main" val="5763075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38200" y="6172200"/>
            <a:ext cx="7408333" cy="533400"/>
          </a:xfrm>
        </p:spPr>
        <p:txBody>
          <a:bodyPr>
            <a:noAutofit/>
          </a:bodyPr>
          <a:lstStyle/>
          <a:p>
            <a:pPr marL="0" indent="0">
              <a:buNone/>
            </a:pPr>
            <a:r>
              <a:rPr lang="en-US" sz="1400" dirty="0" smtClean="0">
                <a:solidFill>
                  <a:schemeClr val="tx1"/>
                </a:solidFill>
              </a:rPr>
              <a:t>We </a:t>
            </a:r>
            <a:r>
              <a:rPr lang="en-US" sz="1400" dirty="0">
                <a:solidFill>
                  <a:schemeClr val="tx1"/>
                </a:solidFill>
              </a:rPr>
              <a:t>open </a:t>
            </a:r>
            <a:r>
              <a:rPr lang="en-US" sz="1400" dirty="0" err="1">
                <a:solidFill>
                  <a:schemeClr val="tx1"/>
                </a:solidFill>
              </a:rPr>
              <a:t>bioportal</a:t>
            </a:r>
            <a:r>
              <a:rPr lang="en-US" sz="1400" dirty="0">
                <a:solidFill>
                  <a:schemeClr val="tx1"/>
                </a:solidFill>
              </a:rPr>
              <a:t> site and write disease in class search</a:t>
            </a:r>
            <a:endParaRPr lang="en-GB" sz="1400" dirty="0">
              <a:solidFill>
                <a:schemeClr val="tx1"/>
              </a:solidFill>
            </a:endParaRPr>
          </a:p>
          <a:p>
            <a:endParaRPr lang="en-US" sz="800" dirty="0" smtClean="0"/>
          </a:p>
          <a:p>
            <a:endParaRPr lang="en-US" sz="800" dirty="0"/>
          </a:p>
          <a:p>
            <a:endParaRPr lang="en-US" sz="800" dirty="0" smtClean="0"/>
          </a:p>
          <a:p>
            <a:endParaRPr lang="en-US" sz="800" dirty="0"/>
          </a:p>
          <a:p>
            <a:endParaRPr lang="en-US" sz="800" dirty="0" smtClean="0"/>
          </a:p>
          <a:p>
            <a:endParaRPr lang="en-GB" sz="800" dirty="0"/>
          </a:p>
        </p:txBody>
      </p:sp>
      <p:sp>
        <p:nvSpPr>
          <p:cNvPr id="3" name="Title 2"/>
          <p:cNvSpPr>
            <a:spLocks noGrp="1"/>
          </p:cNvSpPr>
          <p:nvPr>
            <p:ph type="title"/>
          </p:nvPr>
        </p:nvSpPr>
        <p:spPr>
          <a:xfrm>
            <a:off x="0" y="1676400"/>
            <a:ext cx="1828800" cy="1252728"/>
          </a:xfrm>
        </p:spPr>
        <p:txBody>
          <a:bodyPr>
            <a:normAutofit/>
          </a:bodyPr>
          <a:lstStyle/>
          <a:p>
            <a:pPr algn="l"/>
            <a:r>
              <a:rPr lang="en-US" sz="3200" dirty="0" err="1">
                <a:solidFill>
                  <a:srgbClr val="002060"/>
                </a:solidFill>
              </a:rPr>
              <a:t>Bioportal</a:t>
            </a:r>
            <a:endParaRPr lang="en-GB" sz="3200" dirty="0">
              <a:solidFill>
                <a:srgbClr val="002060"/>
              </a:solidFill>
            </a:endParaRPr>
          </a:p>
        </p:txBody>
      </p:sp>
      <p:pic>
        <p:nvPicPr>
          <p:cNvPr id="4" name="Picture 3" descr="Graphical user interface, application&#10;&#10;Description automatically generated"/>
          <p:cNvPicPr/>
          <p:nvPr/>
        </p:nvPicPr>
        <p:blipFill>
          <a:blip r:embed="rId2" cstate="print">
            <a:extLst>
              <a:ext uri="{28A0092B-C50C-407E-A947-70E740481C1C}">
                <a14:useLocalDpi xmlns:a14="http://schemas.microsoft.com/office/drawing/2010/main" val="0"/>
              </a:ext>
            </a:extLst>
          </a:blip>
          <a:stretch>
            <a:fillRect/>
          </a:stretch>
        </p:blipFill>
        <p:spPr>
          <a:xfrm>
            <a:off x="1828800" y="1828800"/>
            <a:ext cx="7162800" cy="4114800"/>
          </a:xfrm>
          <a:prstGeom prst="rect">
            <a:avLst/>
          </a:prstGeom>
        </p:spPr>
      </p:pic>
      <p:sp>
        <p:nvSpPr>
          <p:cNvPr id="6" name="Title 2"/>
          <p:cNvSpPr txBox="1">
            <a:spLocks/>
          </p:cNvSpPr>
          <p:nvPr/>
        </p:nvSpPr>
        <p:spPr>
          <a:xfrm>
            <a:off x="457200" y="338328"/>
            <a:ext cx="8229600" cy="125272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b="1" i="1" smtClean="0">
                <a:solidFill>
                  <a:schemeClr val="tx1"/>
                </a:solidFill>
              </a:rPr>
              <a:t>Bioportal &amp; Ontology</a:t>
            </a:r>
            <a:endParaRPr lang="en-US" b="1" i="1" dirty="0">
              <a:solidFill>
                <a:schemeClr val="tx1"/>
              </a:solidFill>
            </a:endParaRPr>
          </a:p>
        </p:txBody>
      </p:sp>
    </p:spTree>
    <p:extLst>
      <p:ext uri="{BB962C8B-B14F-4D97-AF65-F5344CB8AC3E}">
        <p14:creationId xmlns:p14="http://schemas.microsoft.com/office/powerpoint/2010/main" val="257642164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type="title"/>
          </p:nvPr>
        </p:nvSpPr>
        <p:spPr>
          <a:xfrm>
            <a:off x="457200" y="338328"/>
            <a:ext cx="8229600" cy="1252728"/>
          </a:xfrm>
        </p:spPr>
        <p:txBody>
          <a:bodyPr>
            <a:normAutofit fontScale="90000"/>
          </a:bodyPr>
          <a:lstStyle/>
          <a:p>
            <a:pPr algn="l"/>
            <a:r>
              <a:rPr lang="en-US" sz="4900" b="1" i="1" dirty="0" smtClean="0">
                <a:solidFill>
                  <a:schemeClr val="tx1"/>
                </a:solidFill>
              </a:rPr>
              <a:t/>
            </a:r>
            <a:br>
              <a:rPr lang="en-US" sz="4900" b="1" i="1" dirty="0" smtClean="0">
                <a:solidFill>
                  <a:schemeClr val="tx1"/>
                </a:solidFill>
              </a:rPr>
            </a:br>
            <a:r>
              <a:rPr lang="en-US" sz="4900" b="1" i="1" dirty="0" err="1" smtClean="0">
                <a:solidFill>
                  <a:schemeClr val="tx1"/>
                </a:solidFill>
              </a:rPr>
              <a:t>Gspan</a:t>
            </a:r>
            <a:r>
              <a:rPr lang="en-US" sz="4900" b="1" i="1" dirty="0">
                <a:solidFill>
                  <a:schemeClr val="tx1"/>
                </a:solidFill>
              </a:rPr>
              <a:t/>
            </a:r>
            <a:br>
              <a:rPr lang="en-US" sz="4900" b="1" i="1" dirty="0">
                <a:solidFill>
                  <a:schemeClr val="tx1"/>
                </a:solidFill>
              </a:rPr>
            </a:br>
            <a:r>
              <a:rPr lang="en-US" sz="4900" b="1" i="1" dirty="0" smtClean="0">
                <a:solidFill>
                  <a:schemeClr val="tx1"/>
                </a:solidFill>
              </a:rPr>
              <a:t> </a:t>
            </a:r>
            <a:r>
              <a:rPr lang="en-US" sz="4000" i="1" dirty="0">
                <a:solidFill>
                  <a:schemeClr val="tx1"/>
                </a:solidFill>
              </a:rPr>
              <a:t>Graph-based Substructure Pattern Mining</a:t>
            </a:r>
            <a:r>
              <a:rPr lang="en-GB" sz="3600" dirty="0"/>
              <a:t/>
            </a:r>
            <a:br>
              <a:rPr lang="en-GB" sz="3600" dirty="0"/>
            </a:br>
            <a:endParaRPr lang="en-GB" dirty="0"/>
          </a:p>
        </p:txBody>
      </p:sp>
      <p:sp>
        <p:nvSpPr>
          <p:cNvPr id="5" name="Rectangle 4"/>
          <p:cNvSpPr/>
          <p:nvPr/>
        </p:nvSpPr>
        <p:spPr>
          <a:xfrm>
            <a:off x="441277" y="3124200"/>
            <a:ext cx="4802876" cy="1200329"/>
          </a:xfrm>
          <a:prstGeom prst="rect">
            <a:avLst/>
          </a:prstGeom>
        </p:spPr>
        <p:txBody>
          <a:bodyPr wrap="square">
            <a:spAutoFit/>
          </a:bodyPr>
          <a:lstStyle/>
          <a:p>
            <a:r>
              <a:rPr lang="en-US" dirty="0" smtClean="0"/>
              <a:t>The input is </a:t>
            </a:r>
            <a:r>
              <a:rPr lang="en-US" b="1" dirty="0" smtClean="0"/>
              <a:t>a set of labeled </a:t>
            </a:r>
            <a:r>
              <a:rPr lang="en-US" dirty="0" smtClean="0"/>
              <a:t>(a set of </a:t>
            </a:r>
            <a:r>
              <a:rPr lang="en-US" b="1" dirty="0" smtClean="0"/>
              <a:t>vertices</a:t>
            </a:r>
            <a:r>
              <a:rPr lang="en-US" dirty="0" smtClean="0"/>
              <a:t> and </a:t>
            </a:r>
            <a:r>
              <a:rPr lang="en-US" b="1" dirty="0" smtClean="0"/>
              <a:t>edges</a:t>
            </a:r>
            <a:r>
              <a:rPr lang="en-US" dirty="0" smtClean="0"/>
              <a:t> that have some </a:t>
            </a:r>
            <a:r>
              <a:rPr lang="en-US" b="1" dirty="0" smtClean="0"/>
              <a:t>labels</a:t>
            </a:r>
            <a:r>
              <a:rPr lang="en-US" dirty="0" smtClean="0"/>
              <a:t>) </a:t>
            </a:r>
            <a:r>
              <a:rPr lang="en-US" b="1" dirty="0" smtClean="0"/>
              <a:t>connected graphs </a:t>
            </a:r>
            <a:r>
              <a:rPr lang="en-US" dirty="0" smtClean="0"/>
              <a:t>and a threshold named </a:t>
            </a:r>
            <a:r>
              <a:rPr lang="en-US" b="1" dirty="0" err="1" smtClean="0"/>
              <a:t>minsup</a:t>
            </a:r>
            <a:r>
              <a:rPr lang="en-US" dirty="0" smtClean="0"/>
              <a:t>(a value between 0 and 100%)</a:t>
            </a:r>
            <a:endParaRPr lang="en-GB" dirty="0"/>
          </a:p>
        </p:txBody>
      </p:sp>
      <p:pic>
        <p:nvPicPr>
          <p:cNvPr id="6" name="Picture 2" descr="grap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6400" y="3124200"/>
            <a:ext cx="2857500" cy="1981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08510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1900535"/>
            <a:ext cx="4572000" cy="461665"/>
          </a:xfrm>
          <a:prstGeom prst="rect">
            <a:avLst/>
          </a:prstGeom>
        </p:spPr>
        <p:txBody>
          <a:bodyPr>
            <a:spAutoFit/>
          </a:bodyPr>
          <a:lstStyle/>
          <a:p>
            <a:r>
              <a:rPr lang="en-US" sz="2400" b="1" dirty="0" smtClean="0"/>
              <a:t>Algorithm</a:t>
            </a:r>
            <a:endParaRPr lang="en-GB" b="1" dirty="0"/>
          </a:p>
        </p:txBody>
      </p:sp>
      <p:sp>
        <p:nvSpPr>
          <p:cNvPr id="5" name="Title 2"/>
          <p:cNvSpPr>
            <a:spLocks noGrp="1"/>
          </p:cNvSpPr>
          <p:nvPr>
            <p:ph type="title"/>
          </p:nvPr>
        </p:nvSpPr>
        <p:spPr>
          <a:xfrm>
            <a:off x="457200" y="338328"/>
            <a:ext cx="8229600" cy="1252728"/>
          </a:xfrm>
        </p:spPr>
        <p:txBody>
          <a:bodyPr>
            <a:normAutofit fontScale="90000"/>
          </a:bodyPr>
          <a:lstStyle/>
          <a:p>
            <a:pPr algn="l"/>
            <a:r>
              <a:rPr lang="en-US" sz="4900" b="1" i="1" dirty="0" smtClean="0">
                <a:solidFill>
                  <a:schemeClr val="tx1"/>
                </a:solidFill>
              </a:rPr>
              <a:t/>
            </a:r>
            <a:br>
              <a:rPr lang="en-US" sz="4900" b="1" i="1" dirty="0" smtClean="0">
                <a:solidFill>
                  <a:schemeClr val="tx1"/>
                </a:solidFill>
              </a:rPr>
            </a:br>
            <a:r>
              <a:rPr lang="en-US" sz="4900" b="1" i="1" dirty="0" err="1" smtClean="0">
                <a:solidFill>
                  <a:schemeClr val="tx1"/>
                </a:solidFill>
              </a:rPr>
              <a:t>Gspan</a:t>
            </a:r>
            <a:r>
              <a:rPr lang="en-US" sz="4900" b="1" i="1" dirty="0">
                <a:solidFill>
                  <a:schemeClr val="tx1"/>
                </a:solidFill>
              </a:rPr>
              <a:t/>
            </a:r>
            <a:br>
              <a:rPr lang="en-US" sz="4900" b="1" i="1" dirty="0">
                <a:solidFill>
                  <a:schemeClr val="tx1"/>
                </a:solidFill>
              </a:rPr>
            </a:br>
            <a:r>
              <a:rPr lang="en-US" sz="4900" b="1" i="1" dirty="0" smtClean="0">
                <a:solidFill>
                  <a:schemeClr val="tx1"/>
                </a:solidFill>
              </a:rPr>
              <a:t> </a:t>
            </a:r>
            <a:r>
              <a:rPr lang="en-US" sz="4000" i="1" dirty="0">
                <a:solidFill>
                  <a:schemeClr val="tx1"/>
                </a:solidFill>
              </a:rPr>
              <a:t>Graph-based Substructure Pattern Mining</a:t>
            </a:r>
            <a:r>
              <a:rPr lang="en-GB" sz="3600" dirty="0"/>
              <a:t/>
            </a:r>
            <a:br>
              <a:rPr lang="en-GB" sz="3600" dirty="0"/>
            </a:br>
            <a:endParaRPr lang="en-GB"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3374" y="1900535"/>
            <a:ext cx="5272825" cy="4705585"/>
          </a:xfrm>
          <a:prstGeom prst="rect">
            <a:avLst/>
          </a:prstGeom>
        </p:spPr>
      </p:pic>
    </p:spTree>
    <p:extLst>
      <p:ext uri="{BB962C8B-B14F-4D97-AF65-F5344CB8AC3E}">
        <p14:creationId xmlns:p14="http://schemas.microsoft.com/office/powerpoint/2010/main" val="43412807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type="title"/>
          </p:nvPr>
        </p:nvSpPr>
        <p:spPr/>
        <p:txBody>
          <a:bodyPr>
            <a:normAutofit fontScale="90000"/>
          </a:bodyPr>
          <a:lstStyle/>
          <a:p>
            <a:pPr algn="l"/>
            <a:r>
              <a:rPr lang="en-US" sz="4900" b="1" i="1" dirty="0" smtClean="0">
                <a:solidFill>
                  <a:schemeClr val="tx1"/>
                </a:solidFill>
              </a:rPr>
              <a:t/>
            </a:r>
            <a:br>
              <a:rPr lang="en-US" sz="4900" b="1" i="1" dirty="0" smtClean="0">
                <a:solidFill>
                  <a:schemeClr val="tx1"/>
                </a:solidFill>
              </a:rPr>
            </a:br>
            <a:r>
              <a:rPr lang="en-US" sz="4900" b="1" i="1" dirty="0" err="1" smtClean="0">
                <a:solidFill>
                  <a:schemeClr val="tx1"/>
                </a:solidFill>
              </a:rPr>
              <a:t>Gspan</a:t>
            </a:r>
            <a:r>
              <a:rPr lang="en-US" sz="4900" b="1" i="1" dirty="0">
                <a:solidFill>
                  <a:schemeClr val="tx1"/>
                </a:solidFill>
              </a:rPr>
              <a:t/>
            </a:r>
            <a:br>
              <a:rPr lang="en-US" sz="4900" b="1" i="1" dirty="0">
                <a:solidFill>
                  <a:schemeClr val="tx1"/>
                </a:solidFill>
              </a:rPr>
            </a:br>
            <a:r>
              <a:rPr lang="en-US" sz="4900" b="1" i="1" dirty="0" smtClean="0">
                <a:solidFill>
                  <a:schemeClr val="tx1"/>
                </a:solidFill>
              </a:rPr>
              <a:t> </a:t>
            </a:r>
            <a:r>
              <a:rPr lang="en-US" sz="4000" i="1" dirty="0">
                <a:solidFill>
                  <a:schemeClr val="tx1"/>
                </a:solidFill>
              </a:rPr>
              <a:t>Graph-based Substructure Pattern Mining</a:t>
            </a:r>
            <a:r>
              <a:rPr lang="en-GB" sz="3600" dirty="0"/>
              <a:t/>
            </a:r>
            <a:br>
              <a:rPr lang="en-GB" sz="3600" dirty="0"/>
            </a:br>
            <a:endParaRPr lang="en-GB" dirty="0"/>
          </a:p>
        </p:txBody>
      </p:sp>
      <p:sp>
        <p:nvSpPr>
          <p:cNvPr id="6" name="Rectangle 5"/>
          <p:cNvSpPr/>
          <p:nvPr/>
        </p:nvSpPr>
        <p:spPr>
          <a:xfrm>
            <a:off x="533400" y="1828800"/>
            <a:ext cx="1668932" cy="461665"/>
          </a:xfrm>
          <a:prstGeom prst="rect">
            <a:avLst/>
          </a:prstGeom>
        </p:spPr>
        <p:txBody>
          <a:bodyPr wrap="square">
            <a:spAutoFit/>
          </a:bodyPr>
          <a:lstStyle/>
          <a:p>
            <a:r>
              <a:rPr lang="en-US" sz="2400" b="1" dirty="0" smtClean="0">
                <a:solidFill>
                  <a:schemeClr val="bg2">
                    <a:lumMod val="50000"/>
                  </a:schemeClr>
                </a:solidFill>
              </a:rPr>
              <a:t>Data Set</a:t>
            </a:r>
            <a:endParaRPr lang="en-GB" b="1" dirty="0">
              <a:solidFill>
                <a:schemeClr val="bg2">
                  <a:lumMod val="50000"/>
                </a:schemeClr>
              </a:solidFill>
            </a:endParaRPr>
          </a:p>
        </p:txBody>
      </p:sp>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t="4530" b="3883"/>
          <a:stretch/>
        </p:blipFill>
        <p:spPr>
          <a:xfrm>
            <a:off x="2562033" y="1752933"/>
            <a:ext cx="6277167" cy="4038267"/>
          </a:xfrm>
          <a:prstGeom prst="rect">
            <a:avLst/>
          </a:prstGeom>
        </p:spPr>
      </p:pic>
      <p:sp>
        <p:nvSpPr>
          <p:cNvPr id="9" name="Rectangle 8"/>
          <p:cNvSpPr/>
          <p:nvPr/>
        </p:nvSpPr>
        <p:spPr>
          <a:xfrm>
            <a:off x="228600" y="2398610"/>
            <a:ext cx="2438400" cy="830997"/>
          </a:xfrm>
          <a:prstGeom prst="rect">
            <a:avLst/>
          </a:prstGeom>
        </p:spPr>
        <p:txBody>
          <a:bodyPr wrap="square">
            <a:spAutoFit/>
          </a:bodyPr>
          <a:lstStyle/>
          <a:p>
            <a:r>
              <a:rPr lang="en-US" sz="1600" dirty="0" smtClean="0"/>
              <a:t>We have downloaded the </a:t>
            </a:r>
          </a:p>
          <a:p>
            <a:r>
              <a:rPr lang="en-US" sz="1600" dirty="0" smtClean="0"/>
              <a:t>data set from </a:t>
            </a:r>
            <a:r>
              <a:rPr lang="en-US" sz="1600" b="1" dirty="0" smtClean="0"/>
              <a:t>SPMF</a:t>
            </a:r>
            <a:r>
              <a:rPr lang="en-US" sz="1600" dirty="0" smtClean="0"/>
              <a:t> website</a:t>
            </a:r>
            <a:endParaRPr lang="en-GB" sz="1600" dirty="0"/>
          </a:p>
        </p:txBody>
      </p:sp>
    </p:spTree>
    <p:extLst>
      <p:ext uri="{BB962C8B-B14F-4D97-AF65-F5344CB8AC3E}">
        <p14:creationId xmlns:p14="http://schemas.microsoft.com/office/powerpoint/2010/main" val="26835612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type="title"/>
          </p:nvPr>
        </p:nvSpPr>
        <p:spPr/>
        <p:txBody>
          <a:bodyPr>
            <a:normAutofit fontScale="90000"/>
          </a:bodyPr>
          <a:lstStyle/>
          <a:p>
            <a:pPr algn="l"/>
            <a:r>
              <a:rPr lang="en-US" sz="4900" b="1" i="1" dirty="0" smtClean="0">
                <a:solidFill>
                  <a:schemeClr val="tx1"/>
                </a:solidFill>
              </a:rPr>
              <a:t/>
            </a:r>
            <a:br>
              <a:rPr lang="en-US" sz="4900" b="1" i="1" dirty="0" smtClean="0">
                <a:solidFill>
                  <a:schemeClr val="tx1"/>
                </a:solidFill>
              </a:rPr>
            </a:br>
            <a:r>
              <a:rPr lang="en-US" sz="4900" b="1" i="1" dirty="0" err="1" smtClean="0">
                <a:solidFill>
                  <a:schemeClr val="tx1"/>
                </a:solidFill>
              </a:rPr>
              <a:t>Gspan</a:t>
            </a:r>
            <a:r>
              <a:rPr lang="en-US" sz="4900" b="1" i="1" dirty="0">
                <a:solidFill>
                  <a:schemeClr val="tx1"/>
                </a:solidFill>
              </a:rPr>
              <a:t/>
            </a:r>
            <a:br>
              <a:rPr lang="en-US" sz="4900" b="1" i="1" dirty="0">
                <a:solidFill>
                  <a:schemeClr val="tx1"/>
                </a:solidFill>
              </a:rPr>
            </a:br>
            <a:r>
              <a:rPr lang="en-US" sz="4900" b="1" i="1" dirty="0" smtClean="0">
                <a:solidFill>
                  <a:schemeClr val="tx1"/>
                </a:solidFill>
              </a:rPr>
              <a:t> </a:t>
            </a:r>
            <a:r>
              <a:rPr lang="en-US" sz="4000" i="1" dirty="0">
                <a:solidFill>
                  <a:schemeClr val="tx1"/>
                </a:solidFill>
              </a:rPr>
              <a:t>Graph-based Substructure Pattern Mining</a:t>
            </a:r>
            <a:r>
              <a:rPr lang="en-GB" sz="3600" dirty="0"/>
              <a:t/>
            </a:r>
            <a:br>
              <a:rPr lang="en-GB" sz="3600" dirty="0"/>
            </a:br>
            <a:endParaRPr lang="en-GB"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16269" t="12502" b="24051"/>
          <a:stretch/>
        </p:blipFill>
        <p:spPr>
          <a:xfrm>
            <a:off x="228600" y="2057400"/>
            <a:ext cx="8764272" cy="3733800"/>
          </a:xfrm>
          <a:prstGeom prst="rect">
            <a:avLst/>
          </a:prstGeom>
        </p:spPr>
      </p:pic>
    </p:spTree>
    <p:extLst>
      <p:ext uri="{BB962C8B-B14F-4D97-AF65-F5344CB8AC3E}">
        <p14:creationId xmlns:p14="http://schemas.microsoft.com/office/powerpoint/2010/main" val="4878666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type="title"/>
          </p:nvPr>
        </p:nvSpPr>
        <p:spPr/>
        <p:txBody>
          <a:bodyPr>
            <a:normAutofit fontScale="90000"/>
          </a:bodyPr>
          <a:lstStyle/>
          <a:p>
            <a:pPr algn="l"/>
            <a:r>
              <a:rPr lang="en-US" sz="4900" b="1" i="1" dirty="0" smtClean="0">
                <a:solidFill>
                  <a:schemeClr val="tx1"/>
                </a:solidFill>
              </a:rPr>
              <a:t/>
            </a:r>
            <a:br>
              <a:rPr lang="en-US" sz="4900" b="1" i="1" dirty="0" smtClean="0">
                <a:solidFill>
                  <a:schemeClr val="tx1"/>
                </a:solidFill>
              </a:rPr>
            </a:br>
            <a:r>
              <a:rPr lang="en-US" sz="4900" b="1" i="1" dirty="0" err="1" smtClean="0">
                <a:solidFill>
                  <a:schemeClr val="tx1"/>
                </a:solidFill>
              </a:rPr>
              <a:t>Gspan</a:t>
            </a:r>
            <a:r>
              <a:rPr lang="en-US" sz="4900" b="1" i="1" dirty="0">
                <a:solidFill>
                  <a:schemeClr val="tx1"/>
                </a:solidFill>
              </a:rPr>
              <a:t/>
            </a:r>
            <a:br>
              <a:rPr lang="en-US" sz="4900" b="1" i="1" dirty="0">
                <a:solidFill>
                  <a:schemeClr val="tx1"/>
                </a:solidFill>
              </a:rPr>
            </a:br>
            <a:r>
              <a:rPr lang="en-US" sz="4900" b="1" i="1" dirty="0" smtClean="0">
                <a:solidFill>
                  <a:schemeClr val="tx1"/>
                </a:solidFill>
              </a:rPr>
              <a:t> </a:t>
            </a:r>
            <a:r>
              <a:rPr lang="en-US" sz="4000" i="1" dirty="0">
                <a:solidFill>
                  <a:schemeClr val="tx1"/>
                </a:solidFill>
              </a:rPr>
              <a:t>Graph-based Substructure Pattern Mining</a:t>
            </a:r>
            <a:r>
              <a:rPr lang="en-GB" sz="3600" dirty="0"/>
              <a:t/>
            </a:r>
            <a:br>
              <a:rPr lang="en-GB" sz="3600" dirty="0"/>
            </a:br>
            <a:endParaRPr lang="en-GB"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t="4537" r="47782" b="4937"/>
          <a:stretch/>
        </p:blipFill>
        <p:spPr>
          <a:xfrm>
            <a:off x="4343400" y="1752600"/>
            <a:ext cx="4612674" cy="4495800"/>
          </a:xfrm>
          <a:prstGeom prst="rect">
            <a:avLst/>
          </a:prstGeom>
        </p:spPr>
      </p:pic>
      <p:sp>
        <p:nvSpPr>
          <p:cNvPr id="6" name="Rectangle 5"/>
          <p:cNvSpPr/>
          <p:nvPr/>
        </p:nvSpPr>
        <p:spPr>
          <a:xfrm>
            <a:off x="36394" y="2362200"/>
            <a:ext cx="4078406" cy="2462213"/>
          </a:xfrm>
          <a:prstGeom prst="rect">
            <a:avLst/>
          </a:prstGeom>
        </p:spPr>
        <p:txBody>
          <a:bodyPr wrap="square">
            <a:spAutoFit/>
          </a:bodyPr>
          <a:lstStyle/>
          <a:p>
            <a:r>
              <a:rPr lang="en-GB" sz="1400" dirty="0"/>
              <a:t>The </a:t>
            </a:r>
            <a:r>
              <a:rPr lang="en-GB" sz="1400" b="1" dirty="0"/>
              <a:t>input file format</a:t>
            </a:r>
            <a:r>
              <a:rPr lang="en-GB" sz="1400" dirty="0"/>
              <a:t> is defined as follows. It is a text file which contains one or more graphs.  A graph is defined by a few lines of text that follow the following format:</a:t>
            </a:r>
          </a:p>
          <a:p>
            <a:r>
              <a:rPr lang="en-GB" sz="1400" b="1" dirty="0"/>
              <a:t>t # N </a:t>
            </a:r>
            <a:r>
              <a:rPr lang="en-GB" sz="1400" dirty="0"/>
              <a:t>   This is the first line of a graph. It indicates that this is the N-</a:t>
            </a:r>
            <a:r>
              <a:rPr lang="en-GB" sz="1400" dirty="0" err="1"/>
              <a:t>th</a:t>
            </a:r>
            <a:r>
              <a:rPr lang="en-GB" sz="1400" dirty="0"/>
              <a:t> graph in the file</a:t>
            </a:r>
          </a:p>
          <a:p>
            <a:r>
              <a:rPr lang="en-GB" sz="1400" b="1" dirty="0"/>
              <a:t>v M L</a:t>
            </a:r>
            <a:r>
              <a:rPr lang="en-GB" sz="1400" dirty="0"/>
              <a:t>     This line defines the M-</a:t>
            </a:r>
            <a:r>
              <a:rPr lang="en-GB" sz="1400" dirty="0" err="1"/>
              <a:t>th</a:t>
            </a:r>
            <a:r>
              <a:rPr lang="en-GB" sz="1400" dirty="0"/>
              <a:t> vertex of the current graph, which has a label L</a:t>
            </a:r>
          </a:p>
          <a:p>
            <a:r>
              <a:rPr lang="en-GB" sz="1400" b="1" dirty="0"/>
              <a:t>e P Q L  </a:t>
            </a:r>
            <a:r>
              <a:rPr lang="en-GB" sz="1400" dirty="0"/>
              <a:t> This line defines an edge, which connects the P-</a:t>
            </a:r>
            <a:r>
              <a:rPr lang="en-GB" sz="1400" dirty="0" err="1"/>
              <a:t>th</a:t>
            </a:r>
            <a:r>
              <a:rPr lang="en-GB" sz="1400" dirty="0"/>
              <a:t> vertex with the Q-</a:t>
            </a:r>
            <a:r>
              <a:rPr lang="en-GB" sz="1400" dirty="0" err="1"/>
              <a:t>th</a:t>
            </a:r>
            <a:r>
              <a:rPr lang="en-GB" sz="1400" dirty="0"/>
              <a:t> vertex. This edge has the label L</a:t>
            </a:r>
          </a:p>
        </p:txBody>
      </p:sp>
      <p:sp>
        <p:nvSpPr>
          <p:cNvPr id="7" name="Rectangle 6"/>
          <p:cNvSpPr/>
          <p:nvPr/>
        </p:nvSpPr>
        <p:spPr>
          <a:xfrm>
            <a:off x="254265" y="1932506"/>
            <a:ext cx="1821332" cy="369332"/>
          </a:xfrm>
          <a:prstGeom prst="rect">
            <a:avLst/>
          </a:prstGeom>
        </p:spPr>
        <p:txBody>
          <a:bodyPr wrap="none">
            <a:spAutoFit/>
          </a:bodyPr>
          <a:lstStyle/>
          <a:p>
            <a:r>
              <a:rPr lang="en-GB" b="1" dirty="0"/>
              <a:t>Input file format</a:t>
            </a:r>
          </a:p>
        </p:txBody>
      </p:sp>
    </p:spTree>
    <p:extLst>
      <p:ext uri="{BB962C8B-B14F-4D97-AF65-F5344CB8AC3E}">
        <p14:creationId xmlns:p14="http://schemas.microsoft.com/office/powerpoint/2010/main" val="27001798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23803" r="23944" b="4720"/>
          <a:stretch/>
        </p:blipFill>
        <p:spPr>
          <a:xfrm>
            <a:off x="4286350" y="1676401"/>
            <a:ext cx="4682711" cy="4800600"/>
          </a:xfrm>
          <a:prstGeom prst="rect">
            <a:avLst/>
          </a:prstGeom>
        </p:spPr>
      </p:pic>
      <p:sp>
        <p:nvSpPr>
          <p:cNvPr id="7" name="Title 2"/>
          <p:cNvSpPr>
            <a:spLocks noGrp="1"/>
          </p:cNvSpPr>
          <p:nvPr>
            <p:ph type="title"/>
          </p:nvPr>
        </p:nvSpPr>
        <p:spPr>
          <a:xfrm>
            <a:off x="457200" y="338328"/>
            <a:ext cx="8229600" cy="1252728"/>
          </a:xfrm>
        </p:spPr>
        <p:txBody>
          <a:bodyPr>
            <a:normAutofit fontScale="90000"/>
          </a:bodyPr>
          <a:lstStyle/>
          <a:p>
            <a:pPr algn="l"/>
            <a:r>
              <a:rPr lang="en-US" sz="4900" b="1" i="1" dirty="0" smtClean="0">
                <a:solidFill>
                  <a:schemeClr val="tx1"/>
                </a:solidFill>
              </a:rPr>
              <a:t/>
            </a:r>
            <a:br>
              <a:rPr lang="en-US" sz="4900" b="1" i="1" dirty="0" smtClean="0">
                <a:solidFill>
                  <a:schemeClr val="tx1"/>
                </a:solidFill>
              </a:rPr>
            </a:br>
            <a:r>
              <a:rPr lang="en-US" sz="4900" b="1" i="1" dirty="0" err="1" smtClean="0">
                <a:solidFill>
                  <a:schemeClr val="tx1"/>
                </a:solidFill>
              </a:rPr>
              <a:t>Gspan</a:t>
            </a:r>
            <a:r>
              <a:rPr lang="en-US" sz="4900" b="1" i="1" dirty="0">
                <a:solidFill>
                  <a:schemeClr val="tx1"/>
                </a:solidFill>
              </a:rPr>
              <a:t/>
            </a:r>
            <a:br>
              <a:rPr lang="en-US" sz="4900" b="1" i="1" dirty="0">
                <a:solidFill>
                  <a:schemeClr val="tx1"/>
                </a:solidFill>
              </a:rPr>
            </a:br>
            <a:r>
              <a:rPr lang="en-US" sz="4900" b="1" i="1" dirty="0" smtClean="0">
                <a:solidFill>
                  <a:schemeClr val="tx1"/>
                </a:solidFill>
              </a:rPr>
              <a:t> </a:t>
            </a:r>
            <a:r>
              <a:rPr lang="en-US" sz="4000" i="1" dirty="0">
                <a:solidFill>
                  <a:schemeClr val="tx1"/>
                </a:solidFill>
              </a:rPr>
              <a:t>Graph-based Substructure Pattern Mining</a:t>
            </a:r>
            <a:r>
              <a:rPr lang="en-GB" sz="3600" dirty="0"/>
              <a:t/>
            </a:r>
            <a:br>
              <a:rPr lang="en-GB" sz="3600" dirty="0"/>
            </a:br>
            <a:endParaRPr lang="en-GB" dirty="0"/>
          </a:p>
        </p:txBody>
      </p:sp>
      <p:sp>
        <p:nvSpPr>
          <p:cNvPr id="8" name="Title 2"/>
          <p:cNvSpPr txBox="1">
            <a:spLocks/>
          </p:cNvSpPr>
          <p:nvPr/>
        </p:nvSpPr>
        <p:spPr>
          <a:xfrm>
            <a:off x="-16099" y="1905000"/>
            <a:ext cx="4207099" cy="4800600"/>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2000" dirty="0" smtClean="0">
                <a:solidFill>
                  <a:schemeClr val="tx1"/>
                </a:solidFill>
              </a:rPr>
              <a:t>we have used SPMF </a:t>
            </a:r>
            <a:r>
              <a:rPr lang="en-US" sz="2000" dirty="0" err="1" smtClean="0">
                <a:solidFill>
                  <a:schemeClr val="tx1"/>
                </a:solidFill>
              </a:rPr>
              <a:t>sofware</a:t>
            </a:r>
            <a:r>
              <a:rPr lang="en-US" sz="2000" dirty="0" smtClean="0">
                <a:solidFill>
                  <a:schemeClr val="tx1"/>
                </a:solidFill>
              </a:rPr>
              <a:t> for</a:t>
            </a:r>
          </a:p>
          <a:p>
            <a:pPr algn="l"/>
            <a:r>
              <a:rPr lang="en-US" sz="2000" dirty="0" smtClean="0">
                <a:solidFill>
                  <a:schemeClr val="tx1"/>
                </a:solidFill>
              </a:rPr>
              <a:t>Implement </a:t>
            </a:r>
            <a:r>
              <a:rPr lang="en-US" sz="2000" dirty="0" err="1" smtClean="0">
                <a:solidFill>
                  <a:schemeClr val="tx1"/>
                </a:solidFill>
              </a:rPr>
              <a:t>gspan</a:t>
            </a:r>
            <a:r>
              <a:rPr lang="en-US" sz="2000" dirty="0" smtClean="0">
                <a:solidFill>
                  <a:schemeClr val="tx1"/>
                </a:solidFill>
              </a:rPr>
              <a:t> algorithm on our dataset</a:t>
            </a:r>
          </a:p>
          <a:p>
            <a:pPr algn="l"/>
            <a:r>
              <a:rPr lang="en-US" sz="2000" dirty="0" smtClean="0">
                <a:solidFill>
                  <a:schemeClr val="tx1"/>
                </a:solidFill>
              </a:rPr>
              <a:t>-</a:t>
            </a:r>
            <a:r>
              <a:rPr lang="en-US" sz="2000" dirty="0" err="1" smtClean="0">
                <a:solidFill>
                  <a:schemeClr val="tx1"/>
                </a:solidFill>
              </a:rPr>
              <a:t>first,we</a:t>
            </a:r>
            <a:r>
              <a:rPr lang="en-US" sz="2000" dirty="0" smtClean="0">
                <a:solidFill>
                  <a:schemeClr val="tx1"/>
                </a:solidFill>
              </a:rPr>
              <a:t> have  </a:t>
            </a:r>
            <a:r>
              <a:rPr lang="en-US" sz="2000" dirty="0" err="1" smtClean="0">
                <a:solidFill>
                  <a:schemeClr val="tx1"/>
                </a:solidFill>
              </a:rPr>
              <a:t>choosen</a:t>
            </a:r>
            <a:r>
              <a:rPr lang="en-US" sz="2000" dirty="0" smtClean="0">
                <a:solidFill>
                  <a:schemeClr val="tx1"/>
                </a:solidFill>
              </a:rPr>
              <a:t> our algorithm(GSPAN) ,</a:t>
            </a:r>
          </a:p>
          <a:p>
            <a:pPr algn="l"/>
            <a:r>
              <a:rPr lang="en-US" sz="2000" dirty="0" smtClean="0">
                <a:solidFill>
                  <a:schemeClr val="tx1"/>
                </a:solidFill>
              </a:rPr>
              <a:t>-Then, we have entered  the dataset we will use (</a:t>
            </a:r>
            <a:r>
              <a:rPr lang="en-GB" sz="2000" dirty="0" smtClean="0">
                <a:hlinkClick r:id="rId3"/>
              </a:rPr>
              <a:t>Chemical_340.txt</a:t>
            </a:r>
            <a:r>
              <a:rPr lang="en-GB" sz="2000" dirty="0" smtClean="0">
                <a:solidFill>
                  <a:schemeClr val="tx1"/>
                </a:solidFill>
              </a:rPr>
              <a:t>),</a:t>
            </a:r>
            <a:r>
              <a:rPr lang="en-US" sz="2000" dirty="0" smtClean="0">
                <a:solidFill>
                  <a:schemeClr val="tx1"/>
                </a:solidFill>
              </a:rPr>
              <a:t>and output file (output_file.txt)  </a:t>
            </a:r>
          </a:p>
          <a:p>
            <a:pPr algn="l"/>
            <a:r>
              <a:rPr lang="en-US" sz="2000" dirty="0">
                <a:solidFill>
                  <a:schemeClr val="tx1"/>
                </a:solidFill>
              </a:rPr>
              <a:t>-</a:t>
            </a:r>
            <a:r>
              <a:rPr lang="en-US" sz="2000" dirty="0" smtClean="0">
                <a:solidFill>
                  <a:schemeClr val="tx1"/>
                </a:solidFill>
              </a:rPr>
              <a:t> </a:t>
            </a:r>
            <a:r>
              <a:rPr lang="en-US" sz="2000" dirty="0" err="1" smtClean="0">
                <a:solidFill>
                  <a:schemeClr val="tx1"/>
                </a:solidFill>
              </a:rPr>
              <a:t>finally,setting</a:t>
            </a:r>
            <a:r>
              <a:rPr lang="en-US" sz="2000" dirty="0" smtClean="0">
                <a:solidFill>
                  <a:schemeClr val="tx1"/>
                </a:solidFill>
              </a:rPr>
              <a:t> the  minimum support (40%)and Run algorithm.</a:t>
            </a:r>
            <a:endParaRPr lang="en-GB" sz="2000" dirty="0"/>
          </a:p>
        </p:txBody>
      </p:sp>
    </p:spTree>
    <p:extLst>
      <p:ext uri="{BB962C8B-B14F-4D97-AF65-F5344CB8AC3E}">
        <p14:creationId xmlns:p14="http://schemas.microsoft.com/office/powerpoint/2010/main" val="239425372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a:spLocks noGrp="1"/>
          </p:cNvSpPr>
          <p:nvPr>
            <p:ph type="title"/>
          </p:nvPr>
        </p:nvSpPr>
        <p:spPr>
          <a:xfrm>
            <a:off x="457200" y="338328"/>
            <a:ext cx="8229600" cy="1252728"/>
          </a:xfrm>
        </p:spPr>
        <p:txBody>
          <a:bodyPr>
            <a:normAutofit fontScale="90000"/>
          </a:bodyPr>
          <a:lstStyle/>
          <a:p>
            <a:pPr algn="l"/>
            <a:r>
              <a:rPr lang="en-US" sz="4900" b="1" i="1" dirty="0" smtClean="0">
                <a:solidFill>
                  <a:schemeClr val="tx1"/>
                </a:solidFill>
              </a:rPr>
              <a:t/>
            </a:r>
            <a:br>
              <a:rPr lang="en-US" sz="4900" b="1" i="1" dirty="0" smtClean="0">
                <a:solidFill>
                  <a:schemeClr val="tx1"/>
                </a:solidFill>
              </a:rPr>
            </a:br>
            <a:r>
              <a:rPr lang="en-US" sz="4900" b="1" i="1" dirty="0" err="1" smtClean="0">
                <a:solidFill>
                  <a:schemeClr val="tx1"/>
                </a:solidFill>
              </a:rPr>
              <a:t>Gspan</a:t>
            </a:r>
            <a:r>
              <a:rPr lang="en-US" sz="4900" b="1" i="1" dirty="0">
                <a:solidFill>
                  <a:schemeClr val="tx1"/>
                </a:solidFill>
              </a:rPr>
              <a:t/>
            </a:r>
            <a:br>
              <a:rPr lang="en-US" sz="4900" b="1" i="1" dirty="0">
                <a:solidFill>
                  <a:schemeClr val="tx1"/>
                </a:solidFill>
              </a:rPr>
            </a:br>
            <a:r>
              <a:rPr lang="en-US" sz="4900" b="1" i="1" dirty="0" smtClean="0">
                <a:solidFill>
                  <a:schemeClr val="tx1"/>
                </a:solidFill>
              </a:rPr>
              <a:t> </a:t>
            </a:r>
            <a:r>
              <a:rPr lang="en-US" sz="4000" i="1" dirty="0">
                <a:solidFill>
                  <a:schemeClr val="tx1"/>
                </a:solidFill>
              </a:rPr>
              <a:t>Graph-based Substructure Pattern Mining</a:t>
            </a:r>
            <a:r>
              <a:rPr lang="en-GB" sz="3600" dirty="0"/>
              <a:t/>
            </a:r>
            <a:br>
              <a:rPr lang="en-GB" sz="3600" dirty="0"/>
            </a:br>
            <a:endParaRPr lang="en-GB" dirty="0"/>
          </a:p>
        </p:txBody>
      </p:sp>
      <p:sp>
        <p:nvSpPr>
          <p:cNvPr id="2" name="Rectangle 1"/>
          <p:cNvSpPr/>
          <p:nvPr/>
        </p:nvSpPr>
        <p:spPr>
          <a:xfrm>
            <a:off x="340308" y="2743200"/>
            <a:ext cx="6629400" cy="3416320"/>
          </a:xfrm>
          <a:prstGeom prst="rect">
            <a:avLst/>
          </a:prstGeom>
        </p:spPr>
        <p:txBody>
          <a:bodyPr wrap="square">
            <a:spAutoFit/>
          </a:bodyPr>
          <a:lstStyle/>
          <a:p>
            <a:r>
              <a:rPr lang="en-GB" dirty="0" smtClean="0"/>
              <a:t>The</a:t>
            </a:r>
            <a:r>
              <a:rPr lang="en-GB" dirty="0"/>
              <a:t> </a:t>
            </a:r>
            <a:r>
              <a:rPr lang="en-GB" b="1" dirty="0"/>
              <a:t>output file format</a:t>
            </a:r>
            <a:r>
              <a:rPr lang="en-GB" dirty="0"/>
              <a:t> is defined as follows. It is a text file, listing all the frequent </a:t>
            </a:r>
            <a:r>
              <a:rPr lang="en-GB" dirty="0" err="1"/>
              <a:t>subgraphs</a:t>
            </a:r>
            <a:r>
              <a:rPr lang="en-GB" dirty="0"/>
              <a:t> found in the input graph database. A frequent </a:t>
            </a:r>
            <a:r>
              <a:rPr lang="en-GB" dirty="0" err="1"/>
              <a:t>subgraph</a:t>
            </a:r>
            <a:r>
              <a:rPr lang="en-GB" dirty="0"/>
              <a:t> is defined by a few lines of text that follow the following format:</a:t>
            </a:r>
          </a:p>
          <a:p>
            <a:r>
              <a:rPr lang="en-GB" b="1" dirty="0"/>
              <a:t>t # N * Z </a:t>
            </a:r>
            <a:r>
              <a:rPr lang="en-GB" dirty="0"/>
              <a:t>   This is the first line of a </a:t>
            </a:r>
            <a:r>
              <a:rPr lang="en-GB" dirty="0" err="1"/>
              <a:t>subgraph</a:t>
            </a:r>
            <a:r>
              <a:rPr lang="en-GB" dirty="0"/>
              <a:t>. It indicates that this is the N-</a:t>
            </a:r>
            <a:r>
              <a:rPr lang="en-GB" dirty="0" err="1"/>
              <a:t>th</a:t>
            </a:r>
            <a:r>
              <a:rPr lang="en-GB" dirty="0"/>
              <a:t> </a:t>
            </a:r>
            <a:r>
              <a:rPr lang="en-GB" dirty="0" err="1"/>
              <a:t>subgraph</a:t>
            </a:r>
            <a:r>
              <a:rPr lang="en-GB" dirty="0"/>
              <a:t> in the file and that its support is Z.</a:t>
            </a:r>
          </a:p>
          <a:p>
            <a:r>
              <a:rPr lang="en-GB" b="1" dirty="0"/>
              <a:t>v M L</a:t>
            </a:r>
            <a:r>
              <a:rPr lang="en-GB" dirty="0"/>
              <a:t>     This line defines the M-</a:t>
            </a:r>
            <a:r>
              <a:rPr lang="en-GB" dirty="0" err="1"/>
              <a:t>th</a:t>
            </a:r>
            <a:r>
              <a:rPr lang="en-GB" dirty="0"/>
              <a:t> vertex of the current </a:t>
            </a:r>
            <a:r>
              <a:rPr lang="en-GB" dirty="0" err="1"/>
              <a:t>subgraph</a:t>
            </a:r>
            <a:r>
              <a:rPr lang="en-GB" dirty="0"/>
              <a:t>, which has a label L</a:t>
            </a:r>
          </a:p>
          <a:p>
            <a:r>
              <a:rPr lang="en-GB" b="1" dirty="0"/>
              <a:t>e P Q L  </a:t>
            </a:r>
            <a:r>
              <a:rPr lang="en-GB" dirty="0"/>
              <a:t> This line defines an edge, which connects the P-</a:t>
            </a:r>
            <a:r>
              <a:rPr lang="en-GB" dirty="0" err="1"/>
              <a:t>th</a:t>
            </a:r>
            <a:r>
              <a:rPr lang="en-GB" dirty="0"/>
              <a:t> vertex with the Q-</a:t>
            </a:r>
            <a:r>
              <a:rPr lang="en-GB" dirty="0" err="1"/>
              <a:t>th</a:t>
            </a:r>
            <a:r>
              <a:rPr lang="en-GB" dirty="0"/>
              <a:t> vertex. This edge has the label L</a:t>
            </a:r>
          </a:p>
          <a:p>
            <a:r>
              <a:rPr lang="en-GB" dirty="0"/>
              <a:t>x X1 X2 ... This lines lists the identifiers of all the graphs X1, X2 ... that contains the current </a:t>
            </a:r>
            <a:r>
              <a:rPr lang="en-GB" dirty="0" err="1"/>
              <a:t>subgraph</a:t>
            </a:r>
            <a:endParaRPr lang="en-GB" dirty="0"/>
          </a:p>
        </p:txBody>
      </p:sp>
      <p:sp>
        <p:nvSpPr>
          <p:cNvPr id="10" name="Rectangle 9"/>
          <p:cNvSpPr/>
          <p:nvPr/>
        </p:nvSpPr>
        <p:spPr>
          <a:xfrm>
            <a:off x="457200" y="2117172"/>
            <a:ext cx="1999265" cy="369332"/>
          </a:xfrm>
          <a:prstGeom prst="rect">
            <a:avLst/>
          </a:prstGeom>
        </p:spPr>
        <p:txBody>
          <a:bodyPr wrap="none">
            <a:spAutoFit/>
          </a:bodyPr>
          <a:lstStyle/>
          <a:p>
            <a:r>
              <a:rPr lang="en-GB" b="1" dirty="0" smtClean="0"/>
              <a:t>Output file </a:t>
            </a:r>
            <a:r>
              <a:rPr lang="en-GB" b="1" dirty="0"/>
              <a:t>format</a:t>
            </a:r>
          </a:p>
        </p:txBody>
      </p:sp>
    </p:spTree>
    <p:extLst>
      <p:ext uri="{BB962C8B-B14F-4D97-AF65-F5344CB8AC3E}">
        <p14:creationId xmlns:p14="http://schemas.microsoft.com/office/powerpoint/2010/main" val="77638992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type="title"/>
          </p:nvPr>
        </p:nvSpPr>
        <p:spPr/>
        <p:txBody>
          <a:bodyPr>
            <a:normAutofit fontScale="90000"/>
          </a:bodyPr>
          <a:lstStyle/>
          <a:p>
            <a:pPr algn="l"/>
            <a:r>
              <a:rPr lang="en-US" sz="4900" b="1" i="1" dirty="0" smtClean="0">
                <a:solidFill>
                  <a:schemeClr val="tx1"/>
                </a:solidFill>
              </a:rPr>
              <a:t/>
            </a:r>
            <a:br>
              <a:rPr lang="en-US" sz="4900" b="1" i="1" dirty="0" smtClean="0">
                <a:solidFill>
                  <a:schemeClr val="tx1"/>
                </a:solidFill>
              </a:rPr>
            </a:br>
            <a:r>
              <a:rPr lang="en-US" sz="4900" b="1" i="1" dirty="0" err="1" smtClean="0">
                <a:solidFill>
                  <a:schemeClr val="tx1"/>
                </a:solidFill>
              </a:rPr>
              <a:t>Gspan</a:t>
            </a:r>
            <a:r>
              <a:rPr lang="en-US" sz="4900" b="1" i="1" dirty="0">
                <a:solidFill>
                  <a:schemeClr val="tx1"/>
                </a:solidFill>
              </a:rPr>
              <a:t/>
            </a:r>
            <a:br>
              <a:rPr lang="en-US" sz="4900" b="1" i="1" dirty="0">
                <a:solidFill>
                  <a:schemeClr val="tx1"/>
                </a:solidFill>
              </a:rPr>
            </a:br>
            <a:r>
              <a:rPr lang="en-US" sz="4900" b="1" i="1" dirty="0" smtClean="0">
                <a:solidFill>
                  <a:schemeClr val="tx1"/>
                </a:solidFill>
              </a:rPr>
              <a:t> </a:t>
            </a:r>
            <a:r>
              <a:rPr lang="en-US" sz="4000" i="1" dirty="0">
                <a:solidFill>
                  <a:schemeClr val="tx1"/>
                </a:solidFill>
              </a:rPr>
              <a:t>Graph-based Substructure Pattern Mining</a:t>
            </a:r>
            <a:r>
              <a:rPr lang="en-GB" sz="3600" dirty="0"/>
              <a:t/>
            </a:r>
            <a:br>
              <a:rPr lang="en-GB" sz="3600" dirty="0"/>
            </a:br>
            <a:endParaRPr lang="en-GB" dirty="0"/>
          </a:p>
        </p:txBody>
      </p:sp>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l="30059" t="14866" r="10645" b="4971"/>
          <a:stretch/>
        </p:blipFill>
        <p:spPr>
          <a:xfrm>
            <a:off x="914400" y="1828800"/>
            <a:ext cx="7620000" cy="4349198"/>
          </a:xfrm>
          <a:prstGeom prst="rect">
            <a:avLst/>
          </a:prstGeom>
        </p:spPr>
      </p:pic>
      <p:sp>
        <p:nvSpPr>
          <p:cNvPr id="9" name="Title 2"/>
          <p:cNvSpPr txBox="1">
            <a:spLocks/>
          </p:cNvSpPr>
          <p:nvPr/>
        </p:nvSpPr>
        <p:spPr>
          <a:xfrm>
            <a:off x="304800" y="6324600"/>
            <a:ext cx="8229600" cy="533400"/>
          </a:xfrm>
          <a:prstGeom prst="rect">
            <a:avLst/>
          </a:prstGeom>
          <a:noFill/>
          <a:ln>
            <a:noFill/>
          </a:ln>
        </p:spPr>
        <p:txBody>
          <a:bodyPr vert="horz" lIns="91440" tIns="45720" rIns="91440" bIns="45720" rtlCol="0" anchor="ctr">
            <a:normAutofit fontScale="25000" lnSpcReduction="20000"/>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endParaRPr lang="en-US" sz="8000" i="1" dirty="0" smtClean="0">
              <a:solidFill>
                <a:schemeClr val="tx1"/>
              </a:solidFill>
            </a:endParaRPr>
          </a:p>
          <a:p>
            <a:pPr algn="l"/>
            <a:endParaRPr lang="en-US" sz="8000" i="1" dirty="0">
              <a:solidFill>
                <a:schemeClr val="tx1"/>
              </a:solidFill>
            </a:endParaRPr>
          </a:p>
          <a:p>
            <a:pPr algn="l"/>
            <a:endParaRPr lang="en-US" sz="6000" i="1" dirty="0" smtClean="0">
              <a:solidFill>
                <a:schemeClr val="tx1"/>
              </a:solidFill>
            </a:endParaRPr>
          </a:p>
          <a:p>
            <a:pPr algn="l"/>
            <a:r>
              <a:rPr lang="en-US" sz="6000" i="1" dirty="0" smtClean="0">
                <a:solidFill>
                  <a:schemeClr val="tx1"/>
                </a:solidFill>
              </a:rPr>
              <a:t>The output file that contain the frequent patterns</a:t>
            </a:r>
            <a:endParaRPr lang="en-US" sz="6000" i="1" dirty="0">
              <a:solidFill>
                <a:schemeClr val="tx1"/>
              </a:solidFill>
            </a:endParaRPr>
          </a:p>
          <a:p>
            <a:pPr algn="l"/>
            <a:endParaRPr lang="en-US" sz="6000" i="1" dirty="0" smtClean="0">
              <a:solidFill>
                <a:schemeClr val="tx1"/>
              </a:solidFill>
            </a:endParaRPr>
          </a:p>
          <a:p>
            <a:pPr algn="l"/>
            <a:endParaRPr lang="en-US" sz="6000" i="1" dirty="0">
              <a:solidFill>
                <a:schemeClr val="tx1"/>
              </a:solidFill>
            </a:endParaRPr>
          </a:p>
          <a:p>
            <a:pPr algn="l"/>
            <a:r>
              <a:rPr lang="en-GB" sz="5600" dirty="0" smtClean="0"/>
              <a:t/>
            </a:r>
            <a:br>
              <a:rPr lang="en-GB" sz="5600" dirty="0" smtClean="0"/>
            </a:br>
            <a:endParaRPr lang="en-GB" sz="7200" dirty="0"/>
          </a:p>
        </p:txBody>
      </p:sp>
    </p:spTree>
    <p:extLst>
      <p:ext uri="{BB962C8B-B14F-4D97-AF65-F5344CB8AC3E}">
        <p14:creationId xmlns:p14="http://schemas.microsoft.com/office/powerpoint/2010/main" val="35414008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a:spLocks noGrp="1"/>
          </p:cNvSpPr>
          <p:nvPr>
            <p:ph type="title"/>
          </p:nvPr>
        </p:nvSpPr>
        <p:spPr>
          <a:xfrm>
            <a:off x="457200" y="338328"/>
            <a:ext cx="8229600" cy="1252728"/>
          </a:xfrm>
        </p:spPr>
        <p:txBody>
          <a:bodyPr>
            <a:normAutofit fontScale="90000"/>
          </a:bodyPr>
          <a:lstStyle/>
          <a:p>
            <a:pPr algn="l"/>
            <a:r>
              <a:rPr lang="en-US" sz="4900" b="1" i="1" dirty="0" smtClean="0">
                <a:solidFill>
                  <a:schemeClr val="tx1"/>
                </a:solidFill>
              </a:rPr>
              <a:t/>
            </a:r>
            <a:br>
              <a:rPr lang="en-US" sz="4900" b="1" i="1" dirty="0" smtClean="0">
                <a:solidFill>
                  <a:schemeClr val="tx1"/>
                </a:solidFill>
              </a:rPr>
            </a:br>
            <a:r>
              <a:rPr lang="en-US" sz="4900" b="1" i="1" dirty="0" err="1" smtClean="0">
                <a:solidFill>
                  <a:schemeClr val="tx1"/>
                </a:solidFill>
              </a:rPr>
              <a:t>Gspan</a:t>
            </a:r>
            <a:r>
              <a:rPr lang="en-US" sz="4900" b="1" i="1" dirty="0">
                <a:solidFill>
                  <a:schemeClr val="tx1"/>
                </a:solidFill>
              </a:rPr>
              <a:t/>
            </a:r>
            <a:br>
              <a:rPr lang="en-US" sz="4900" b="1" i="1" dirty="0">
                <a:solidFill>
                  <a:schemeClr val="tx1"/>
                </a:solidFill>
              </a:rPr>
            </a:br>
            <a:r>
              <a:rPr lang="en-US" sz="4900" b="1" i="1" dirty="0" smtClean="0">
                <a:solidFill>
                  <a:schemeClr val="tx1"/>
                </a:solidFill>
              </a:rPr>
              <a:t> </a:t>
            </a:r>
            <a:r>
              <a:rPr lang="en-US" sz="4000" i="1" dirty="0">
                <a:solidFill>
                  <a:schemeClr val="tx1"/>
                </a:solidFill>
              </a:rPr>
              <a:t>Graph-based Substructure Pattern Mining</a:t>
            </a:r>
            <a:r>
              <a:rPr lang="en-GB" sz="3600" dirty="0"/>
              <a:t/>
            </a:r>
            <a:br>
              <a:rPr lang="en-GB" sz="3600" dirty="0"/>
            </a:br>
            <a:endParaRPr lang="en-GB" dirty="0"/>
          </a:p>
        </p:txBody>
      </p:sp>
      <p:pic>
        <p:nvPicPr>
          <p:cNvPr id="10" name="Content Placeholder 9"/>
          <p:cNvPicPr>
            <a:picLocks noGrp="1" noChangeAspect="1"/>
          </p:cNvPicPr>
          <p:nvPr>
            <p:ph idx="1"/>
          </p:nvPr>
        </p:nvPicPr>
        <p:blipFill rotWithShape="1">
          <a:blip r:embed="rId2">
            <a:extLst>
              <a:ext uri="{28A0092B-C50C-407E-A947-70E740481C1C}">
                <a14:useLocalDpi xmlns:a14="http://schemas.microsoft.com/office/drawing/2010/main" val="0"/>
              </a:ext>
            </a:extLst>
          </a:blip>
          <a:srcRect l="18465" t="33697" r="16286" b="5850"/>
          <a:stretch/>
        </p:blipFill>
        <p:spPr>
          <a:xfrm>
            <a:off x="2743201" y="1981200"/>
            <a:ext cx="6248399" cy="3490175"/>
          </a:xfrm>
        </p:spPr>
      </p:pic>
      <p:sp>
        <p:nvSpPr>
          <p:cNvPr id="12" name="Title 2"/>
          <p:cNvSpPr txBox="1">
            <a:spLocks/>
          </p:cNvSpPr>
          <p:nvPr/>
        </p:nvSpPr>
        <p:spPr>
          <a:xfrm>
            <a:off x="94445" y="1981200"/>
            <a:ext cx="8229600" cy="1252728"/>
          </a:xfrm>
          <a:prstGeom prst="rect">
            <a:avLst/>
          </a:prstGeom>
          <a:noFill/>
          <a:ln>
            <a:noFill/>
          </a:ln>
        </p:spPr>
        <p:txBody>
          <a:bodyPr vert="horz" lIns="91440" tIns="45720" rIns="91440" bIns="45720" rtlCol="0" anchor="ctr">
            <a:normAutofit fontScale="25000" lnSpcReduction="20000"/>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endParaRPr lang="en-US" sz="8000" i="1" dirty="0" smtClean="0">
              <a:solidFill>
                <a:schemeClr val="tx1"/>
              </a:solidFill>
            </a:endParaRPr>
          </a:p>
          <a:p>
            <a:pPr algn="l"/>
            <a:endParaRPr lang="en-US" sz="8000" i="1" dirty="0">
              <a:solidFill>
                <a:schemeClr val="tx1"/>
              </a:solidFill>
            </a:endParaRPr>
          </a:p>
          <a:p>
            <a:pPr algn="l"/>
            <a:r>
              <a:rPr lang="en-US" sz="9600" i="1" dirty="0" smtClean="0">
                <a:solidFill>
                  <a:schemeClr val="tx1"/>
                </a:solidFill>
              </a:rPr>
              <a:t>Results</a:t>
            </a:r>
            <a:endParaRPr lang="en-US" sz="6000" i="1" dirty="0" smtClean="0">
              <a:solidFill>
                <a:schemeClr val="tx1"/>
              </a:solidFill>
            </a:endParaRPr>
          </a:p>
          <a:p>
            <a:pPr algn="l"/>
            <a:endParaRPr lang="en-US" sz="6000" i="1" dirty="0">
              <a:solidFill>
                <a:schemeClr val="tx1"/>
              </a:solidFill>
            </a:endParaRPr>
          </a:p>
          <a:p>
            <a:pPr algn="l"/>
            <a:endParaRPr lang="en-US" sz="6000" i="1" dirty="0" smtClean="0">
              <a:solidFill>
                <a:schemeClr val="tx1"/>
              </a:solidFill>
            </a:endParaRPr>
          </a:p>
          <a:p>
            <a:pPr algn="l"/>
            <a:endParaRPr lang="en-US" sz="6000" i="1" dirty="0">
              <a:solidFill>
                <a:schemeClr val="tx1"/>
              </a:solidFill>
            </a:endParaRPr>
          </a:p>
          <a:p>
            <a:pPr algn="l"/>
            <a:r>
              <a:rPr lang="en-GB" sz="5600" dirty="0" smtClean="0"/>
              <a:t/>
            </a:r>
            <a:br>
              <a:rPr lang="en-GB" sz="5600" dirty="0" smtClean="0"/>
            </a:br>
            <a:endParaRPr lang="en-GB" sz="7200" dirty="0"/>
          </a:p>
        </p:txBody>
      </p:sp>
      <p:sp>
        <p:nvSpPr>
          <p:cNvPr id="13" name="Rectangle 12"/>
          <p:cNvSpPr/>
          <p:nvPr/>
        </p:nvSpPr>
        <p:spPr>
          <a:xfrm>
            <a:off x="457200" y="5922204"/>
            <a:ext cx="7467600" cy="369332"/>
          </a:xfrm>
          <a:prstGeom prst="rect">
            <a:avLst/>
          </a:prstGeom>
        </p:spPr>
        <p:txBody>
          <a:bodyPr wrap="square">
            <a:spAutoFit/>
          </a:bodyPr>
          <a:lstStyle/>
          <a:p>
            <a:r>
              <a:rPr lang="en-US" i="1" dirty="0" smtClean="0">
                <a:solidFill>
                  <a:schemeClr val="tx1"/>
                </a:solidFill>
              </a:rPr>
              <a:t>Graph of the frequent items that </a:t>
            </a:r>
            <a:r>
              <a:rPr lang="en-US" i="1" dirty="0" smtClean="0">
                <a:solidFill>
                  <a:schemeClr val="tx1"/>
                </a:solidFill>
                <a:latin typeface="Minion-Italic"/>
              </a:rPr>
              <a:t>is no less than min sup</a:t>
            </a:r>
            <a:r>
              <a:rPr lang="en-US" i="1" dirty="0" smtClean="0">
                <a:solidFill>
                  <a:srgbClr val="000000"/>
                </a:solidFill>
                <a:latin typeface="Minion-Italic"/>
              </a:rPr>
              <a:t>.(40%)</a:t>
            </a:r>
            <a:r>
              <a:rPr lang="en-US" dirty="0" smtClean="0"/>
              <a:t> </a:t>
            </a:r>
            <a:endParaRPr lang="en-US" i="1" dirty="0" smtClean="0">
              <a:solidFill>
                <a:schemeClr val="tx1"/>
              </a:solidFill>
            </a:endParaRPr>
          </a:p>
        </p:txBody>
      </p:sp>
      <p:sp>
        <p:nvSpPr>
          <p:cNvPr id="6" name="Rectangle 5"/>
          <p:cNvSpPr/>
          <p:nvPr/>
        </p:nvSpPr>
        <p:spPr>
          <a:xfrm>
            <a:off x="94445" y="2813713"/>
            <a:ext cx="2438400" cy="2057400"/>
          </a:xfrm>
          <a:prstGeom prst="rect">
            <a:avLst/>
          </a:prstGeom>
        </p:spPr>
        <p:txBody>
          <a:bodyPr wrap="square">
            <a:spAutoFit/>
          </a:bodyPr>
          <a:lstStyle/>
          <a:p>
            <a:r>
              <a:rPr lang="en-GB" dirty="0"/>
              <a:t>The output is the set of all </a:t>
            </a:r>
            <a:r>
              <a:rPr lang="en-GB" dirty="0" err="1"/>
              <a:t>subgraphs</a:t>
            </a:r>
            <a:r>
              <a:rPr lang="en-GB" dirty="0"/>
              <a:t> that appear in at least </a:t>
            </a:r>
            <a:r>
              <a:rPr lang="en-GB" i="1" dirty="0" err="1"/>
              <a:t>minsup</a:t>
            </a:r>
            <a:r>
              <a:rPr lang="en-GB" dirty="0"/>
              <a:t> </a:t>
            </a:r>
            <a:r>
              <a:rPr lang="en-GB" dirty="0" err="1"/>
              <a:t>percent</a:t>
            </a:r>
            <a:r>
              <a:rPr lang="en-GB" dirty="0"/>
              <a:t> of the graphs of the input graph database, and their support values. </a:t>
            </a:r>
          </a:p>
        </p:txBody>
      </p:sp>
    </p:spTree>
    <p:extLst>
      <p:ext uri="{BB962C8B-B14F-4D97-AF65-F5344CB8AC3E}">
        <p14:creationId xmlns:p14="http://schemas.microsoft.com/office/powerpoint/2010/main" val="427812182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2"/>
          <p:cNvSpPr txBox="1">
            <a:spLocks/>
          </p:cNvSpPr>
          <p:nvPr/>
        </p:nvSpPr>
        <p:spPr>
          <a:xfrm>
            <a:off x="152400" y="2057400"/>
            <a:ext cx="5712857" cy="3200400"/>
          </a:xfrm>
          <a:prstGeom prst="rect">
            <a:avLst/>
          </a:prstGeom>
        </p:spPr>
        <p:txBody>
          <a:bodyPr vert="horz" lIns="91440" tIns="45720" rIns="91440" bIns="45720" rtlCol="0">
            <a:normAutofit/>
          </a:bodyPr>
          <a:lstStyle>
            <a:lvl1pPr marL="0" indent="0" algn="ctr" defTabSz="914400" rtl="0" eaLnBrk="1" latinLnBrk="0" hangingPunct="1">
              <a:spcBef>
                <a:spcPct val="20000"/>
              </a:spcBef>
              <a:buClr>
                <a:schemeClr val="accent1"/>
              </a:buClr>
              <a:buSzPct val="100000"/>
              <a:buFont typeface="Symbol" pitchFamily="18" charset="2"/>
              <a:buNone/>
              <a:defRPr sz="2000" kern="1200">
                <a:solidFill>
                  <a:srgbClr val="FFFFFF"/>
                </a:solidFill>
                <a:latin typeface="+mn-lt"/>
                <a:ea typeface="+mn-ea"/>
                <a:cs typeface="+mn-cs"/>
              </a:defRPr>
            </a:lvl1pPr>
            <a:lvl2pPr marL="457200" indent="0" algn="ctr" defTabSz="914400" rtl="0" eaLnBrk="1" latinLnBrk="0" hangingPunct="1">
              <a:spcBef>
                <a:spcPct val="20000"/>
              </a:spcBef>
              <a:buClr>
                <a:schemeClr val="accent1"/>
              </a:buClr>
              <a:buSzPct val="100000"/>
              <a:buFont typeface="Symbol" pitchFamily="18"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ct val="20000"/>
              </a:spcBef>
              <a:buClr>
                <a:schemeClr val="accent1"/>
              </a:buClr>
              <a:buSzPct val="100000"/>
              <a:buFont typeface="Symbol" pitchFamily="18"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ct val="20000"/>
              </a:spcBef>
              <a:buClr>
                <a:schemeClr val="accent1"/>
              </a:buClr>
              <a:buSzPct val="100000"/>
              <a:buFont typeface="Symbol" pitchFamily="18"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ct val="20000"/>
              </a:spcBef>
              <a:buClr>
                <a:schemeClr val="accent1"/>
              </a:buClr>
              <a:buSzPct val="100000"/>
              <a:buFont typeface="Symbol" pitchFamily="18" charset="2"/>
              <a:buNone/>
              <a:defRPr sz="1600" kern="1200">
                <a:solidFill>
                  <a:schemeClr val="tx1">
                    <a:tint val="75000"/>
                  </a:schemeClr>
                </a:solidFill>
                <a:latin typeface="+mn-lt"/>
                <a:ea typeface="+mn-ea"/>
                <a:cs typeface="+mn-cs"/>
              </a:defRPr>
            </a:lvl5pPr>
            <a:lvl6pPr marL="2286000" indent="0" algn="ctr" defTabSz="914400" rtl="0" eaLnBrk="1" latinLnBrk="0" hangingPunct="1">
              <a:spcBef>
                <a:spcPts val="384"/>
              </a:spcBef>
              <a:buClr>
                <a:schemeClr val="accent1"/>
              </a:buClr>
              <a:buFont typeface="Symbol" pitchFamily="18" charset="2"/>
              <a:buNone/>
              <a:defRPr sz="1400" kern="1200">
                <a:solidFill>
                  <a:schemeClr val="tx1">
                    <a:tint val="75000"/>
                  </a:schemeClr>
                </a:solidFill>
                <a:latin typeface="+mn-lt"/>
                <a:ea typeface="+mn-ea"/>
                <a:cs typeface="+mn-cs"/>
              </a:defRPr>
            </a:lvl6pPr>
            <a:lvl7pPr marL="2743200" indent="0" algn="ctr" defTabSz="914400" rtl="0" eaLnBrk="1" latinLnBrk="0" hangingPunct="1">
              <a:spcBef>
                <a:spcPts val="384"/>
              </a:spcBef>
              <a:buClr>
                <a:schemeClr val="accent1"/>
              </a:buClr>
              <a:buFont typeface="Symbol" pitchFamily="18" charset="2"/>
              <a:buNone/>
              <a:defRPr sz="1400" kern="1200">
                <a:solidFill>
                  <a:schemeClr val="tx1">
                    <a:tint val="75000"/>
                  </a:schemeClr>
                </a:solidFill>
                <a:latin typeface="+mn-lt"/>
                <a:ea typeface="+mn-ea"/>
                <a:cs typeface="+mn-cs"/>
              </a:defRPr>
            </a:lvl7pPr>
            <a:lvl8pPr marL="3200400" indent="0" algn="ctr" defTabSz="914400" rtl="0" eaLnBrk="1" latinLnBrk="0" hangingPunct="1">
              <a:spcBef>
                <a:spcPts val="384"/>
              </a:spcBef>
              <a:buClr>
                <a:schemeClr val="accent1"/>
              </a:buClr>
              <a:buFont typeface="Symbol" pitchFamily="18" charset="2"/>
              <a:buNone/>
              <a:defRPr sz="1400" kern="1200">
                <a:solidFill>
                  <a:schemeClr val="tx1">
                    <a:tint val="75000"/>
                  </a:schemeClr>
                </a:solidFill>
                <a:latin typeface="+mn-lt"/>
                <a:ea typeface="+mn-ea"/>
                <a:cs typeface="+mn-cs"/>
              </a:defRPr>
            </a:lvl8pPr>
            <a:lvl9pPr marL="3657600" indent="0" algn="ctr" defTabSz="914400" rtl="0" eaLnBrk="1" latinLnBrk="0" hangingPunct="1">
              <a:spcBef>
                <a:spcPts val="384"/>
              </a:spcBef>
              <a:buClr>
                <a:schemeClr val="accent1"/>
              </a:buClr>
              <a:buFont typeface="Symbol" pitchFamily="18" charset="2"/>
              <a:buNone/>
              <a:defRPr sz="1400" kern="1200">
                <a:solidFill>
                  <a:schemeClr val="tx1">
                    <a:tint val="75000"/>
                  </a:schemeClr>
                </a:solidFill>
                <a:latin typeface="+mn-lt"/>
                <a:ea typeface="+mn-ea"/>
                <a:cs typeface="+mn-cs"/>
              </a:defRPr>
            </a:lvl9pPr>
          </a:lstStyle>
          <a:p>
            <a:pPr algn="l"/>
            <a:r>
              <a:rPr lang="en-US" sz="2400" dirty="0">
                <a:solidFill>
                  <a:schemeClr val="tx1"/>
                </a:solidFill>
              </a:rPr>
              <a:t>Presented By: Our Team </a:t>
            </a:r>
            <a:endParaRPr lang="en-GB" sz="2400" dirty="0">
              <a:solidFill>
                <a:schemeClr val="tx1"/>
              </a:solidFill>
            </a:endParaRPr>
          </a:p>
          <a:p>
            <a:r>
              <a:rPr lang="en-US" sz="2200" b="1" dirty="0" smtClean="0">
                <a:solidFill>
                  <a:schemeClr val="accent1">
                    <a:lumMod val="75000"/>
                  </a:schemeClr>
                </a:solidFill>
              </a:rPr>
              <a:t>-</a:t>
            </a:r>
            <a:r>
              <a:rPr lang="en-US" sz="2200" b="1" dirty="0" err="1" smtClean="0">
                <a:solidFill>
                  <a:schemeClr val="accent1">
                    <a:lumMod val="75000"/>
                  </a:schemeClr>
                </a:solidFill>
              </a:rPr>
              <a:t>Doaa</a:t>
            </a:r>
            <a:r>
              <a:rPr lang="en-US" sz="2200" b="1" dirty="0" smtClean="0">
                <a:solidFill>
                  <a:schemeClr val="accent1">
                    <a:lumMod val="75000"/>
                  </a:schemeClr>
                </a:solidFill>
              </a:rPr>
              <a:t> Mohammed </a:t>
            </a:r>
            <a:r>
              <a:rPr lang="en-US" sz="2200" b="1" dirty="0" err="1" smtClean="0">
                <a:solidFill>
                  <a:schemeClr val="accent1">
                    <a:lumMod val="75000"/>
                  </a:schemeClr>
                </a:solidFill>
              </a:rPr>
              <a:t>Sayed</a:t>
            </a:r>
            <a:endParaRPr lang="en-GB" sz="2200" b="1" dirty="0" smtClean="0">
              <a:solidFill>
                <a:schemeClr val="accent1">
                  <a:lumMod val="75000"/>
                </a:schemeClr>
              </a:solidFill>
            </a:endParaRPr>
          </a:p>
          <a:p>
            <a:r>
              <a:rPr lang="en-US" sz="2200" b="1" dirty="0" smtClean="0">
                <a:solidFill>
                  <a:schemeClr val="accent1">
                    <a:lumMod val="75000"/>
                  </a:schemeClr>
                </a:solidFill>
              </a:rPr>
              <a:t>-</a:t>
            </a:r>
            <a:r>
              <a:rPr lang="en-US" sz="2200" b="1" dirty="0" err="1" smtClean="0">
                <a:solidFill>
                  <a:schemeClr val="accent1">
                    <a:lumMod val="75000"/>
                  </a:schemeClr>
                </a:solidFill>
              </a:rPr>
              <a:t>Reem</a:t>
            </a:r>
            <a:r>
              <a:rPr lang="en-US" sz="2200" b="1" dirty="0" smtClean="0">
                <a:solidFill>
                  <a:schemeClr val="accent1">
                    <a:lumMod val="75000"/>
                  </a:schemeClr>
                </a:solidFill>
              </a:rPr>
              <a:t> </a:t>
            </a:r>
            <a:r>
              <a:rPr lang="en-US" sz="2200" b="1" dirty="0" err="1" smtClean="0">
                <a:solidFill>
                  <a:schemeClr val="accent1">
                    <a:lumMod val="75000"/>
                  </a:schemeClr>
                </a:solidFill>
              </a:rPr>
              <a:t>Atef</a:t>
            </a:r>
            <a:r>
              <a:rPr lang="en-US" sz="2200" b="1" dirty="0" smtClean="0">
                <a:solidFill>
                  <a:schemeClr val="accent1">
                    <a:lumMod val="75000"/>
                  </a:schemeClr>
                </a:solidFill>
              </a:rPr>
              <a:t> </a:t>
            </a:r>
            <a:r>
              <a:rPr lang="en-US" sz="2200" b="1" dirty="0" err="1" smtClean="0">
                <a:solidFill>
                  <a:schemeClr val="accent1">
                    <a:lumMod val="75000"/>
                  </a:schemeClr>
                </a:solidFill>
              </a:rPr>
              <a:t>Abd-Eltawab</a:t>
            </a:r>
            <a:endParaRPr lang="en-GB" sz="2200" b="1" dirty="0" smtClean="0">
              <a:solidFill>
                <a:schemeClr val="accent1">
                  <a:lumMod val="75000"/>
                </a:schemeClr>
              </a:solidFill>
            </a:endParaRPr>
          </a:p>
          <a:p>
            <a:r>
              <a:rPr lang="en-US" sz="2200" b="1" dirty="0" smtClean="0">
                <a:solidFill>
                  <a:schemeClr val="accent1">
                    <a:lumMod val="75000"/>
                  </a:schemeClr>
                </a:solidFill>
              </a:rPr>
              <a:t>     -</a:t>
            </a:r>
            <a:r>
              <a:rPr lang="en-US" sz="2200" b="1" dirty="0" err="1" smtClean="0">
                <a:solidFill>
                  <a:schemeClr val="accent1">
                    <a:lumMod val="75000"/>
                  </a:schemeClr>
                </a:solidFill>
              </a:rPr>
              <a:t>Rasha</a:t>
            </a:r>
            <a:r>
              <a:rPr lang="en-US" sz="2200" b="1" dirty="0" smtClean="0">
                <a:solidFill>
                  <a:schemeClr val="accent1">
                    <a:lumMod val="75000"/>
                  </a:schemeClr>
                </a:solidFill>
              </a:rPr>
              <a:t> </a:t>
            </a:r>
            <a:r>
              <a:rPr lang="en-US" sz="2200" b="1" dirty="0" err="1" smtClean="0">
                <a:solidFill>
                  <a:schemeClr val="accent1">
                    <a:lumMod val="75000"/>
                  </a:schemeClr>
                </a:solidFill>
              </a:rPr>
              <a:t>Hamdy</a:t>
            </a:r>
            <a:r>
              <a:rPr lang="en-US" sz="2200" b="1" dirty="0" smtClean="0">
                <a:solidFill>
                  <a:schemeClr val="accent1">
                    <a:lumMod val="75000"/>
                  </a:schemeClr>
                </a:solidFill>
              </a:rPr>
              <a:t> </a:t>
            </a:r>
            <a:r>
              <a:rPr lang="en-US" sz="2200" b="1" dirty="0" err="1" smtClean="0">
                <a:solidFill>
                  <a:schemeClr val="accent1">
                    <a:lumMod val="75000"/>
                  </a:schemeClr>
                </a:solidFill>
              </a:rPr>
              <a:t>Abd-Elsattar</a:t>
            </a:r>
            <a:endParaRPr lang="en-GB" sz="2200" b="1" dirty="0" smtClean="0">
              <a:solidFill>
                <a:schemeClr val="accent1">
                  <a:lumMod val="75000"/>
                </a:schemeClr>
              </a:solidFill>
            </a:endParaRPr>
          </a:p>
          <a:p>
            <a:r>
              <a:rPr lang="en-US" sz="2200" b="1" dirty="0" smtClean="0">
                <a:solidFill>
                  <a:schemeClr val="accent1">
                    <a:lumMod val="75000"/>
                  </a:schemeClr>
                </a:solidFill>
              </a:rPr>
              <a:t>           -</a:t>
            </a:r>
            <a:r>
              <a:rPr lang="en-US" sz="2200" b="1" dirty="0" err="1" smtClean="0">
                <a:solidFill>
                  <a:schemeClr val="accent1">
                    <a:lumMod val="75000"/>
                  </a:schemeClr>
                </a:solidFill>
              </a:rPr>
              <a:t>Esraa</a:t>
            </a:r>
            <a:r>
              <a:rPr lang="en-US" sz="2200" b="1" dirty="0" smtClean="0">
                <a:solidFill>
                  <a:schemeClr val="accent1">
                    <a:lumMod val="75000"/>
                  </a:schemeClr>
                </a:solidFill>
              </a:rPr>
              <a:t> Mohammed </a:t>
            </a:r>
            <a:r>
              <a:rPr lang="en-US" sz="2200" b="1" dirty="0" err="1" smtClean="0">
                <a:solidFill>
                  <a:schemeClr val="accent1">
                    <a:lumMod val="75000"/>
                  </a:schemeClr>
                </a:solidFill>
              </a:rPr>
              <a:t>Abd-Elghny</a:t>
            </a:r>
            <a:endParaRPr lang="en-GB" sz="2200" b="1" dirty="0" smtClean="0">
              <a:solidFill>
                <a:schemeClr val="accent1">
                  <a:lumMod val="75000"/>
                </a:schemeClr>
              </a:solidFill>
            </a:endParaRPr>
          </a:p>
          <a:p>
            <a:r>
              <a:rPr lang="en-US" dirty="0" smtClean="0"/>
              <a:t> </a:t>
            </a:r>
            <a:endParaRPr lang="en-GB" dirty="0"/>
          </a:p>
        </p:txBody>
      </p:sp>
    </p:spTree>
    <p:extLst>
      <p:ext uri="{BB962C8B-B14F-4D97-AF65-F5344CB8AC3E}">
        <p14:creationId xmlns:p14="http://schemas.microsoft.com/office/powerpoint/2010/main" val="33330124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Graphical user interface, text, application, email&#10;&#10;Description automatically generated"/>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457200" y="1959591"/>
            <a:ext cx="8229600" cy="4038600"/>
          </a:xfrm>
          <a:prstGeom prst="rect">
            <a:avLst/>
          </a:prstGeom>
        </p:spPr>
      </p:pic>
      <p:sp>
        <p:nvSpPr>
          <p:cNvPr id="7" name="Rectangle 6"/>
          <p:cNvSpPr/>
          <p:nvPr/>
        </p:nvSpPr>
        <p:spPr>
          <a:xfrm>
            <a:off x="381000" y="6019800"/>
            <a:ext cx="8153400" cy="369332"/>
          </a:xfrm>
          <a:prstGeom prst="rect">
            <a:avLst/>
          </a:prstGeom>
        </p:spPr>
        <p:txBody>
          <a:bodyPr wrap="square">
            <a:spAutoFit/>
          </a:bodyPr>
          <a:lstStyle/>
          <a:p>
            <a:r>
              <a:rPr lang="en-US" dirty="0"/>
              <a:t>As a result of the research, a lot of ontology associated with this disease</a:t>
            </a:r>
            <a:endParaRPr lang="en-GB" dirty="0"/>
          </a:p>
        </p:txBody>
      </p:sp>
      <p:sp>
        <p:nvSpPr>
          <p:cNvPr id="9" name="Title 2"/>
          <p:cNvSpPr>
            <a:spLocks noGrp="1"/>
          </p:cNvSpPr>
          <p:nvPr>
            <p:ph type="title"/>
          </p:nvPr>
        </p:nvSpPr>
        <p:spPr>
          <a:xfrm>
            <a:off x="457200" y="338328"/>
            <a:ext cx="8229600" cy="1252728"/>
          </a:xfrm>
        </p:spPr>
        <p:txBody>
          <a:bodyPr>
            <a:normAutofit/>
          </a:bodyPr>
          <a:lstStyle/>
          <a:p>
            <a:pPr algn="l"/>
            <a:r>
              <a:rPr lang="en-US" b="1" i="1" dirty="0" err="1">
                <a:solidFill>
                  <a:schemeClr val="tx1"/>
                </a:solidFill>
              </a:rPr>
              <a:t>Bioportal</a:t>
            </a:r>
            <a:r>
              <a:rPr lang="en-US" b="1" i="1" dirty="0">
                <a:solidFill>
                  <a:schemeClr val="tx1"/>
                </a:solidFill>
              </a:rPr>
              <a:t> &amp; Ontology</a:t>
            </a:r>
          </a:p>
        </p:txBody>
      </p:sp>
    </p:spTree>
    <p:extLst>
      <p:ext uri="{BB962C8B-B14F-4D97-AF65-F5344CB8AC3E}">
        <p14:creationId xmlns:p14="http://schemas.microsoft.com/office/powerpoint/2010/main" val="27931677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l"/>
            <a:r>
              <a:rPr lang="en-US" dirty="0" smtClean="0">
                <a:solidFill>
                  <a:schemeClr val="tx1"/>
                </a:solidFill>
              </a:rPr>
              <a:t>REFERNCES</a:t>
            </a:r>
            <a:endParaRPr lang="en-GB" dirty="0">
              <a:solidFill>
                <a:schemeClr val="tx1"/>
              </a:solidFill>
            </a:endParaRPr>
          </a:p>
        </p:txBody>
      </p:sp>
      <p:sp>
        <p:nvSpPr>
          <p:cNvPr id="4" name="Title 2"/>
          <p:cNvSpPr txBox="1">
            <a:spLocks/>
          </p:cNvSpPr>
          <p:nvPr/>
        </p:nvSpPr>
        <p:spPr>
          <a:xfrm>
            <a:off x="0" y="1981200"/>
            <a:ext cx="8229600" cy="1252728"/>
          </a:xfrm>
          <a:prstGeom prst="rect">
            <a:avLst/>
          </a:prstGeom>
          <a:noFill/>
          <a:ln>
            <a:noFill/>
          </a:ln>
        </p:spPr>
        <p:txBody>
          <a:bodyPr vert="horz" lIns="91440" tIns="45720" rIns="91440" bIns="45720" rtlCol="0" anchor="ctr">
            <a:normAutofit fontScale="25000" lnSpcReduction="20000"/>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endParaRPr lang="en-US" sz="8000" i="1" dirty="0" smtClean="0">
              <a:solidFill>
                <a:schemeClr val="tx1"/>
              </a:solidFill>
            </a:endParaRPr>
          </a:p>
          <a:p>
            <a:pPr algn="l"/>
            <a:endParaRPr lang="en-US" sz="8000" i="1" dirty="0">
              <a:solidFill>
                <a:schemeClr val="tx1"/>
              </a:solidFill>
            </a:endParaRPr>
          </a:p>
          <a:p>
            <a:pPr algn="l"/>
            <a:r>
              <a:rPr lang="en-US" sz="8000" i="1" dirty="0" smtClean="0">
                <a:solidFill>
                  <a:schemeClr val="tx1"/>
                </a:solidFill>
              </a:rPr>
              <a:t>Dataset</a:t>
            </a:r>
            <a:endParaRPr lang="en-US" sz="6000" i="1" dirty="0" smtClean="0">
              <a:solidFill>
                <a:schemeClr val="tx1"/>
              </a:solidFill>
            </a:endParaRPr>
          </a:p>
          <a:p>
            <a:pPr algn="l"/>
            <a:endParaRPr lang="en-US" sz="6000" i="1" dirty="0" smtClean="0">
              <a:solidFill>
                <a:schemeClr val="tx1"/>
              </a:solidFill>
            </a:endParaRPr>
          </a:p>
          <a:p>
            <a:pPr algn="l"/>
            <a:r>
              <a:rPr lang="en-US" sz="9600" i="1" dirty="0" smtClean="0">
                <a:solidFill>
                  <a:schemeClr val="tx1"/>
                </a:solidFill>
              </a:rPr>
              <a:t>We use </a:t>
            </a:r>
            <a:r>
              <a:rPr lang="en-GB" sz="8000" dirty="0" smtClean="0">
                <a:hlinkClick r:id="rId2"/>
              </a:rPr>
              <a:t>Chemical_340.txt</a:t>
            </a:r>
            <a:r>
              <a:rPr lang="en-GB" sz="8000" dirty="0" smtClean="0"/>
              <a:t> </a:t>
            </a:r>
            <a:r>
              <a:rPr lang="en-GB" sz="8000" dirty="0">
                <a:solidFill>
                  <a:schemeClr val="tx1"/>
                </a:solidFill>
              </a:rPr>
              <a:t> </a:t>
            </a:r>
            <a:r>
              <a:rPr lang="en-GB" sz="8000" dirty="0" smtClean="0">
                <a:solidFill>
                  <a:schemeClr val="tx1"/>
                </a:solidFill>
              </a:rPr>
              <a:t>graph dataset. </a:t>
            </a:r>
          </a:p>
          <a:p>
            <a:pPr algn="l"/>
            <a:endParaRPr lang="en-GB" sz="4800" dirty="0" smtClean="0">
              <a:solidFill>
                <a:schemeClr val="tx1"/>
              </a:solidFill>
            </a:endParaRPr>
          </a:p>
          <a:p>
            <a:pPr algn="l"/>
            <a:r>
              <a:rPr lang="en-US" sz="8000" i="1" u="sng" dirty="0">
                <a:solidFill>
                  <a:schemeClr val="accent1">
                    <a:lumMod val="75000"/>
                  </a:schemeClr>
                </a:solidFill>
              </a:rPr>
              <a:t>https://www.philippe-fournier-viger.com/spmf/datasets/Compound_422.txt</a:t>
            </a:r>
            <a:r>
              <a:rPr lang="en-US" sz="8000" i="1" u="sng" dirty="0" smtClean="0">
                <a:solidFill>
                  <a:schemeClr val="accent1">
                    <a:lumMod val="75000"/>
                  </a:schemeClr>
                </a:solidFill>
              </a:rPr>
              <a:t/>
            </a:r>
            <a:br>
              <a:rPr lang="en-US" sz="8000" i="1" u="sng" dirty="0" smtClean="0">
                <a:solidFill>
                  <a:schemeClr val="accent1">
                    <a:lumMod val="75000"/>
                  </a:schemeClr>
                </a:solidFill>
              </a:rPr>
            </a:br>
            <a:r>
              <a:rPr lang="en-GB" sz="5600" dirty="0" smtClean="0"/>
              <a:t/>
            </a:r>
            <a:br>
              <a:rPr lang="en-GB" sz="5600" dirty="0" smtClean="0"/>
            </a:br>
            <a:endParaRPr lang="en-GB" sz="7200" dirty="0"/>
          </a:p>
        </p:txBody>
      </p:sp>
      <p:sp>
        <p:nvSpPr>
          <p:cNvPr id="5" name="Title 2"/>
          <p:cNvSpPr txBox="1">
            <a:spLocks/>
          </p:cNvSpPr>
          <p:nvPr/>
        </p:nvSpPr>
        <p:spPr>
          <a:xfrm>
            <a:off x="116983" y="4724400"/>
            <a:ext cx="8229600" cy="1252728"/>
          </a:xfrm>
          <a:prstGeom prst="rect">
            <a:avLst/>
          </a:prstGeom>
          <a:noFill/>
          <a:ln>
            <a:noFill/>
          </a:ln>
        </p:spPr>
        <p:txBody>
          <a:bodyPr vert="horz" lIns="91440" tIns="45720" rIns="91440" bIns="45720" rtlCol="0" anchor="ctr">
            <a:normAutofit fontScale="25000" lnSpcReduction="20000"/>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endParaRPr lang="en-US" sz="8000" i="1" dirty="0" smtClean="0">
              <a:solidFill>
                <a:schemeClr val="tx1"/>
              </a:solidFill>
            </a:endParaRPr>
          </a:p>
          <a:p>
            <a:pPr algn="l"/>
            <a:endParaRPr lang="en-US" sz="8000" i="1" dirty="0">
              <a:solidFill>
                <a:schemeClr val="tx1"/>
              </a:solidFill>
            </a:endParaRPr>
          </a:p>
          <a:p>
            <a:pPr algn="l"/>
            <a:r>
              <a:rPr lang="en-US" sz="8000" i="1" dirty="0" smtClean="0">
                <a:solidFill>
                  <a:schemeClr val="tx1"/>
                </a:solidFill>
              </a:rPr>
              <a:t>Code</a:t>
            </a:r>
            <a:endParaRPr lang="en-US" sz="6000" i="1" dirty="0" smtClean="0">
              <a:solidFill>
                <a:schemeClr val="tx1"/>
              </a:solidFill>
            </a:endParaRPr>
          </a:p>
          <a:p>
            <a:pPr algn="l"/>
            <a:endParaRPr lang="en-US" sz="6000" i="1" dirty="0" smtClean="0">
              <a:solidFill>
                <a:schemeClr val="tx1"/>
              </a:solidFill>
            </a:endParaRPr>
          </a:p>
          <a:p>
            <a:pPr algn="l"/>
            <a:r>
              <a:rPr lang="en-US" sz="8000" i="1" u="sng" dirty="0">
                <a:solidFill>
                  <a:schemeClr val="accent1">
                    <a:lumMod val="75000"/>
                  </a:schemeClr>
                </a:solidFill>
              </a:rPr>
              <a:t>http://localhost:8889/notebooks/seminar%20task.ipynb</a:t>
            </a:r>
            <a:r>
              <a:rPr lang="en-US" sz="8000" i="1" u="sng" dirty="0" smtClean="0">
                <a:solidFill>
                  <a:schemeClr val="accent1">
                    <a:lumMod val="75000"/>
                  </a:schemeClr>
                </a:solidFill>
              </a:rPr>
              <a:t/>
            </a:r>
            <a:br>
              <a:rPr lang="en-US" sz="8000" i="1" u="sng" dirty="0" smtClean="0">
                <a:solidFill>
                  <a:schemeClr val="accent1">
                    <a:lumMod val="75000"/>
                  </a:schemeClr>
                </a:solidFill>
              </a:rPr>
            </a:br>
            <a:r>
              <a:rPr lang="en-GB" sz="5600" dirty="0" smtClean="0"/>
              <a:t/>
            </a:r>
            <a:br>
              <a:rPr lang="en-GB" sz="5600" dirty="0" smtClean="0"/>
            </a:br>
            <a:endParaRPr lang="en-GB" sz="7200" dirty="0"/>
          </a:p>
        </p:txBody>
      </p:sp>
      <p:sp>
        <p:nvSpPr>
          <p:cNvPr id="6" name="Title 2"/>
          <p:cNvSpPr txBox="1">
            <a:spLocks/>
          </p:cNvSpPr>
          <p:nvPr/>
        </p:nvSpPr>
        <p:spPr>
          <a:xfrm>
            <a:off x="32196" y="3467379"/>
            <a:ext cx="8502203" cy="1252728"/>
          </a:xfrm>
          <a:prstGeom prst="rect">
            <a:avLst/>
          </a:prstGeom>
          <a:noFill/>
          <a:ln>
            <a:noFill/>
          </a:ln>
        </p:spPr>
        <p:txBody>
          <a:bodyPr vert="horz" lIns="91440" tIns="45720" rIns="91440" bIns="45720" rtlCol="0" anchor="ctr">
            <a:normAutofit fontScale="25000" lnSpcReduction="20000"/>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endParaRPr lang="en-US" sz="8000" i="1" dirty="0" smtClean="0">
              <a:solidFill>
                <a:schemeClr val="tx1"/>
              </a:solidFill>
            </a:endParaRPr>
          </a:p>
          <a:p>
            <a:pPr algn="l"/>
            <a:endParaRPr lang="en-US" sz="8000" i="1" dirty="0">
              <a:solidFill>
                <a:schemeClr val="tx1"/>
              </a:solidFill>
            </a:endParaRPr>
          </a:p>
          <a:p>
            <a:pPr algn="l"/>
            <a:r>
              <a:rPr lang="en-US" sz="8000" i="1" dirty="0" smtClean="0">
                <a:solidFill>
                  <a:schemeClr val="tx1"/>
                </a:solidFill>
              </a:rPr>
              <a:t>SPMF software</a:t>
            </a:r>
            <a:endParaRPr lang="en-US" sz="6000" i="1" dirty="0" smtClean="0">
              <a:solidFill>
                <a:schemeClr val="tx1"/>
              </a:solidFill>
            </a:endParaRPr>
          </a:p>
          <a:p>
            <a:pPr algn="l"/>
            <a:endParaRPr lang="en-US" sz="6000" i="1" dirty="0" smtClean="0">
              <a:solidFill>
                <a:schemeClr val="tx1"/>
              </a:solidFill>
            </a:endParaRPr>
          </a:p>
          <a:p>
            <a:pPr algn="l"/>
            <a:r>
              <a:rPr lang="en-US" sz="8000" i="1" u="sng" dirty="0">
                <a:solidFill>
                  <a:schemeClr val="accent1">
                    <a:lumMod val="75000"/>
                  </a:schemeClr>
                </a:solidFill>
              </a:rPr>
              <a:t>https://www.philippe-fournier-viger.com/spmf/index.php?link=download.php</a:t>
            </a:r>
            <a:r>
              <a:rPr lang="en-GB" sz="5600" dirty="0" smtClean="0"/>
              <a:t/>
            </a:r>
            <a:br>
              <a:rPr lang="en-GB" sz="5600" dirty="0" smtClean="0"/>
            </a:br>
            <a:endParaRPr lang="en-GB" sz="7200" dirty="0"/>
          </a:p>
        </p:txBody>
      </p:sp>
    </p:spTree>
    <p:extLst>
      <p:ext uri="{BB962C8B-B14F-4D97-AF65-F5344CB8AC3E}">
        <p14:creationId xmlns:p14="http://schemas.microsoft.com/office/powerpoint/2010/main" val="141862656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6200" y="3657600"/>
            <a:ext cx="5029200" cy="923330"/>
          </a:xfrm>
          <a:prstGeom prst="rect">
            <a:avLst/>
          </a:prstGeom>
          <a:solidFill>
            <a:schemeClr val="bg2">
              <a:lumMod val="75000"/>
            </a:schemeClr>
          </a:solidFill>
        </p:spPr>
        <p:txBody>
          <a:bodyPr wrap="square">
            <a:spAutoFit/>
          </a:bodyPr>
          <a:lstStyle/>
          <a:p>
            <a:r>
              <a:rPr lang="en-GB" sz="5400" dirty="0" smtClean="0">
                <a:solidFill>
                  <a:schemeClr val="bg1"/>
                </a:solidFill>
              </a:rPr>
              <a:t>Thank You</a:t>
            </a:r>
            <a:endParaRPr lang="en-GB" sz="5400" dirty="0">
              <a:solidFill>
                <a:schemeClr val="bg1"/>
              </a:solidFill>
            </a:endParaRPr>
          </a:p>
        </p:txBody>
      </p:sp>
    </p:spTree>
    <p:extLst>
      <p:ext uri="{BB962C8B-B14F-4D97-AF65-F5344CB8AC3E}">
        <p14:creationId xmlns:p14="http://schemas.microsoft.com/office/powerpoint/2010/main" val="9947124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Graphical user interface, text, application, email&#10;&#10;Description automatically generated"/>
          <p:cNvPicPr/>
          <p:nvPr/>
        </p:nvPicPr>
        <p:blipFill>
          <a:blip r:embed="rId2" cstate="print">
            <a:extLst>
              <a:ext uri="{28A0092B-C50C-407E-A947-70E740481C1C}">
                <a14:useLocalDpi xmlns:a14="http://schemas.microsoft.com/office/drawing/2010/main" val="0"/>
              </a:ext>
            </a:extLst>
          </a:blip>
          <a:stretch>
            <a:fillRect/>
          </a:stretch>
        </p:blipFill>
        <p:spPr>
          <a:xfrm>
            <a:off x="594575" y="1828800"/>
            <a:ext cx="7772400" cy="3733800"/>
          </a:xfrm>
          <a:prstGeom prst="rect">
            <a:avLst/>
          </a:prstGeom>
        </p:spPr>
      </p:pic>
      <p:sp>
        <p:nvSpPr>
          <p:cNvPr id="6" name="Rectangle 5"/>
          <p:cNvSpPr/>
          <p:nvPr/>
        </p:nvSpPr>
        <p:spPr>
          <a:xfrm>
            <a:off x="797417" y="5867400"/>
            <a:ext cx="7620000" cy="369332"/>
          </a:xfrm>
          <a:prstGeom prst="rect">
            <a:avLst/>
          </a:prstGeom>
        </p:spPr>
        <p:txBody>
          <a:bodyPr wrap="square">
            <a:spAutoFit/>
          </a:bodyPr>
          <a:lstStyle/>
          <a:p>
            <a:r>
              <a:rPr lang="en-US" dirty="0"/>
              <a:t>We click on 6 more for the ontology in the first link</a:t>
            </a:r>
            <a:endParaRPr lang="en-GB" dirty="0"/>
          </a:p>
        </p:txBody>
      </p:sp>
      <p:sp>
        <p:nvSpPr>
          <p:cNvPr id="9" name="Title 2"/>
          <p:cNvSpPr>
            <a:spLocks noGrp="1"/>
          </p:cNvSpPr>
          <p:nvPr>
            <p:ph type="title"/>
          </p:nvPr>
        </p:nvSpPr>
        <p:spPr>
          <a:xfrm>
            <a:off x="457200" y="338328"/>
            <a:ext cx="8229600" cy="1252728"/>
          </a:xfrm>
        </p:spPr>
        <p:txBody>
          <a:bodyPr>
            <a:normAutofit/>
          </a:bodyPr>
          <a:lstStyle/>
          <a:p>
            <a:pPr algn="l"/>
            <a:r>
              <a:rPr lang="en-US" b="1" i="1" dirty="0" err="1">
                <a:solidFill>
                  <a:schemeClr val="tx1"/>
                </a:solidFill>
              </a:rPr>
              <a:t>Bioportal</a:t>
            </a:r>
            <a:r>
              <a:rPr lang="en-US" b="1" i="1" dirty="0">
                <a:solidFill>
                  <a:schemeClr val="tx1"/>
                </a:solidFill>
              </a:rPr>
              <a:t> &amp; Ontology</a:t>
            </a:r>
          </a:p>
        </p:txBody>
      </p:sp>
    </p:spTree>
    <p:extLst>
      <p:ext uri="{BB962C8B-B14F-4D97-AF65-F5344CB8AC3E}">
        <p14:creationId xmlns:p14="http://schemas.microsoft.com/office/powerpoint/2010/main" val="13103857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4876800"/>
            <a:ext cx="7890933" cy="1249362"/>
          </a:xfrm>
        </p:spPr>
        <p:txBody>
          <a:bodyPr>
            <a:normAutofit fontScale="92500" lnSpcReduction="10000"/>
          </a:bodyPr>
          <a:lstStyle/>
          <a:p>
            <a:pPr marL="0" lvl="0" indent="0">
              <a:buNone/>
            </a:pPr>
            <a:endParaRPr lang="en-US" sz="1800" dirty="0" smtClean="0">
              <a:solidFill>
                <a:schemeClr val="tx1"/>
              </a:solidFill>
              <a:latin typeface="Calibri" pitchFamily="34" charset="0"/>
              <a:ea typeface="Calibri" pitchFamily="34" charset="0"/>
              <a:cs typeface="Arial" pitchFamily="34" charset="0"/>
            </a:endParaRPr>
          </a:p>
          <a:p>
            <a:pPr marL="0" lvl="0" indent="0">
              <a:buNone/>
            </a:pPr>
            <a:endParaRPr lang="en-US" sz="1800" dirty="0">
              <a:solidFill>
                <a:schemeClr val="tx1"/>
              </a:solidFill>
              <a:latin typeface="Calibri" pitchFamily="34" charset="0"/>
              <a:ea typeface="Calibri" pitchFamily="34" charset="0"/>
              <a:cs typeface="Arial" pitchFamily="34" charset="0"/>
            </a:endParaRPr>
          </a:p>
          <a:p>
            <a:pPr marL="0" lvl="0" indent="0">
              <a:buNone/>
            </a:pPr>
            <a:endParaRPr lang="en-US" sz="1800" dirty="0" smtClean="0">
              <a:solidFill>
                <a:schemeClr val="tx1"/>
              </a:solidFill>
              <a:latin typeface="Calibri" pitchFamily="34" charset="0"/>
              <a:ea typeface="Calibri" pitchFamily="34" charset="0"/>
              <a:cs typeface="Arial" pitchFamily="34" charset="0"/>
            </a:endParaRPr>
          </a:p>
          <a:p>
            <a:pPr marL="0" lvl="0" indent="0">
              <a:buNone/>
            </a:pPr>
            <a:r>
              <a:rPr lang="en-US" sz="1800" dirty="0" smtClean="0">
                <a:solidFill>
                  <a:schemeClr val="tx1"/>
                </a:solidFill>
                <a:latin typeface="Calibri" pitchFamily="34" charset="0"/>
                <a:ea typeface="Calibri" pitchFamily="34" charset="0"/>
                <a:cs typeface="Arial" pitchFamily="34" charset="0"/>
              </a:rPr>
              <a:t>we </a:t>
            </a:r>
            <a:r>
              <a:rPr lang="en-US" sz="1800" dirty="0">
                <a:solidFill>
                  <a:schemeClr val="tx1"/>
                </a:solidFill>
                <a:latin typeface="Calibri" pitchFamily="34" charset="0"/>
                <a:ea typeface="Calibri" pitchFamily="34" charset="0"/>
                <a:cs typeface="Arial" pitchFamily="34" charset="0"/>
              </a:rPr>
              <a:t>choose the first ontology from these ontologies "Astrocytoma malignant"</a:t>
            </a:r>
            <a:endParaRPr lang="en-US" dirty="0">
              <a:solidFill>
                <a:schemeClr val="tx1"/>
              </a:solidFill>
              <a:latin typeface="Arial" pitchFamily="34" charset="0"/>
              <a:cs typeface="Arial" pitchFamily="34" charset="0"/>
            </a:endParaRPr>
          </a:p>
          <a:p>
            <a:endParaRPr lang="en-GB" dirty="0"/>
          </a:p>
        </p:txBody>
      </p:sp>
      <p:sp>
        <p:nvSpPr>
          <p:cNvPr id="6"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pic>
        <p:nvPicPr>
          <p:cNvPr id="4097" name="Picture 6" descr="Description: Graphical user interface, text, application, email&#10;&#10;Description automatically generat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524000"/>
            <a:ext cx="8028023" cy="4114800"/>
          </a:xfrm>
          <a:prstGeom prst="rect">
            <a:avLst/>
          </a:prstGeom>
          <a:noFill/>
          <a:extLst>
            <a:ext uri="{909E8E84-426E-40DD-AFC4-6F175D3DCCD1}">
              <a14:hiddenFill xmlns:a14="http://schemas.microsoft.com/office/drawing/2010/main">
                <a:solidFill>
                  <a:srgbClr val="FFFFFF"/>
                </a:solidFill>
              </a14:hiddenFill>
            </a:ext>
          </a:extLst>
        </p:spPr>
      </p:pic>
      <p:sp>
        <p:nvSpPr>
          <p:cNvPr id="9" name="Title 2"/>
          <p:cNvSpPr>
            <a:spLocks noGrp="1"/>
          </p:cNvSpPr>
          <p:nvPr>
            <p:ph type="title"/>
          </p:nvPr>
        </p:nvSpPr>
        <p:spPr>
          <a:xfrm>
            <a:off x="457200" y="338328"/>
            <a:ext cx="8229600" cy="1252728"/>
          </a:xfrm>
        </p:spPr>
        <p:txBody>
          <a:bodyPr>
            <a:normAutofit/>
          </a:bodyPr>
          <a:lstStyle/>
          <a:p>
            <a:pPr algn="l"/>
            <a:r>
              <a:rPr lang="en-US" b="1" i="1" dirty="0" err="1">
                <a:solidFill>
                  <a:schemeClr val="tx1"/>
                </a:solidFill>
              </a:rPr>
              <a:t>Bioportal</a:t>
            </a:r>
            <a:r>
              <a:rPr lang="en-US" b="1" i="1" dirty="0">
                <a:solidFill>
                  <a:schemeClr val="tx1"/>
                </a:solidFill>
              </a:rPr>
              <a:t> &amp; Ontology</a:t>
            </a:r>
          </a:p>
        </p:txBody>
      </p:sp>
    </p:spTree>
    <p:extLst>
      <p:ext uri="{BB962C8B-B14F-4D97-AF65-F5344CB8AC3E}">
        <p14:creationId xmlns:p14="http://schemas.microsoft.com/office/powerpoint/2010/main" val="35169853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1" name="Picture 7" descr="Description: Chart, box and whisker chart&#10;&#10;Description automatically generat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8186" y="1371600"/>
            <a:ext cx="7813780" cy="46482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1219200" y="5855732"/>
            <a:ext cx="4572000" cy="738664"/>
          </a:xfrm>
          <a:prstGeom prst="rect">
            <a:avLst/>
          </a:prstGeom>
        </p:spPr>
        <p:txBody>
          <a:bodyPr>
            <a:spAutoFit/>
          </a:bodyPr>
          <a:lstStyle/>
          <a:p>
            <a:pPr lvl="0" algn="ctr" fontAlgn="base">
              <a:spcBef>
                <a:spcPct val="0"/>
              </a:spcBef>
              <a:spcAft>
                <a:spcPct val="0"/>
              </a:spcAft>
            </a:pPr>
            <a:r>
              <a:rPr kumimoji="0" lang="en-US" sz="1400" b="0" i="0" u="none" strike="noStrike" cap="none" normalizeH="0" baseline="0" dirty="0" smtClean="0">
                <a:ln>
                  <a:noFill/>
                </a:ln>
                <a:solidFill>
                  <a:schemeClr val="tx1"/>
                </a:solidFill>
                <a:effectLst/>
                <a:latin typeface="Calibri" pitchFamily="34" charset="0"/>
                <a:ea typeface="Calibri" pitchFamily="34" charset="0"/>
                <a:cs typeface="Arial" pitchFamily="34" charset="0"/>
              </a:rPr>
              <a:t/>
            </a:r>
            <a:br>
              <a:rPr kumimoji="0" lang="en-US" sz="1400" b="0" i="0" u="none" strike="noStrike" cap="none" normalizeH="0" baseline="0" dirty="0" smtClean="0">
                <a:ln>
                  <a:noFill/>
                </a:ln>
                <a:solidFill>
                  <a:schemeClr val="tx1"/>
                </a:solidFill>
                <a:effectLst/>
                <a:latin typeface="Calibri" pitchFamily="34" charset="0"/>
                <a:ea typeface="Calibri" pitchFamily="34" charset="0"/>
                <a:cs typeface="Arial" pitchFamily="34" charset="0"/>
              </a:rPr>
            </a:br>
            <a:endParaRPr kumimoji="0" lang="en-GB" sz="1000" b="0" i="0" u="none" strike="noStrike" cap="none" normalizeH="0" baseline="0" dirty="0" smtClean="0">
              <a:ln>
                <a:noFill/>
              </a:ln>
              <a:solidFill>
                <a:schemeClr val="tx1"/>
              </a:solidFill>
              <a:effectLst/>
              <a:latin typeface="Arial" pitchFamily="34" charset="0"/>
              <a:cs typeface="Arial" pitchFamily="34" charset="0"/>
            </a:endParaRPr>
          </a:p>
          <a:p>
            <a:pPr lvl="0" algn="ctr" eaLnBrk="0" fontAlgn="base" hangingPunct="0">
              <a:spcBef>
                <a:spcPct val="0"/>
              </a:spcBef>
              <a:spcAft>
                <a:spcPct val="0"/>
              </a:spcAft>
            </a:pPr>
            <a:r>
              <a:rPr kumimoji="0" lang="en-US" b="0" i="0" u="none" strike="noStrike" cap="none" normalizeH="0" baseline="0" dirty="0" smtClean="0">
                <a:ln>
                  <a:noFill/>
                </a:ln>
                <a:solidFill>
                  <a:schemeClr val="tx1"/>
                </a:solidFill>
                <a:effectLst/>
                <a:latin typeface="Calibri" pitchFamily="34" charset="0"/>
                <a:ea typeface="Calibri" pitchFamily="34" charset="0"/>
                <a:cs typeface="Arial" pitchFamily="34" charset="0"/>
              </a:rPr>
              <a:t>click on visualization tab</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
        <p:nvSpPr>
          <p:cNvPr id="8" name="Title 2"/>
          <p:cNvSpPr>
            <a:spLocks noGrp="1"/>
          </p:cNvSpPr>
          <p:nvPr>
            <p:ph type="title"/>
          </p:nvPr>
        </p:nvSpPr>
        <p:spPr>
          <a:xfrm>
            <a:off x="457200" y="338328"/>
            <a:ext cx="8229600" cy="1252728"/>
          </a:xfrm>
        </p:spPr>
        <p:txBody>
          <a:bodyPr>
            <a:normAutofit/>
          </a:bodyPr>
          <a:lstStyle/>
          <a:p>
            <a:pPr algn="l"/>
            <a:r>
              <a:rPr lang="en-US" b="1" i="1" dirty="0" err="1">
                <a:solidFill>
                  <a:schemeClr val="tx1"/>
                </a:solidFill>
              </a:rPr>
              <a:t>Bioportal</a:t>
            </a:r>
            <a:r>
              <a:rPr lang="en-US" b="1" i="1" dirty="0">
                <a:solidFill>
                  <a:schemeClr val="tx1"/>
                </a:solidFill>
              </a:rPr>
              <a:t> &amp; Ontology</a:t>
            </a:r>
          </a:p>
        </p:txBody>
      </p:sp>
    </p:spTree>
    <p:extLst>
      <p:ext uri="{BB962C8B-B14F-4D97-AF65-F5344CB8AC3E}">
        <p14:creationId xmlns:p14="http://schemas.microsoft.com/office/powerpoint/2010/main" val="31262293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292458" y="1295400"/>
            <a:ext cx="8153400" cy="4648200"/>
          </a:xfrm>
          <a:prstGeom prst="rect">
            <a:avLst/>
          </a:prstGeom>
        </p:spPr>
      </p:pic>
      <p:sp>
        <p:nvSpPr>
          <p:cNvPr id="5" name="Rectangle 4"/>
          <p:cNvSpPr/>
          <p:nvPr/>
        </p:nvSpPr>
        <p:spPr>
          <a:xfrm>
            <a:off x="604234" y="6059579"/>
            <a:ext cx="7086600" cy="369332"/>
          </a:xfrm>
          <a:prstGeom prst="rect">
            <a:avLst/>
          </a:prstGeom>
        </p:spPr>
        <p:txBody>
          <a:bodyPr wrap="square">
            <a:spAutoFit/>
          </a:bodyPr>
          <a:lstStyle/>
          <a:p>
            <a:r>
              <a:rPr lang="en-US" dirty="0"/>
              <a:t>C</a:t>
            </a:r>
            <a:r>
              <a:rPr lang="en-US" dirty="0" smtClean="0"/>
              <a:t>lick </a:t>
            </a:r>
            <a:r>
              <a:rPr lang="en-US" dirty="0"/>
              <a:t>on Mapping tab and choose the first ontology</a:t>
            </a:r>
            <a:endParaRPr lang="en-GB" dirty="0"/>
          </a:p>
        </p:txBody>
      </p:sp>
      <p:sp>
        <p:nvSpPr>
          <p:cNvPr id="6" name="Title 2"/>
          <p:cNvSpPr>
            <a:spLocks noGrp="1"/>
          </p:cNvSpPr>
          <p:nvPr>
            <p:ph type="title"/>
          </p:nvPr>
        </p:nvSpPr>
        <p:spPr>
          <a:xfrm>
            <a:off x="457200" y="338328"/>
            <a:ext cx="8229600" cy="1252728"/>
          </a:xfrm>
        </p:spPr>
        <p:txBody>
          <a:bodyPr>
            <a:normAutofit/>
          </a:bodyPr>
          <a:lstStyle/>
          <a:p>
            <a:pPr algn="l"/>
            <a:r>
              <a:rPr lang="en-US" b="1" i="1" dirty="0" err="1">
                <a:solidFill>
                  <a:schemeClr val="tx1"/>
                </a:solidFill>
              </a:rPr>
              <a:t>Bioportal</a:t>
            </a:r>
            <a:r>
              <a:rPr lang="en-US" b="1" i="1" dirty="0">
                <a:solidFill>
                  <a:schemeClr val="tx1"/>
                </a:solidFill>
              </a:rPr>
              <a:t> &amp; Ontology</a:t>
            </a:r>
          </a:p>
        </p:txBody>
      </p:sp>
    </p:spTree>
    <p:extLst>
      <p:ext uri="{BB962C8B-B14F-4D97-AF65-F5344CB8AC3E}">
        <p14:creationId xmlns:p14="http://schemas.microsoft.com/office/powerpoint/2010/main" val="1994770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pic>
        <p:nvPicPr>
          <p:cNvPr id="6145" name="Picture 12" descr="Description: Table&#10;&#10;Description automatically generat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132" y="1600200"/>
            <a:ext cx="7761667" cy="392168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304800" y="5690175"/>
            <a:ext cx="7620000" cy="584775"/>
          </a:xfrm>
          <a:prstGeom prst="rect">
            <a:avLst/>
          </a:prstGeom>
        </p:spPr>
        <p:txBody>
          <a:bodyPr wrap="square">
            <a:spAutoFit/>
          </a:bodyPr>
          <a:lstStyle/>
          <a:p>
            <a:pPr lvl="0" fontAlgn="base">
              <a:spcBef>
                <a:spcPct val="0"/>
              </a:spcBef>
              <a:spcAft>
                <a:spcPct val="0"/>
              </a:spcAft>
              <a:tabLst>
                <a:tab pos="409575" algn="l"/>
              </a:tabLst>
            </a:pPr>
            <a:r>
              <a:rPr kumimoji="0" lang="en-US" sz="1400" b="0" i="0" u="none" strike="noStrike" cap="none" normalizeH="0" baseline="0" dirty="0" smtClean="0">
                <a:ln>
                  <a:noFill/>
                </a:ln>
                <a:solidFill>
                  <a:schemeClr val="tx1"/>
                </a:solidFill>
                <a:effectLst/>
                <a:latin typeface="Calibri" pitchFamily="34" charset="0"/>
                <a:ea typeface="Calibri" pitchFamily="34" charset="0"/>
                <a:cs typeface="Arial" pitchFamily="34" charset="0"/>
              </a:rPr>
              <a:t/>
            </a:r>
            <a:br>
              <a:rPr kumimoji="0" lang="en-US" sz="1400" b="0" i="0" u="none" strike="noStrike" cap="none" normalizeH="0" baseline="0" dirty="0" smtClean="0">
                <a:ln>
                  <a:noFill/>
                </a:ln>
                <a:solidFill>
                  <a:schemeClr val="tx1"/>
                </a:solidFill>
                <a:effectLst/>
                <a:latin typeface="Calibri" pitchFamily="34" charset="0"/>
                <a:ea typeface="Calibri" pitchFamily="34" charset="0"/>
                <a:cs typeface="Arial" pitchFamily="34" charset="0"/>
              </a:rPr>
            </a:br>
            <a:r>
              <a:rPr kumimoji="0" lang="en-US" b="0" i="0" u="none" strike="noStrike" cap="none" normalizeH="0" baseline="0" dirty="0" smtClean="0">
                <a:ln>
                  <a:noFill/>
                </a:ln>
                <a:solidFill>
                  <a:schemeClr val="tx1"/>
                </a:solidFill>
                <a:effectLst/>
                <a:latin typeface="Calibri" pitchFamily="34" charset="0"/>
                <a:ea typeface="Calibri" pitchFamily="34" charset="0"/>
                <a:cs typeface="Arial" pitchFamily="34" charset="0"/>
              </a:rPr>
              <a:t>Similarities between ontologies"</a:t>
            </a:r>
            <a:endParaRPr kumimoji="0" lang="en-US" sz="3200" b="0" i="0" u="none" strike="noStrike" cap="none" normalizeH="0" baseline="0" dirty="0" smtClean="0">
              <a:ln>
                <a:noFill/>
              </a:ln>
              <a:solidFill>
                <a:schemeClr val="tx1"/>
              </a:solidFill>
              <a:effectLst/>
              <a:latin typeface="Arial" pitchFamily="34" charset="0"/>
              <a:cs typeface="Arial" pitchFamily="34" charset="0"/>
            </a:endParaRPr>
          </a:p>
        </p:txBody>
      </p:sp>
      <p:sp>
        <p:nvSpPr>
          <p:cNvPr id="8" name="Title 2"/>
          <p:cNvSpPr>
            <a:spLocks noGrp="1"/>
          </p:cNvSpPr>
          <p:nvPr>
            <p:ph type="title"/>
          </p:nvPr>
        </p:nvSpPr>
        <p:spPr>
          <a:xfrm>
            <a:off x="457200" y="338328"/>
            <a:ext cx="8229600" cy="1252728"/>
          </a:xfrm>
        </p:spPr>
        <p:txBody>
          <a:bodyPr>
            <a:normAutofit/>
          </a:bodyPr>
          <a:lstStyle/>
          <a:p>
            <a:pPr algn="l"/>
            <a:r>
              <a:rPr lang="en-US" b="1" i="1" dirty="0" err="1">
                <a:solidFill>
                  <a:schemeClr val="tx1"/>
                </a:solidFill>
              </a:rPr>
              <a:t>Bioportal</a:t>
            </a:r>
            <a:r>
              <a:rPr lang="en-US" b="1" i="1" dirty="0">
                <a:solidFill>
                  <a:schemeClr val="tx1"/>
                </a:solidFill>
              </a:rPr>
              <a:t> &amp; Ontology</a:t>
            </a:r>
          </a:p>
        </p:txBody>
      </p:sp>
    </p:spTree>
    <p:extLst>
      <p:ext uri="{BB962C8B-B14F-4D97-AF65-F5344CB8AC3E}">
        <p14:creationId xmlns:p14="http://schemas.microsoft.com/office/powerpoint/2010/main" val="76118335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241</TotalTime>
  <Words>653</Words>
  <Application>Microsoft Office PowerPoint</Application>
  <PresentationFormat>On-screen Show (4:3)</PresentationFormat>
  <Paragraphs>161</Paragraphs>
  <Slides>41</Slides>
  <Notes>0</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Waveform</vt:lpstr>
      <vt:lpstr>     Supervisor Prof. Dr. Taysir Hassan Abdel Hamid  2022  </vt:lpstr>
      <vt:lpstr>Bioportal &amp; Ontology</vt:lpstr>
      <vt:lpstr>Bioportal</vt:lpstr>
      <vt:lpstr>Bioportal &amp; Ontology</vt:lpstr>
      <vt:lpstr>Bioportal &amp; Ontology</vt:lpstr>
      <vt:lpstr>Bioportal &amp; Ontology</vt:lpstr>
      <vt:lpstr>Bioportal &amp; Ontology</vt:lpstr>
      <vt:lpstr>Bioportal &amp; Ontology</vt:lpstr>
      <vt:lpstr>Bioportal &amp; Ontology</vt:lpstr>
      <vt:lpstr>Bioportal &amp; Ontology</vt:lpstr>
      <vt:lpstr>Bioportal &amp; Ontology</vt:lpstr>
      <vt:lpstr>Bioportal &amp; Ontology</vt:lpstr>
      <vt:lpstr>Bioportal &amp; Ontology</vt:lpstr>
      <vt:lpstr>SNOMED CT Screenshot </vt:lpstr>
      <vt:lpstr>Bioportal &amp; Ontology</vt:lpstr>
      <vt:lpstr>Bioportal &amp; Ontology</vt:lpstr>
      <vt:lpstr>Bioportal &amp; Ontology</vt:lpstr>
      <vt:lpstr>Bioportal &amp; Ontology</vt:lpstr>
      <vt:lpstr>Second way: Search using Ontology</vt:lpstr>
      <vt:lpstr>Second Way</vt:lpstr>
      <vt:lpstr>Second Way</vt:lpstr>
      <vt:lpstr>Second Way</vt:lpstr>
      <vt:lpstr>Second Way</vt:lpstr>
      <vt:lpstr>Second Way</vt:lpstr>
      <vt:lpstr>Second Way</vt:lpstr>
      <vt:lpstr>Second Way</vt:lpstr>
      <vt:lpstr> Gspan  Graph-based Substructure Pattern Mining </vt:lpstr>
      <vt:lpstr> Gspan  Graph-based Substructure Pattern Mining </vt:lpstr>
      <vt:lpstr> Gspan  Graph-based Substructure Pattern Mining </vt:lpstr>
      <vt:lpstr> Gspan  Graph-based Substructure Pattern Mining </vt:lpstr>
      <vt:lpstr> Gspan  Graph-based Substructure Pattern Mining </vt:lpstr>
      <vt:lpstr> Gspan  Graph-based Substructure Pattern Mining </vt:lpstr>
      <vt:lpstr> Gspan  Graph-based Substructure Pattern Mining </vt:lpstr>
      <vt:lpstr> Gspan  Graph-based Substructure Pattern Mining </vt:lpstr>
      <vt:lpstr> Gspan  Graph-based Substructure Pattern Mining </vt:lpstr>
      <vt:lpstr> Gspan  Graph-based Substructure Pattern Mining </vt:lpstr>
      <vt:lpstr> Gspan  Graph-based Substructure Pattern Mining </vt:lpstr>
      <vt:lpstr> Gspan  Graph-based Substructure Pattern Mining </vt:lpstr>
      <vt:lpstr>PowerPoint Presentation</vt:lpstr>
      <vt:lpstr>REFERNCES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Seminars in Bioinformatics</dc:title>
  <dc:creator>org</dc:creator>
  <cp:lastModifiedBy>Elite</cp:lastModifiedBy>
  <cp:revision>24</cp:revision>
  <dcterms:created xsi:type="dcterms:W3CDTF">2022-12-15T19:57:48Z</dcterms:created>
  <dcterms:modified xsi:type="dcterms:W3CDTF">2022-12-18T17:26:36Z</dcterms:modified>
</cp:coreProperties>
</file>