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 Slab"/>
      <p:regular r:id="rId21"/>
      <p:bold r:id="rId22"/>
    </p:embeddedFon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Slab-bold.fntdata"/><Relationship Id="rId21" Type="http://schemas.openxmlformats.org/officeDocument/2006/relationships/font" Target="fonts/RobotoSlab-regular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792194cf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a792194cf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a792194cf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a792194cf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a792194cf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a792194cf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a792194cf6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a792194cf6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792194cf6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792194cf6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adea25fbb0_1_8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adea25fbb0_1_8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dea25fbb0_2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adea25fbb0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dea25fbb0_2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dea25fbb0_2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adea25fbb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adea25fbb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dea25fbb0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dea25fbb0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dea25fbb0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dea25fbb0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dea25fbb0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adea25fbb0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dea25fbb0_2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dea25fbb0_2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792194c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a792194c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Relationship Id="rId4" Type="http://schemas.openxmlformats.org/officeDocument/2006/relationships/image" Target="../media/image18.jpg"/><Relationship Id="rId5" Type="http://schemas.openxmlformats.org/officeDocument/2006/relationships/image" Target="../media/image13.jpg"/><Relationship Id="rId6" Type="http://schemas.openxmlformats.org/officeDocument/2006/relationships/image" Target="../media/image24.jpg"/><Relationship Id="rId7" Type="http://schemas.openxmlformats.org/officeDocument/2006/relationships/image" Target="../media/image20.jpg"/><Relationship Id="rId8" Type="http://schemas.openxmlformats.org/officeDocument/2006/relationships/image" Target="../media/image2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stackoverflow.com/questions/39167828/eye-pupil-tracking-using-hough-circle-transfor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mvjq/IrisRecognition" TargetMode="External"/><Relationship Id="rId4" Type="http://schemas.openxmlformats.org/officeDocument/2006/relationships/hyperlink" Target="https://stackoverflow.com/questions/39167828/eye-pupil-tracking-using-hough-circle-transform" TargetMode="External"/><Relationship Id="rId9" Type="http://schemas.openxmlformats.org/officeDocument/2006/relationships/hyperlink" Target="https://github.com/sbme-tutorials/biometrics_project-sbe462-2021-team2/blob/main/VGG16-based%20model/Iris-Gender.ipynb" TargetMode="External"/><Relationship Id="rId5" Type="http://schemas.openxmlformats.org/officeDocument/2006/relationships/hyperlink" Target="https://github.com/xs2315/iris_recognition" TargetMode="External"/><Relationship Id="rId6" Type="http://schemas.openxmlformats.org/officeDocument/2006/relationships/hyperlink" Target="https://gist.github.com/esmitt/61edc8ed6ccbc7a7e857074299449990?fbclid=IwAR2Hdi4mQUGiV0x8uid2uZQYrdN12bZS7ON-4EJ6t8jFwI4v1-WWLkT50j0" TargetMode="External"/><Relationship Id="rId7" Type="http://schemas.openxmlformats.org/officeDocument/2006/relationships/hyperlink" Target="https://github.com/mzmmoazam/irisSeg/blob/master/irisSeg/DaugmanSegementation.py" TargetMode="External"/><Relationship Id="rId8" Type="http://schemas.openxmlformats.org/officeDocument/2006/relationships/hyperlink" Target="https://drive.google.com/file/d/1ko8pyKzEhkZ3uFxfr9e1XbPo1zSbt_U5/view?usp=shar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8.png"/><Relationship Id="rId6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4.png"/><Relationship Id="rId5" Type="http://schemas.openxmlformats.org/officeDocument/2006/relationships/hyperlink" Target="https://github.com/mvjq/IrisRecognition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2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9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Relationship Id="rId4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jpg"/><Relationship Id="rId4" Type="http://schemas.openxmlformats.org/officeDocument/2006/relationships/image" Target="../media/image12.jpg"/><Relationship Id="rId5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0000"/>
                </a:solidFill>
              </a:rPr>
              <a:t>Gender Detection from IRIS images </a:t>
            </a:r>
            <a:endParaRPr b="1">
              <a:solidFill>
                <a:srgbClr val="660000"/>
              </a:solidFill>
            </a:endParaRPr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2448725" y="3073700"/>
            <a:ext cx="5783400" cy="13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3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Presented by:</a:t>
            </a:r>
            <a:r>
              <a:rPr b="1"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Fatma Mohamed, </a:t>
            </a:r>
            <a:r>
              <a:rPr b="1"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Iriny Adel,</a:t>
            </a:r>
            <a:r>
              <a:rPr b="1"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 </a:t>
            </a:r>
            <a:endParaRPr b="1"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1"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Esraa Sayed</a:t>
            </a:r>
            <a:r>
              <a:rPr b="1"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,    Ahmed Mahdy</a:t>
            </a:r>
            <a:endParaRPr b="1"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3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Presented to :</a:t>
            </a:r>
            <a:r>
              <a:rPr b="1"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Eng. Laila Abbas</a:t>
            </a:r>
            <a:endParaRPr b="1" sz="2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Wrong Segmentation on the same data set</a:t>
            </a:r>
            <a:r>
              <a:rPr lang="en">
                <a:solidFill>
                  <a:srgbClr val="660000"/>
                </a:solidFill>
              </a:rPr>
              <a:t> </a:t>
            </a:r>
            <a:endParaRPr>
              <a:solidFill>
                <a:srgbClr val="660000"/>
              </a:solidFill>
            </a:endParaRPr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4449" y="1981351"/>
            <a:ext cx="2147625" cy="150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4275" y="1875150"/>
            <a:ext cx="2299542" cy="160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7675" y="1875144"/>
            <a:ext cx="2299550" cy="1607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09650" y="3684650"/>
            <a:ext cx="2237575" cy="135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06263" y="3684650"/>
            <a:ext cx="2237575" cy="135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04449" y="3635100"/>
            <a:ext cx="2147625" cy="13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2"/>
          <p:cNvSpPr txBox="1"/>
          <p:nvPr/>
        </p:nvSpPr>
        <p:spPr>
          <a:xfrm>
            <a:off x="0" y="1202200"/>
            <a:ext cx="8368200" cy="9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There were also </a:t>
            </a: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too many false circles were drawn. </a:t>
            </a:r>
            <a:endParaRPr sz="15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0000"/>
                </a:solidFill>
              </a:rPr>
              <a:t>Future work on Segmentation problem</a:t>
            </a:r>
            <a:endParaRPr b="1">
              <a:solidFill>
                <a:srgbClr val="660000"/>
              </a:solidFill>
            </a:endParaRPr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 </a:t>
            </a:r>
            <a:r>
              <a:rPr lang="en" sz="1400">
                <a:solidFill>
                  <a:srgbClr val="FFFFFF"/>
                </a:solidFill>
              </a:rPr>
              <a:t>So </a:t>
            </a:r>
            <a:r>
              <a:rPr lang="en" sz="1400">
                <a:solidFill>
                  <a:srgbClr val="FFFFFF"/>
                </a:solidFill>
              </a:rPr>
              <a:t>We are planning for further trials by changing some  parameters like the min and max radius  of the iris, and removing the eyelashes and eyelids.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we hope this helps in improving the segmentation.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 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The link for the circular hough transform  code used: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https://stackoverflow.com/questions/39167828/eye-pupil-tracking-using-hough-circle-transform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387900" y="5342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Gender Classification from IRIS images</a:t>
            </a:r>
            <a:endParaRPr sz="2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using CNN</a:t>
            </a:r>
            <a:endParaRPr sz="1900"/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1- Data preprocessing:</a:t>
            </a:r>
            <a:endParaRPr sz="1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 </a:t>
            </a:r>
            <a:r>
              <a:rPr lang="en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categoriz</a:t>
            </a:r>
            <a:r>
              <a:rPr lang="en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the data to Male and Female, then separat</a:t>
            </a:r>
            <a:r>
              <a:rPr lang="en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each folder to left and right.</a:t>
            </a:r>
            <a:endParaRPr sz="1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Appling CLAHE to enhance  images contrast (left data only).</a:t>
            </a:r>
            <a:endParaRPr sz="1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splitting (70% train _ 15% validation _15%  test) </a:t>
            </a:r>
            <a:endParaRPr sz="1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387900" y="9604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Gender Classification from IRIS images</a:t>
            </a:r>
            <a:endParaRPr sz="2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using CNN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2- Convolutional Neural Network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built our CNN model from scratch as a </a:t>
            </a:r>
            <a:r>
              <a:rPr lang="en"/>
              <a:t> First trail!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structure as shown.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Results: </a:t>
            </a:r>
            <a:r>
              <a:rPr lang="en"/>
              <a:t>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Model_</a:t>
            </a:r>
            <a:r>
              <a:rPr lang="en"/>
              <a:t>accuracy: 0.97 %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Test_accuracy: 0.93 %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                                                                                </a:t>
            </a:r>
            <a:endParaRPr/>
          </a:p>
        </p:txBody>
      </p:sp>
      <p:pic>
        <p:nvPicPr>
          <p:cNvPr id="164" name="Google Shape;1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0725" y="189725"/>
            <a:ext cx="1819250" cy="4764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387900" y="218250"/>
            <a:ext cx="5948700" cy="92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rial"/>
                <a:ea typeface="Arial"/>
                <a:cs typeface="Arial"/>
                <a:sym typeface="Arial"/>
              </a:rPr>
              <a:t>Gender Classification from IRIS images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rial"/>
                <a:ea typeface="Arial"/>
                <a:cs typeface="Arial"/>
                <a:sym typeface="Arial"/>
              </a:rPr>
              <a:t>using CNN</a:t>
            </a:r>
            <a:endParaRPr/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387900" y="1280425"/>
            <a:ext cx="5948700" cy="32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3- CNN model using Transfer Learning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VGG16 Model ( pre-trained on ImageNet dataset)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augmentation (random rotation)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Structure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Results: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Initial: 80%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After fine tuning: 96%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Test: 95%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6625" y="0"/>
            <a:ext cx="302837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0000"/>
                </a:solidFill>
              </a:rPr>
              <a:t>References</a:t>
            </a:r>
            <a:endParaRPr b="1">
              <a:solidFill>
                <a:srgbClr val="660000"/>
              </a:solidFill>
            </a:endParaRPr>
          </a:p>
        </p:txBody>
      </p:sp>
      <p:sp>
        <p:nvSpPr>
          <p:cNvPr id="177" name="Google Shape;177;p27"/>
          <p:cNvSpPr txBox="1"/>
          <p:nvPr/>
        </p:nvSpPr>
        <p:spPr>
          <a:xfrm>
            <a:off x="570125" y="1338550"/>
            <a:ext cx="8368200" cy="3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https://github.com/mvjq/IrisRecognition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https://stackoverflow.com/questions/39167828/eye-pupil-tracking-using-hough-circle-transform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https://github.com/xs2315/iris_recognition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https://gist.github.com/esmitt/61edc8ed6ccbc7a7e857074299449990?fbclid=IwAR2Hdi4mQUGiV0x8uid2uZQYrdN12bZS7ON-4EJ6t8jFwI4v1-WWLkT50j0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https://github.com/mzmmoazam/irisSeg/blob/master/irisSeg/DaugmanSegementation.py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8"/>
              </a:rPr>
              <a:t>VGG16 based CNN model (Google Drive)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9"/>
              </a:rPr>
              <a:t>VGG16 based CNN model (Github)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660000"/>
                </a:solidFill>
              </a:rPr>
              <a:t>Agenda:</a:t>
            </a:r>
            <a:endParaRPr b="1" sz="3300">
              <a:solidFill>
                <a:srgbClr val="660000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756025" y="1772350"/>
            <a:ext cx="6382800" cy="30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1- Segmentation</a:t>
            </a:r>
            <a:endParaRPr sz="2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2- CNN</a:t>
            </a:r>
            <a:endParaRPr sz="2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0000"/>
                </a:solidFill>
              </a:rPr>
              <a:t> </a:t>
            </a:r>
            <a:endParaRPr b="1">
              <a:solidFill>
                <a:srgbClr val="66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0000"/>
                </a:solidFill>
              </a:rPr>
              <a:t> Segmentation</a:t>
            </a:r>
            <a:endParaRPr b="1">
              <a:solidFill>
                <a:srgbClr val="660000"/>
              </a:solidFill>
            </a:endParaRPr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Methods:</a:t>
            </a:r>
            <a:endParaRPr b="1" sz="2600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66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1-Daugman </a:t>
            </a:r>
            <a:endParaRPr sz="25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500"/>
              <a:t>2-Hough Transform </a:t>
            </a:r>
            <a:endParaRPr sz="2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0975" y="1140275"/>
            <a:ext cx="2366825" cy="200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5025" y="1140275"/>
            <a:ext cx="2286000" cy="200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 rotWithShape="1">
          <a:blip r:embed="rId5">
            <a:alphaModFix/>
          </a:blip>
          <a:srcRect b="28631" l="17954" r="12907" t="11795"/>
          <a:stretch/>
        </p:blipFill>
        <p:spPr>
          <a:xfrm>
            <a:off x="3585425" y="3410725"/>
            <a:ext cx="2366825" cy="151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85025" y="3358775"/>
            <a:ext cx="2366825" cy="15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260275" y="272675"/>
            <a:ext cx="8353500" cy="8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660000"/>
                </a:solidFill>
                <a:latin typeface="Roboto"/>
                <a:ea typeface="Roboto"/>
                <a:cs typeface="Roboto"/>
                <a:sym typeface="Roboto"/>
              </a:rPr>
              <a:t>1-Daugman </a:t>
            </a:r>
            <a:endParaRPr b="1" sz="2700">
              <a:solidFill>
                <a:srgbClr val="66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lang="en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ight segmentation trials:</a:t>
            </a:r>
            <a:endParaRPr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384225" y="1388125"/>
            <a:ext cx="1759800" cy="3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One of the codes we tried worked very well on CASIA dataset.</a:t>
            </a:r>
            <a:endParaRPr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4000" y="1127850"/>
            <a:ext cx="3098500" cy="206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9925" y="1107650"/>
            <a:ext cx="2909075" cy="20698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371825" y="297450"/>
            <a:ext cx="8217300" cy="8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Wrong Segmentation:</a:t>
            </a:r>
            <a:endParaRPr b="1"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148725" y="3383550"/>
            <a:ext cx="8898900" cy="1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Unfortunately the same code did not work with other samples (including our dataset) 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The github link for the used code: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https://github.com/mvjq/IrisRecognition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Removing Light Reflections: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 rotWithShape="1">
          <a:blip r:embed="rId3">
            <a:alphaModFix/>
          </a:blip>
          <a:srcRect b="24560" l="25912" r="21322" t="27759"/>
          <a:stretch/>
        </p:blipFill>
        <p:spPr>
          <a:xfrm>
            <a:off x="4759275" y="1462500"/>
            <a:ext cx="3024125" cy="182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 rotWithShape="1">
          <a:blip r:embed="rId4">
            <a:alphaModFix/>
          </a:blip>
          <a:srcRect b="21280" l="27178" r="20242" t="30321"/>
          <a:stretch/>
        </p:blipFill>
        <p:spPr>
          <a:xfrm>
            <a:off x="1264200" y="1462500"/>
            <a:ext cx="2969045" cy="182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743650" y="3519900"/>
            <a:ext cx="7200900" cy="12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Creating a mask , and using cv2.inpaint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Converting RGB to HSV and working on V component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51450" y="137325"/>
            <a:ext cx="9092700" cy="10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Histogram Equalization (for contrast enhancement):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50" y="1590075"/>
            <a:ext cx="2407700" cy="200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0424" y="994775"/>
            <a:ext cx="2767350" cy="173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68620" y="3094773"/>
            <a:ext cx="2619942" cy="173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40630" y="2986963"/>
            <a:ext cx="2337745" cy="1945868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/>
        </p:nvSpPr>
        <p:spPr>
          <a:xfrm>
            <a:off x="658800" y="3705800"/>
            <a:ext cx="14004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Original Image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3" name="Google Shape;113;p19"/>
          <p:cNvCxnSpPr>
            <a:stCxn id="108" idx="3"/>
          </p:cNvCxnSpPr>
          <p:nvPr/>
        </p:nvCxnSpPr>
        <p:spPr>
          <a:xfrm flipH="1" rot="10800000">
            <a:off x="2459150" y="1836638"/>
            <a:ext cx="2564700" cy="758400"/>
          </a:xfrm>
          <a:prstGeom prst="bentConnector3">
            <a:avLst>
              <a:gd fmla="val 14297" name="adj1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9"/>
          <p:cNvCxnSpPr/>
          <p:nvPr/>
        </p:nvCxnSpPr>
        <p:spPr>
          <a:xfrm rot="10800000">
            <a:off x="2392725" y="2725025"/>
            <a:ext cx="1275900" cy="1129500"/>
          </a:xfrm>
          <a:prstGeom prst="bentConnector3">
            <a:avLst>
              <a:gd fmla="val 66055" name="adj1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" name="Google Shape;115;p19"/>
          <p:cNvSpPr txBox="1"/>
          <p:nvPr/>
        </p:nvSpPr>
        <p:spPr>
          <a:xfrm>
            <a:off x="3029325" y="3451100"/>
            <a:ext cx="9171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Clahe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2932500" y="1432725"/>
            <a:ext cx="23376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Histogram Equalization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0000"/>
                </a:solidFill>
              </a:rPr>
              <a:t>2- </a:t>
            </a:r>
            <a:r>
              <a:rPr b="1" lang="en">
                <a:solidFill>
                  <a:srgbClr val="660000"/>
                </a:solidFill>
              </a:rPr>
              <a:t>Hough Transform:</a:t>
            </a:r>
            <a:endParaRPr b="1">
              <a:solidFill>
                <a:srgbClr val="660000"/>
              </a:solidFill>
            </a:endParaRPr>
          </a:p>
        </p:txBody>
      </p:sp>
      <p:pic>
        <p:nvPicPr>
          <p:cNvPr id="122" name="Google Shape;122;p20"/>
          <p:cNvPicPr preferRelativeResize="0"/>
          <p:nvPr/>
        </p:nvPicPr>
        <p:blipFill rotWithShape="1">
          <a:blip r:embed="rId3">
            <a:alphaModFix/>
          </a:blip>
          <a:srcRect b="18500" l="6812" r="0" t="0"/>
          <a:stretch/>
        </p:blipFill>
        <p:spPr>
          <a:xfrm>
            <a:off x="5064075" y="1973274"/>
            <a:ext cx="3163000" cy="25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5848" y="1973275"/>
            <a:ext cx="3014177" cy="25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0"/>
          <p:cNvSpPr txBox="1"/>
          <p:nvPr/>
        </p:nvSpPr>
        <p:spPr>
          <a:xfrm>
            <a:off x="743625" y="1144125"/>
            <a:ext cx="8289000" cy="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Hough transform proved partial success in pupil detection. 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Right Segmentation on CVBL dataset 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825" y="2348400"/>
            <a:ext cx="2615125" cy="21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2550" y="2413600"/>
            <a:ext cx="2218525" cy="200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1"/>
          <p:cNvSpPr txBox="1"/>
          <p:nvPr/>
        </p:nvSpPr>
        <p:spPr>
          <a:xfrm>
            <a:off x="272675" y="1251800"/>
            <a:ext cx="7399200" cy="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We tried to change some  parameters to detect the iris and there are some </a:t>
            </a: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success Iris-pupil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segmentations.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94450" y="2466400"/>
            <a:ext cx="2403050" cy="189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