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308" r:id="rId9"/>
    <p:sldId id="309" r:id="rId10"/>
    <p:sldId id="310" r:id="rId11"/>
    <p:sldId id="274" r:id="rId12"/>
    <p:sldId id="275" r:id="rId13"/>
    <p:sldId id="276" r:id="rId14"/>
    <p:sldId id="279" r:id="rId15"/>
    <p:sldId id="280" r:id="rId16"/>
    <p:sldId id="262" r:id="rId17"/>
    <p:sldId id="291" r:id="rId18"/>
    <p:sldId id="293" r:id="rId19"/>
    <p:sldId id="294" r:id="rId20"/>
    <p:sldId id="292" r:id="rId21"/>
    <p:sldId id="295" r:id="rId22"/>
    <p:sldId id="311" r:id="rId23"/>
    <p:sldId id="313" r:id="rId24"/>
    <p:sldId id="304" r:id="rId25"/>
    <p:sldId id="305" r:id="rId26"/>
    <p:sldId id="306" r:id="rId27"/>
    <p:sldId id="314" r:id="rId28"/>
    <p:sldId id="297" r:id="rId29"/>
    <p:sldId id="315" r:id="rId30"/>
    <p:sldId id="31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07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92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8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2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2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C5A9-3676-4439-997F-DBC2F40DD47F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A6A4C5-F6B8-451C-AE32-EE53BBDA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03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440A-52A8-4460-AC14-50EA31D0E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 Classification from IRIS images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C1F09-1D37-4F99-9EC6-F2DDC3712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92233"/>
          </a:xfrm>
        </p:spPr>
        <p:txBody>
          <a:bodyPr>
            <a:noAutofit/>
          </a:bodyPr>
          <a:lstStyle/>
          <a:p>
            <a:r>
              <a:rPr lang="en-US" sz="1600" b="1" dirty="0"/>
              <a:t>Presented by:    </a:t>
            </a:r>
          </a:p>
          <a:p>
            <a:r>
              <a:rPr lang="en-US" sz="1600" b="1" dirty="0"/>
              <a:t>  </a:t>
            </a:r>
            <a:r>
              <a:rPr lang="en-US" sz="1600" dirty="0"/>
              <a:t>Fatma Mohamed        Esraa Sayed    	</a:t>
            </a:r>
            <a:r>
              <a:rPr lang="en-US" sz="1600" dirty="0" err="1"/>
              <a:t>Iriny</a:t>
            </a:r>
            <a:r>
              <a:rPr lang="en-US" sz="1600" dirty="0"/>
              <a:t> Adel                Ahmed </a:t>
            </a:r>
            <a:r>
              <a:rPr lang="en-US" sz="1600" dirty="0" err="1"/>
              <a:t>Mahdy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Presented to :</a:t>
            </a:r>
          </a:p>
          <a:p>
            <a:r>
              <a:rPr lang="en-US" sz="1600" dirty="0"/>
              <a:t>  Eng. Laila Abbas</a:t>
            </a:r>
          </a:p>
        </p:txBody>
      </p:sp>
    </p:spTree>
    <p:extLst>
      <p:ext uri="{BB962C8B-B14F-4D97-AF65-F5344CB8AC3E}">
        <p14:creationId xmlns:p14="http://schemas.microsoft.com/office/powerpoint/2010/main" val="22582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38A2-9BDE-4960-8B3A-3970EEC6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5422"/>
            <a:ext cx="8915400" cy="5615800"/>
          </a:xfrm>
        </p:spPr>
        <p:txBody>
          <a:bodyPr/>
          <a:lstStyle/>
          <a:p>
            <a:r>
              <a:rPr lang="en-US" dirty="0"/>
              <a:t>4- Normalization of image :</a:t>
            </a:r>
          </a:p>
          <a:p>
            <a:pPr lvl="1"/>
            <a:r>
              <a:rPr lang="en-US" dirty="0" err="1"/>
              <a:t>Daugman’s</a:t>
            </a:r>
            <a:r>
              <a:rPr lang="en-US" dirty="0"/>
              <a:t> Rubber sheet model</a:t>
            </a:r>
          </a:p>
          <a:p>
            <a:pPr lvl="1"/>
            <a:r>
              <a:rPr lang="en-US" dirty="0"/>
              <a:t>transform the iris image into its polar equivalent</a:t>
            </a:r>
          </a:p>
          <a:p>
            <a:r>
              <a:rPr lang="en-US" b="1" dirty="0"/>
              <a:t>5-</a:t>
            </a:r>
            <a:r>
              <a:rPr lang="en-US" dirty="0"/>
              <a:t> feature extraction :</a:t>
            </a:r>
          </a:p>
          <a:p>
            <a:pPr lvl="1"/>
            <a:r>
              <a:rPr lang="en-US" dirty="0"/>
              <a:t>Artificial Neural Network implementations</a:t>
            </a:r>
          </a:p>
          <a:p>
            <a:r>
              <a:rPr lang="en-US" dirty="0"/>
              <a:t>6- ANN and SVM classifier :</a:t>
            </a:r>
          </a:p>
          <a:p>
            <a:pPr lvl="1"/>
            <a:r>
              <a:rPr lang="en-US" dirty="0"/>
              <a:t>Backpropagation algorithm</a:t>
            </a:r>
          </a:p>
          <a:p>
            <a:pPr lvl="1"/>
            <a:r>
              <a:rPr lang="en-US" dirty="0"/>
              <a:t>differentiable  activation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7510-1AC7-4BF0-A654-0076AB80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206" y="351692"/>
            <a:ext cx="9591406" cy="5559530"/>
          </a:xfrm>
        </p:spPr>
        <p:txBody>
          <a:bodyPr/>
          <a:lstStyle/>
          <a:p>
            <a:pPr lvl="1"/>
            <a:r>
              <a:rPr lang="en-US" dirty="0"/>
              <a:t> In the testing phase</a:t>
            </a:r>
          </a:p>
          <a:p>
            <a:pPr lvl="2"/>
            <a:r>
              <a:rPr lang="en-US" dirty="0"/>
              <a:t>NN Input is the normalized eye image</a:t>
            </a:r>
          </a:p>
          <a:p>
            <a:pPr lvl="2"/>
            <a:r>
              <a:rPr lang="en-US" dirty="0"/>
              <a:t>Transform image to grayscale and then to binary</a:t>
            </a:r>
          </a:p>
          <a:p>
            <a:pPr lvl="2"/>
            <a:r>
              <a:rPr lang="en-US" dirty="0"/>
              <a:t>the features are extracted.</a:t>
            </a:r>
          </a:p>
          <a:p>
            <a:pPr lvl="2"/>
            <a:r>
              <a:rPr lang="en-US" dirty="0"/>
              <a:t>Apply algorithm </a:t>
            </a:r>
          </a:p>
          <a:p>
            <a:pPr lvl="2"/>
            <a:r>
              <a:rPr lang="en-US" dirty="0"/>
              <a:t>Make gender prediction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E5FF-AC4B-42E4-ACB5-6119EDD8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478302"/>
            <a:ext cx="8911687" cy="5755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Results:</a:t>
            </a:r>
          </a:p>
          <a:p>
            <a:pPr lvl="1"/>
            <a:r>
              <a:rPr lang="en-US" dirty="0"/>
              <a:t>Applying Canny edge detection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followed by Gaussian blurring to remove noises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3CCF4-B5D0-4FAE-AF0D-A648E19A4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28" y="1350499"/>
            <a:ext cx="3286584" cy="1769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315C66-6969-4792-AD93-8270E2E73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24" y="3737382"/>
            <a:ext cx="3439005" cy="187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D910-862A-4553-9550-D14EB451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342" y="548640"/>
            <a:ext cx="9563270" cy="58240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Apply Circular Hough transform is applied </a:t>
            </a:r>
          </a:p>
          <a:p>
            <a:pPr lvl="1"/>
            <a:r>
              <a:rPr lang="en-US" dirty="0"/>
              <a:t>on the Gaussian blurred image</a:t>
            </a:r>
          </a:p>
          <a:p>
            <a:pPr lvl="1"/>
            <a:r>
              <a:rPr lang="en-US" dirty="0"/>
              <a:t>to detect the area of limbic boundary.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C8C8B-2A19-4E53-8489-9E407D36A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45" y="2117249"/>
            <a:ext cx="685895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0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B80F-BD8B-4FB2-A82D-177A00A7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034" y="323557"/>
            <a:ext cx="9211578" cy="5587665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get the pupillary region alone:</a:t>
            </a:r>
          </a:p>
          <a:p>
            <a:pPr lvl="1"/>
            <a:r>
              <a:rPr lang="en-US" dirty="0"/>
              <a:t>a function is defined to return the rows and columns of the black region (pupil).</a:t>
            </a:r>
          </a:p>
          <a:p>
            <a:pPr lvl="1"/>
            <a:r>
              <a:rPr lang="en-US" dirty="0"/>
              <a:t> Thus it’s easy to find the radius and center of the pupillary boundary from the returned rows and columns.</a:t>
            </a:r>
          </a:p>
          <a:p>
            <a:pPr lvl="1"/>
            <a:r>
              <a:rPr lang="en-US" dirty="0"/>
              <a:t> Using these centers and radius obtained,</a:t>
            </a:r>
          </a:p>
          <a:p>
            <a:pPr lvl="2"/>
            <a:r>
              <a:rPr lang="en-US" dirty="0"/>
              <a:t> the limbic and pupillary boundaries are drawn on the cropped iris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B4194-853B-48F4-8ECE-C27015998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6160" r="4595" b="15603"/>
          <a:stretch/>
        </p:blipFill>
        <p:spPr>
          <a:xfrm>
            <a:off x="4421945" y="3117389"/>
            <a:ext cx="3976468" cy="234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B31-B101-4AE8-BFBD-DF707A31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17" y="661182"/>
            <a:ext cx="8986495" cy="5250040"/>
          </a:xfrm>
        </p:spPr>
        <p:txBody>
          <a:bodyPr/>
          <a:lstStyle/>
          <a:p>
            <a:r>
              <a:rPr lang="en-US" dirty="0"/>
              <a:t>The width of the iris region can be obtained by subtracting the pupillary radius from the limbic radius. </a:t>
            </a:r>
          </a:p>
          <a:p>
            <a:r>
              <a:rPr lang="en-US" dirty="0" err="1"/>
              <a:t>Daughman’s</a:t>
            </a:r>
            <a:r>
              <a:rPr lang="en-US" dirty="0"/>
              <a:t> Rubber Sheet model was applied to eye image to get a normalized image.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Features are extracted after converting normalized images to gray, and then to binary.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7A48C-FF87-41D1-8694-C6D61C93B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18"/>
          <a:stretch/>
        </p:blipFill>
        <p:spPr>
          <a:xfrm>
            <a:off x="4467662" y="2216345"/>
            <a:ext cx="4226171" cy="21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6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8128-9EEC-460C-A06A-8727A74C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97280"/>
            <a:ext cx="8915400" cy="4813942"/>
          </a:xfrm>
        </p:spPr>
        <p:txBody>
          <a:bodyPr/>
          <a:lstStyle/>
          <a:p>
            <a:r>
              <a:rPr lang="en-US" dirty="0"/>
              <a:t>Thus the feature includes </a:t>
            </a:r>
          </a:p>
          <a:p>
            <a:pPr lvl="1"/>
            <a:r>
              <a:rPr lang="en-US" dirty="0"/>
              <a:t>x and y coordinates of the centroid,</a:t>
            </a:r>
          </a:p>
          <a:p>
            <a:pPr lvl="1"/>
            <a:r>
              <a:rPr lang="en-US" dirty="0"/>
              <a:t> area of the region,</a:t>
            </a:r>
          </a:p>
          <a:p>
            <a:pPr lvl="1"/>
            <a:r>
              <a:rPr lang="en-US" dirty="0"/>
              <a:t>  the bounding box values (x, y, w (width), h (height)).</a:t>
            </a:r>
          </a:p>
          <a:p>
            <a:endParaRPr lang="en-US" dirty="0"/>
          </a:p>
          <a:p>
            <a:r>
              <a:rPr lang="en-US" dirty="0"/>
              <a:t>From the features calculated, it is noted that:</a:t>
            </a:r>
          </a:p>
          <a:p>
            <a:pPr lvl="1"/>
            <a:r>
              <a:rPr lang="en-US" dirty="0"/>
              <a:t> the area and bounding box calculated from the normalized images of females are smaller than the values obtained from the normalized images of males.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8B05-63FC-4895-8A54-B803F8D2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34572"/>
            <a:ext cx="8915400" cy="53766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2- Gender Classiﬁcation from Iris Texture Images Using a New Set of Binary Statistical Image Features.</a:t>
            </a:r>
          </a:p>
          <a:p>
            <a:pPr lvl="1"/>
            <a:r>
              <a:rPr lang="en-US" dirty="0"/>
              <a:t>This paper explores the use of a Binary Statistical Features (BSIF) algorithm for classifying gender from iris texture images captured with NIR sensors. </a:t>
            </a:r>
          </a:p>
          <a:p>
            <a:pPr lvl="1"/>
            <a:r>
              <a:rPr lang="en-US" dirty="0"/>
              <a:t>It uses the same pipeline for iris recognition systems consisting of iris segmentation, normalization and then classification.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9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FF4B-3D76-467E-B444-59550FB2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48641"/>
            <a:ext cx="8915400" cy="5362582"/>
          </a:xfrm>
        </p:spPr>
        <p:txBody>
          <a:bodyPr/>
          <a:lstStyle/>
          <a:p>
            <a:r>
              <a:rPr lang="en-US" sz="2000" dirty="0"/>
              <a:t>Techniques used </a:t>
            </a:r>
          </a:p>
          <a:p>
            <a:endParaRPr lang="en-US" sz="2000" dirty="0"/>
          </a:p>
          <a:p>
            <a:pPr lvl="1"/>
            <a:r>
              <a:rPr lang="en-US" dirty="0"/>
              <a:t>The input image is segmented in a pre-process step.</a:t>
            </a:r>
          </a:p>
          <a:p>
            <a:pPr lvl="1"/>
            <a:r>
              <a:rPr lang="en-US" dirty="0"/>
              <a:t>The iris region is then transformed to a polar space and codified using BSIF.</a:t>
            </a:r>
          </a:p>
          <a:p>
            <a:pPr lvl="1"/>
            <a:r>
              <a:rPr lang="en-US" dirty="0"/>
              <a:t>Finally, gender classification is performed using a new database and several classifiers</a:t>
            </a:r>
          </a:p>
          <a:p>
            <a:r>
              <a:rPr lang="en-US" dirty="0"/>
              <a:t>BSIF filters compute the convolution with each normalized masked image.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D623-5E8B-4EE7-97AB-F2772943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237" y="773723"/>
            <a:ext cx="9169375" cy="5137499"/>
          </a:xfrm>
        </p:spPr>
        <p:txBody>
          <a:bodyPr/>
          <a:lstStyle/>
          <a:p>
            <a:r>
              <a:rPr lang="en-US" dirty="0"/>
              <a:t>The problem of this technique is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 BSIF is not straightforward</a:t>
            </a:r>
          </a:p>
          <a:p>
            <a:pPr lvl="1"/>
            <a:r>
              <a:rPr lang="en-US" dirty="0"/>
              <a:t>BSIF can be sensitive to image boundaries and the occlusion mask creating artificial texture which may mislead gender classification results.</a:t>
            </a:r>
          </a:p>
          <a:p>
            <a:pPr lvl="1"/>
            <a:r>
              <a:rPr lang="en-US" dirty="0"/>
              <a:t> The iris is segmented and occlusions are masked</a:t>
            </a:r>
          </a:p>
          <a:p>
            <a:r>
              <a:rPr lang="en-US" dirty="0"/>
              <a:t>In order to overcome this limitation:</a:t>
            </a:r>
          </a:p>
          <a:p>
            <a:pPr lvl="1"/>
            <a:r>
              <a:rPr lang="en-US" dirty="0"/>
              <a:t> a new set of filters was trained from eye images </a:t>
            </a:r>
          </a:p>
          <a:p>
            <a:pPr lvl="1"/>
            <a:r>
              <a:rPr lang="en-US" dirty="0"/>
              <a:t> different sized filters with padding bands were tested on a subject-disjoint database. </a:t>
            </a:r>
          </a:p>
          <a:p>
            <a:pPr lvl="1"/>
            <a:r>
              <a:rPr lang="en-US" dirty="0"/>
              <a:t>A Modified-BSIF (MBSIF) method was implemented.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0412-0177-414B-BE54-FF766F28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7CB9-A989-4F76-BEEA-A558FF35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07102"/>
            <a:ext cx="8915400" cy="3604119"/>
          </a:xfrm>
        </p:spPr>
        <p:txBody>
          <a:bodyPr/>
          <a:lstStyle/>
          <a:p>
            <a:r>
              <a:rPr lang="en-US" dirty="0"/>
              <a:t>Biometric identification</a:t>
            </a:r>
          </a:p>
          <a:p>
            <a:r>
              <a:rPr lang="en-US" dirty="0"/>
              <a:t>Gender prediction from iris</a:t>
            </a:r>
          </a:p>
          <a:p>
            <a:r>
              <a:rPr lang="en-US" dirty="0"/>
              <a:t>The most accurate biometric identification system</a:t>
            </a:r>
          </a:p>
          <a:p>
            <a:r>
              <a:rPr lang="en-US" dirty="0"/>
              <a:t>Iris of the two eyes of same individual aren’t comparative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BF0B-17B1-4584-B754-3BA1E234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E696-8618-4FDE-9886-73F9195F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01859"/>
            <a:ext cx="8915400" cy="5109364"/>
          </a:xfrm>
        </p:spPr>
        <p:txBody>
          <a:bodyPr/>
          <a:lstStyle/>
          <a:p>
            <a:r>
              <a:rPr lang="en-US" sz="2000" b="1" dirty="0"/>
              <a:t>Results</a:t>
            </a:r>
          </a:p>
          <a:p>
            <a:pPr lvl="1"/>
            <a:r>
              <a:rPr lang="en-US" dirty="0"/>
              <a:t>This Method achieved better gender classification </a:t>
            </a:r>
          </a:p>
          <a:p>
            <a:pPr lvl="1"/>
            <a:r>
              <a:rPr lang="en-US" dirty="0"/>
              <a:t>results accuracy of 94.6% % for the left eye,</a:t>
            </a:r>
          </a:p>
          <a:p>
            <a:pPr lvl="1"/>
            <a:r>
              <a:rPr lang="en-US" dirty="0"/>
              <a:t>  91.33% for right eye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50E6-2543-4193-9CC2-89BB5134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098" y="705506"/>
            <a:ext cx="8915400" cy="544698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3- Deep Gender Classiﬁcation and Visualization of Near-Infra-Red Periocular-Iris images</a:t>
            </a:r>
          </a:p>
          <a:p>
            <a:pPr marL="0" indent="0">
              <a:buNone/>
            </a:pPr>
            <a:r>
              <a:rPr lang="en-US" dirty="0"/>
              <a:t>In this paper they discuss automatic pixels feature extraction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dirty="0"/>
              <a:t>Techniques used</a:t>
            </a:r>
          </a:p>
          <a:p>
            <a:pPr lvl="1"/>
            <a:r>
              <a:rPr lang="en-US" dirty="0"/>
              <a:t>1. Bottleneck approach</a:t>
            </a:r>
          </a:p>
          <a:p>
            <a:pPr lvl="2"/>
            <a:r>
              <a:rPr lang="en-US" dirty="0"/>
              <a:t>pre-trained model on a large dataset as a feature extractor. </a:t>
            </a:r>
          </a:p>
          <a:p>
            <a:pPr lvl="2"/>
            <a:r>
              <a:rPr lang="en-US" dirty="0"/>
              <a:t> VGG-16, VGG-19 and Resnet-50 architectures,</a:t>
            </a:r>
          </a:p>
          <a:p>
            <a:pPr lvl="2"/>
            <a:r>
              <a:rPr lang="en-US" dirty="0"/>
              <a:t>They extract the best features along the network </a:t>
            </a:r>
          </a:p>
          <a:p>
            <a:pPr lvl="2"/>
            <a:r>
              <a:rPr lang="en-US" dirty="0"/>
              <a:t>then classify gender using a small dense neural network</a:t>
            </a:r>
          </a:p>
          <a:p>
            <a:pPr lvl="1"/>
            <a:r>
              <a:rPr lang="en-US" dirty="0"/>
              <a:t>2. Fine-tuning</a:t>
            </a:r>
          </a:p>
          <a:p>
            <a:pPr lvl="2"/>
            <a:r>
              <a:rPr lang="en-US" dirty="0"/>
              <a:t>initializing a CNN with pre-trained parameters (weights) instead of random parameters</a:t>
            </a:r>
          </a:p>
          <a:p>
            <a:pPr lvl="2"/>
            <a:r>
              <a:rPr lang="en-US" dirty="0"/>
              <a:t>then perform a small update of the weights which are training of the model but with a new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46B0-F145-483C-AAEE-DFD4B9E8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65760"/>
            <a:ext cx="8915400" cy="55454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Convolutional Neural Network (CNN) trained from scratch:</a:t>
            </a:r>
          </a:p>
          <a:p>
            <a:pPr lvl="1"/>
            <a:r>
              <a:rPr lang="en-US" dirty="0"/>
              <a:t> small number of images using the Data Augmentation technique</a:t>
            </a:r>
          </a:p>
          <a:p>
            <a:pPr lvl="1"/>
            <a:r>
              <a:rPr lang="en-US" dirty="0"/>
              <a:t> reached the best classification rate and automatically found the most relevant areas for this task. </a:t>
            </a:r>
          </a:p>
          <a:p>
            <a:r>
              <a:rPr lang="en-US" dirty="0"/>
              <a:t> Training a model from scratch performed better than using a pre-trained powerful model</a:t>
            </a:r>
          </a:p>
          <a:p>
            <a:endParaRPr lang="en-US" b="1" dirty="0"/>
          </a:p>
          <a:p>
            <a:r>
              <a:rPr lang="en-US" b="1" dirty="0"/>
              <a:t>Results:</a:t>
            </a:r>
          </a:p>
          <a:p>
            <a:pPr lvl="1"/>
            <a:r>
              <a:rPr lang="en-US" dirty="0"/>
              <a:t>accuracy  of 85.48% for gender classification.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E492-5102-4159-A02D-4740505A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48640"/>
            <a:ext cx="8915400" cy="5362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4- CVBL IRIS Gender Classification Database Image Processing and Biometric Research, Computer Vision and Biometric Laboratory (CVBL)</a:t>
            </a:r>
          </a:p>
          <a:p>
            <a:r>
              <a:rPr lang="en-US" dirty="0"/>
              <a:t>It  proposes a new method based on Zernike moment-based feature extraction which extract the feature from texture spectral features called SP_ZR. </a:t>
            </a:r>
          </a:p>
          <a:p>
            <a:r>
              <a:rPr lang="en-US" sz="2000" b="1" dirty="0"/>
              <a:t>Techniques used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Daugman</a:t>
            </a:r>
            <a:r>
              <a:rPr lang="en-US" dirty="0"/>
              <a:t> algorithm is used for iris segmentation</a:t>
            </a:r>
          </a:p>
          <a:p>
            <a:pPr lvl="1"/>
            <a:r>
              <a:rPr lang="en-US" dirty="0"/>
              <a:t> extract the Zernike moment</a:t>
            </a:r>
          </a:p>
          <a:p>
            <a:pPr lvl="1"/>
            <a:r>
              <a:rPr lang="en-US" dirty="0"/>
              <a:t>Produce feature vectors</a:t>
            </a:r>
          </a:p>
          <a:p>
            <a:pPr lvl="1"/>
            <a:r>
              <a:rPr lang="en-US" dirty="0"/>
              <a:t>proving the training and testing samples for SVM and KNN classifiers.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3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7DB4-A86F-4355-9061-1D5A8374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461" y="29242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Block diagram for the proposed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F18B0-C564-4D24-90F8-F5DFAE1D3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27" y="932865"/>
            <a:ext cx="4895556" cy="5878085"/>
          </a:xfrm>
        </p:spPr>
      </p:pic>
    </p:spTree>
    <p:extLst>
      <p:ext uri="{BB962C8B-B14F-4D97-AF65-F5344CB8AC3E}">
        <p14:creationId xmlns:p14="http://schemas.microsoft.com/office/powerpoint/2010/main" val="390374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5835-FB3A-4D80-A45B-0927EC3E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926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5545-CEE3-42E5-B90C-F0E4F01B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837"/>
            <a:ext cx="8915400" cy="5261317"/>
          </a:xfrm>
        </p:spPr>
        <p:txBody>
          <a:bodyPr/>
          <a:lstStyle/>
          <a:p>
            <a:r>
              <a:rPr lang="en-US" dirty="0"/>
              <a:t>Identification rate of the proposed method in the right and left eyes in 1 to 9</a:t>
            </a:r>
            <a:r>
              <a:rPr lang="en-US" baseline="30000" dirty="0"/>
              <a:t>TH </a:t>
            </a:r>
            <a:r>
              <a:rPr lang="en-US" dirty="0"/>
              <a:t> order moment with KNN classifier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3B7D7-CFF3-4FB8-9C0B-04DD2AD02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15" y="2616483"/>
            <a:ext cx="5447842" cy="34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A3E4-E557-4866-9A67-5FD1D75A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7446"/>
            <a:ext cx="8915400" cy="436377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proposed method performs better on the CVBL_IRIS </a:t>
            </a:r>
          </a:p>
          <a:p>
            <a:endParaRPr lang="en-US" dirty="0"/>
          </a:p>
          <a:p>
            <a:r>
              <a:rPr lang="en-US" dirty="0"/>
              <a:t>The computation time increases as the order of Zernike moment is increased</a:t>
            </a:r>
          </a:p>
        </p:txBody>
      </p:sp>
    </p:spTree>
    <p:extLst>
      <p:ext uri="{BB962C8B-B14F-4D97-AF65-F5344CB8AC3E}">
        <p14:creationId xmlns:p14="http://schemas.microsoft.com/office/powerpoint/2010/main" val="20913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9901-3555-4C4C-84D6-E9290F7A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6FBF-8362-4A61-B49B-E6B212A6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10486"/>
            <a:ext cx="8915400" cy="2900736"/>
          </a:xfrm>
        </p:spPr>
        <p:txBody>
          <a:bodyPr/>
          <a:lstStyle/>
          <a:p>
            <a:r>
              <a:rPr lang="fr-FR" dirty="0"/>
              <a:t>CVBL_IRIS </a:t>
            </a:r>
            <a:r>
              <a:rPr lang="fr-FR" dirty="0" err="1"/>
              <a:t>Gender</a:t>
            </a:r>
            <a:r>
              <a:rPr lang="fr-FR" dirty="0"/>
              <a:t> Classification </a:t>
            </a:r>
            <a:r>
              <a:rPr lang="fr-FR" dirty="0" err="1"/>
              <a:t>Database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6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C8DF-7395-4C1B-B78F-20DD67D8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9379-0EA9-4170-A469-D57E1974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database consists of iris images taken from 720 subjects</a:t>
            </a:r>
          </a:p>
          <a:p>
            <a:pPr lvl="1"/>
            <a:r>
              <a:rPr lang="en-US" dirty="0"/>
              <a:t> including 370 females</a:t>
            </a:r>
          </a:p>
          <a:p>
            <a:pPr lvl="1"/>
            <a:r>
              <a:rPr lang="en-US" dirty="0"/>
              <a:t>350 males in university students</a:t>
            </a:r>
          </a:p>
          <a:p>
            <a:r>
              <a:rPr lang="en-US" dirty="0"/>
              <a:t>All 4320 images from this database were taken under the same condition and by the same color camera</a:t>
            </a:r>
          </a:p>
          <a:p>
            <a:r>
              <a:rPr lang="en-US" dirty="0"/>
              <a:t>The age range of the sample population </a:t>
            </a:r>
          </a:p>
          <a:p>
            <a:pPr lvl="1"/>
            <a:r>
              <a:rPr lang="en-US" dirty="0"/>
              <a:t> from 18 to 50 years old </a:t>
            </a:r>
          </a:p>
          <a:p>
            <a:pPr lvl="1"/>
            <a:r>
              <a:rPr lang="en-US" dirty="0"/>
              <a:t>the majority of the population were selected from students with 18 to 25 years old</a:t>
            </a:r>
          </a:p>
        </p:txBody>
      </p:sp>
    </p:spTree>
    <p:extLst>
      <p:ext uri="{BB962C8B-B14F-4D97-AF65-F5344CB8AC3E}">
        <p14:creationId xmlns:p14="http://schemas.microsoft.com/office/powerpoint/2010/main" val="12728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9FC5-9C65-4BF6-99D7-CCF3747C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Samples of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2F37-444E-478A-9374-42678D9A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7108"/>
            <a:ext cx="8915400" cy="443411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left eye iris image taken from a female subject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right eye iris image taken from a male subject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82505-8530-45D7-906D-09FD08FE2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69" y="1738704"/>
            <a:ext cx="3402102" cy="2173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0EF42-729E-4C96-9D78-0079A536A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947" y="4141261"/>
            <a:ext cx="3528146" cy="19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B3A0-28DE-442D-8B8E-2912D412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4A19F-078B-4859-BC0C-7DD9CAA7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a person’s gender from an iris images is related to:</a:t>
            </a:r>
          </a:p>
          <a:p>
            <a:pPr lvl="1"/>
            <a:r>
              <a:rPr lang="en-US" dirty="0"/>
              <a:t>forensics applications</a:t>
            </a:r>
          </a:p>
          <a:p>
            <a:pPr lvl="1"/>
            <a:r>
              <a:rPr lang="en-US" dirty="0"/>
              <a:t>security surveillance systems</a:t>
            </a:r>
          </a:p>
          <a:p>
            <a:endParaRPr lang="en-US" dirty="0"/>
          </a:p>
          <a:p>
            <a:r>
              <a:rPr lang="en-US" dirty="0"/>
              <a:t>Reduces the fake identity of the peoples</a:t>
            </a:r>
          </a:p>
        </p:txBody>
      </p:sp>
    </p:spTree>
    <p:extLst>
      <p:ext uri="{BB962C8B-B14F-4D97-AF65-F5344CB8AC3E}">
        <p14:creationId xmlns:p14="http://schemas.microsoft.com/office/powerpoint/2010/main" val="9856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87EE-1CFA-4C92-BDD9-601A00399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859" y="3756074"/>
            <a:ext cx="8915399" cy="1485541"/>
          </a:xfrm>
        </p:spPr>
        <p:txBody>
          <a:bodyPr/>
          <a:lstStyle/>
          <a:p>
            <a:r>
              <a:rPr lang="en-US" dirty="0"/>
              <a:t>					Thanks</a:t>
            </a:r>
          </a:p>
        </p:txBody>
      </p:sp>
    </p:spTree>
    <p:extLst>
      <p:ext uri="{BB962C8B-B14F-4D97-AF65-F5344CB8AC3E}">
        <p14:creationId xmlns:p14="http://schemas.microsoft.com/office/powerpoint/2010/main" val="1337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832B-BE88-40DD-B7D3-5E91A5D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1C61-E9DD-44ED-A611-69827618D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and studies on gender recognition and classification using iris images were first introduced by Thomas in 2007</a:t>
            </a:r>
          </a:p>
          <a:p>
            <a:pPr lvl="1"/>
            <a:r>
              <a:rPr lang="en-US" dirty="0"/>
              <a:t>They examined 5000 left-eye irises </a:t>
            </a:r>
          </a:p>
          <a:p>
            <a:pPr lvl="1"/>
            <a:r>
              <a:rPr lang="en-US" dirty="0"/>
              <a:t>Their method relies mainly on iris segmentation algorithm proposed by </a:t>
            </a:r>
            <a:r>
              <a:rPr lang="en-US" dirty="0" err="1"/>
              <a:t>Daugman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They choose 7 geometric features from iris images </a:t>
            </a:r>
          </a:p>
          <a:p>
            <a:pPr lvl="1"/>
            <a:r>
              <a:rPr lang="en-US" dirty="0"/>
              <a:t>They used a random tree classification</a:t>
            </a:r>
          </a:p>
          <a:p>
            <a:pPr lvl="1"/>
            <a:r>
              <a:rPr lang="en-US" dirty="0"/>
              <a:t> achieved 80% accuracy</a:t>
            </a:r>
          </a:p>
          <a:p>
            <a:pPr lvl="1"/>
            <a:r>
              <a:rPr lang="en-US" dirty="0"/>
              <a:t>Using only left eye images limits the applicability of their database </a:t>
            </a:r>
          </a:p>
        </p:txBody>
      </p:sp>
    </p:spTree>
    <p:extLst>
      <p:ext uri="{BB962C8B-B14F-4D97-AF65-F5344CB8AC3E}">
        <p14:creationId xmlns:p14="http://schemas.microsoft.com/office/powerpoint/2010/main" val="297004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242E-987C-4F03-8587-B6C06FF33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Two years later, Hollingworth proved that in the iris images that are segmented by </a:t>
            </a:r>
            <a:r>
              <a:rPr lang="en-US" dirty="0" err="1"/>
              <a:t>Daugman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their pixels contain different amount of 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Tapia found that some extracted bands include further information for gender recognition than others </a:t>
            </a:r>
          </a:p>
          <a:p>
            <a:pPr lvl="1"/>
            <a:r>
              <a:rPr lang="en-US" dirty="0"/>
              <a:t>the mutual information technique  </a:t>
            </a:r>
          </a:p>
          <a:p>
            <a:pPr lvl="1"/>
            <a:r>
              <a:rPr lang="en-US" dirty="0"/>
              <a:t>resulted in 89% of accuracy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25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3065-3C2E-4822-B902-F94E35B2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702"/>
            <a:ext cx="8915400" cy="451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Some other  methods uses statistical and spectral features extracted by the wavelet transform</a:t>
            </a:r>
          </a:p>
          <a:p>
            <a:pPr lvl="1"/>
            <a:r>
              <a:rPr lang="en-US" dirty="0"/>
              <a:t>Apply support vector machine for iris recognition </a:t>
            </a:r>
          </a:p>
          <a:p>
            <a:pPr lvl="1"/>
            <a:r>
              <a:rPr lang="en-US" dirty="0"/>
              <a:t>resulted in  83.3% of accuracy</a:t>
            </a:r>
          </a:p>
          <a:p>
            <a:pPr lvl="1"/>
            <a:r>
              <a:rPr lang="en-US" dirty="0"/>
              <a:t>remarkable increase in the processing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methods  suggest the use of local binary pattern (LBP) for gender recognition</a:t>
            </a:r>
          </a:p>
          <a:p>
            <a:pPr lvl="1"/>
            <a:r>
              <a:rPr lang="en-US" dirty="0"/>
              <a:t>found great improvement in the gender recognition</a:t>
            </a:r>
          </a:p>
          <a:p>
            <a:pPr lvl="1"/>
            <a:r>
              <a:rPr lang="en-US" dirty="0"/>
              <a:t>resulted in 91% accuracy</a:t>
            </a:r>
          </a:p>
        </p:txBody>
      </p:sp>
    </p:spTree>
    <p:extLst>
      <p:ext uri="{BB962C8B-B14F-4D97-AF65-F5344CB8AC3E}">
        <p14:creationId xmlns:p14="http://schemas.microsoft.com/office/powerpoint/2010/main" val="36499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D564-3903-4BF3-BD09-602AD1EF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19" y="579987"/>
            <a:ext cx="8911687" cy="1280890"/>
          </a:xfrm>
        </p:spPr>
        <p:txBody>
          <a:bodyPr/>
          <a:lstStyle/>
          <a:p>
            <a:r>
              <a:rPr lang="en-US" dirty="0"/>
              <a:t> Block diagram of gender prediction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7DB5B3-0AFE-4AC7-AAC0-941CB5F31826}"/>
              </a:ext>
            </a:extLst>
          </p:cNvPr>
          <p:cNvSpPr/>
          <p:nvPr/>
        </p:nvSpPr>
        <p:spPr>
          <a:xfrm>
            <a:off x="2591069" y="1728534"/>
            <a:ext cx="1730326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Image acquisition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3BDBA4-78CA-4C2D-BBC2-413326A347DF}"/>
              </a:ext>
            </a:extLst>
          </p:cNvPr>
          <p:cNvSpPr/>
          <p:nvPr/>
        </p:nvSpPr>
        <p:spPr>
          <a:xfrm>
            <a:off x="4319539" y="1964423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529BD1-E382-4A1A-B819-2AB4D721C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18" y="1479495"/>
            <a:ext cx="1918780" cy="158894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BF97D87-EAEE-4936-B323-911F95E1007B}"/>
              </a:ext>
            </a:extLst>
          </p:cNvPr>
          <p:cNvSpPr/>
          <p:nvPr/>
        </p:nvSpPr>
        <p:spPr>
          <a:xfrm>
            <a:off x="7213013" y="2031651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BDED4D-FD60-49A1-BBF9-F55CB892D91E}"/>
              </a:ext>
            </a:extLst>
          </p:cNvPr>
          <p:cNvSpPr/>
          <p:nvPr/>
        </p:nvSpPr>
        <p:spPr>
          <a:xfrm>
            <a:off x="8189565" y="1816767"/>
            <a:ext cx="1730326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Pre-processing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2AA8DD5-8ED7-437C-B3C7-A158D6406201}"/>
              </a:ext>
            </a:extLst>
          </p:cNvPr>
          <p:cNvSpPr/>
          <p:nvPr/>
        </p:nvSpPr>
        <p:spPr>
          <a:xfrm>
            <a:off x="10491360" y="3873026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C472CB90-8018-43E7-95C3-A8D436F417FB}"/>
              </a:ext>
            </a:extLst>
          </p:cNvPr>
          <p:cNvSpPr/>
          <p:nvPr/>
        </p:nvSpPr>
        <p:spPr>
          <a:xfrm rot="5246621">
            <a:off x="9965039" y="2106802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1C70FB-EE90-439B-91C9-CE6285CCCEE9}"/>
              </a:ext>
            </a:extLst>
          </p:cNvPr>
          <p:cNvSpPr/>
          <p:nvPr/>
        </p:nvSpPr>
        <p:spPr>
          <a:xfrm>
            <a:off x="9774286" y="2958626"/>
            <a:ext cx="191878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Image segmentation 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62F4DB-D698-4852-A758-B72553E20E76}"/>
              </a:ext>
            </a:extLst>
          </p:cNvPr>
          <p:cNvSpPr/>
          <p:nvPr/>
        </p:nvSpPr>
        <p:spPr>
          <a:xfrm>
            <a:off x="9897058" y="4843042"/>
            <a:ext cx="191878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IRIS normalization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DB46513-1097-4AFB-9BDD-155D52E25D58}"/>
              </a:ext>
            </a:extLst>
          </p:cNvPr>
          <p:cNvSpPr/>
          <p:nvPr/>
        </p:nvSpPr>
        <p:spPr>
          <a:xfrm rot="5400000">
            <a:off x="9165538" y="4819430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A847EE-B74C-48B5-82C4-09C1ADE64663}"/>
              </a:ext>
            </a:extLst>
          </p:cNvPr>
          <p:cNvSpPr/>
          <p:nvPr/>
        </p:nvSpPr>
        <p:spPr>
          <a:xfrm>
            <a:off x="6999870" y="4834512"/>
            <a:ext cx="191878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 extraction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442EC01-8457-4626-AB0F-F6962FD21507}"/>
              </a:ext>
            </a:extLst>
          </p:cNvPr>
          <p:cNvSpPr/>
          <p:nvPr/>
        </p:nvSpPr>
        <p:spPr>
          <a:xfrm rot="5400000">
            <a:off x="6268350" y="482407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4642952-9DC7-4D29-A639-BF47921A7280}"/>
              </a:ext>
            </a:extLst>
          </p:cNvPr>
          <p:cNvSpPr/>
          <p:nvPr/>
        </p:nvSpPr>
        <p:spPr>
          <a:xfrm rot="5400000">
            <a:off x="3390180" y="4889301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19FBED-EF8C-420E-9828-1B8DFB204B00}"/>
              </a:ext>
            </a:extLst>
          </p:cNvPr>
          <p:cNvSpPr/>
          <p:nvPr/>
        </p:nvSpPr>
        <p:spPr>
          <a:xfrm>
            <a:off x="4121700" y="4895586"/>
            <a:ext cx="191878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Classifier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DB1429-BA36-44C4-913F-974FEACDBD8B}"/>
              </a:ext>
            </a:extLst>
          </p:cNvPr>
          <p:cNvSpPr/>
          <p:nvPr/>
        </p:nvSpPr>
        <p:spPr>
          <a:xfrm>
            <a:off x="1234021" y="4921305"/>
            <a:ext cx="191878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Gender prediction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2D57-705F-49D6-A613-660DE516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486BE-AC47-414A-A4EE-1023DA97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64898"/>
            <a:ext cx="8915400" cy="36463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1- Gender Prediction from Iris Recognition using Artificial Neural Network (ANN)  </a:t>
            </a:r>
          </a:p>
          <a:p>
            <a:pPr lvl="1"/>
            <a:r>
              <a:rPr lang="en-US" dirty="0"/>
              <a:t>This paper works in predicting the gender using the eye image data. </a:t>
            </a:r>
          </a:p>
          <a:p>
            <a:pPr lvl="1"/>
            <a:r>
              <a:rPr lang="en-US" dirty="0"/>
              <a:t>the image is normalized then the prediction can be done by using ANN.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B335-449D-4CA8-9FA6-14EC438A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15926"/>
            <a:ext cx="8915400" cy="5095296"/>
          </a:xfrm>
        </p:spPr>
        <p:txBody>
          <a:bodyPr>
            <a:normAutofit/>
          </a:bodyPr>
          <a:lstStyle/>
          <a:p>
            <a:r>
              <a:rPr lang="en-US" sz="2400" dirty="0"/>
              <a:t>Techniques used:</a:t>
            </a:r>
          </a:p>
          <a:p>
            <a:pPr lvl="1"/>
            <a:r>
              <a:rPr lang="en-US" dirty="0"/>
              <a:t>1- Image acquisition :</a:t>
            </a:r>
          </a:p>
          <a:p>
            <a:pPr lvl="2"/>
            <a:r>
              <a:rPr lang="en-US" dirty="0"/>
              <a:t>IT Delhi data set</a:t>
            </a:r>
          </a:p>
          <a:p>
            <a:pPr lvl="1"/>
            <a:r>
              <a:rPr lang="en-US" dirty="0"/>
              <a:t>2- Preprocessing: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3- Image segmentation :</a:t>
            </a:r>
          </a:p>
          <a:p>
            <a:pPr lvl="2"/>
            <a:r>
              <a:rPr lang="en-US" dirty="0"/>
              <a:t>Canny edge detection </a:t>
            </a:r>
          </a:p>
          <a:p>
            <a:pPr lvl="2"/>
            <a:r>
              <a:rPr lang="en-US" dirty="0"/>
              <a:t>Circular Hough transform</a:t>
            </a:r>
          </a:p>
          <a:p>
            <a:pPr lvl="2"/>
            <a:r>
              <a:rPr lang="en-US" dirty="0"/>
              <a:t>Thresholding the output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CEC48-BB16-4386-A6A3-5C66B6060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66" y="2185991"/>
            <a:ext cx="3444857" cy="17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</TotalTime>
  <Words>1237</Words>
  <Application>Microsoft Office PowerPoint</Application>
  <PresentationFormat>Widescreen</PresentationFormat>
  <Paragraphs>212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Wisp</vt:lpstr>
      <vt:lpstr>Gender Classification from IRIS images </vt:lpstr>
      <vt:lpstr>Problem statement</vt:lpstr>
      <vt:lpstr>Usage</vt:lpstr>
      <vt:lpstr>History</vt:lpstr>
      <vt:lpstr>PowerPoint Presentation</vt:lpstr>
      <vt:lpstr>PowerPoint Presentation</vt:lpstr>
      <vt:lpstr> Block diagram of gender prediction   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Block diagram for the proposed method </vt:lpstr>
      <vt:lpstr>Results</vt:lpstr>
      <vt:lpstr>PowerPoint Presentation</vt:lpstr>
      <vt:lpstr>Database</vt:lpstr>
      <vt:lpstr>Database description</vt:lpstr>
      <vt:lpstr> Samples of Database </vt:lpstr>
      <vt:lpstr>    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Esraa</dc:creator>
  <cp:lastModifiedBy>Esraa</cp:lastModifiedBy>
  <cp:revision>21</cp:revision>
  <dcterms:created xsi:type="dcterms:W3CDTF">2020-11-17T11:43:26Z</dcterms:created>
  <dcterms:modified xsi:type="dcterms:W3CDTF">2020-11-17T16:47:57Z</dcterms:modified>
</cp:coreProperties>
</file>