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2159952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B299E7-ECDD-AD4D-ADF5-01E0C90F271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E4E"/>
    <a:srgbClr val="008EA3"/>
    <a:srgbClr val="460000"/>
    <a:srgbClr val="2060F0"/>
    <a:srgbClr val="30C4D8"/>
    <a:srgbClr val="7A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>
        <p:scale>
          <a:sx n="25" d="100"/>
          <a:sy n="25" d="100"/>
        </p:scale>
        <p:origin x="1396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1T14:34:07.0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1T14:35:36.1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1T14:36:21.2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3T12:43:29.052"/>
    </inkml:context>
    <inkml:brush xml:id="br0">
      <inkml:brushProperty name="width" value="0.35" units="cm"/>
      <inkml:brushProperty name="height" value="0.35" units="cm"/>
      <inkml:brushProperty name="color" value="#68081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1T16:18:18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1T14:34:16.2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891626"/>
            <a:ext cx="18359596" cy="1253324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8908198"/>
            <a:ext cx="16199644" cy="869160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916653"/>
            <a:ext cx="465739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916653"/>
            <a:ext cx="13702199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974945"/>
            <a:ext cx="18629590" cy="1497488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4091502"/>
            <a:ext cx="18629590" cy="787494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9583264"/>
            <a:ext cx="9179798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9583264"/>
            <a:ext cx="9179798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16661"/>
            <a:ext cx="1862959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824938"/>
            <a:ext cx="9137610" cy="432496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3149904"/>
            <a:ext cx="913761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824938"/>
            <a:ext cx="9182611" cy="432496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3149904"/>
            <a:ext cx="9182611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399982"/>
            <a:ext cx="6966409" cy="839993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5183304"/>
            <a:ext cx="10934760" cy="2558314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0799922"/>
            <a:ext cx="6966409" cy="20008190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399982"/>
            <a:ext cx="6966409" cy="839993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5183304"/>
            <a:ext cx="10934760" cy="25583147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0799922"/>
            <a:ext cx="6966409" cy="20008190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916661"/>
            <a:ext cx="1862959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9583264"/>
            <a:ext cx="1862959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3366432"/>
            <a:ext cx="485989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06C9-2698-4BD8-8BE8-3AAF4874BDE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3366432"/>
            <a:ext cx="485989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CD59-339C-4A57-A074-5ABD4A50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8.png"/><Relationship Id="rId18" Type="http://schemas.openxmlformats.org/officeDocument/2006/relationships/hyperlink" Target="https://www.medscape.com/" TargetMode="External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image" Target="../media/image7.emf"/><Relationship Id="rId17" Type="http://schemas.openxmlformats.org/officeDocument/2006/relationships/hyperlink" Target="https://www.healthline.com/" TargetMode="External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www.mayoclinic.org/" TargetMode="External"/><Relationship Id="rId20" Type="http://schemas.openxmlformats.org/officeDocument/2006/relationships/image" Target="../media/image11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23" Type="http://schemas.openxmlformats.org/officeDocument/2006/relationships/customXml" Target="../ink/ink6.xml"/><Relationship Id="rId28" Type="http://schemas.openxmlformats.org/officeDocument/2006/relationships/image" Target="../media/image18.png"/><Relationship Id="rId10" Type="http://schemas.openxmlformats.org/officeDocument/2006/relationships/image" Target="../media/image6.emf"/><Relationship Id="rId19" Type="http://schemas.openxmlformats.org/officeDocument/2006/relationships/image" Target="../media/image10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jpg"/><Relationship Id="rId27" Type="http://schemas.openxmlformats.org/officeDocument/2006/relationships/image" Target="../media/image17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B4F1FDE-FA68-4353-AD50-829144C14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" y="18966128"/>
            <a:ext cx="10280902" cy="12547314"/>
          </a:xfrm>
          <a:prstGeom prst="rect">
            <a:avLst/>
          </a:prstGeom>
          <a:noFill/>
          <a:ln cmpd="dbl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2912D-5332-45E6-B7A2-E464EFB59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8" y="327184"/>
            <a:ext cx="2522707" cy="2662233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5FC98B0-BD0C-41BD-8CBB-56D9AD252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7" y="210439"/>
            <a:ext cx="2885966" cy="2885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301B5BD-30E2-43B8-913F-0637E9B42688}"/>
                  </a:ext>
                </a:extLst>
              </p14:cNvPr>
              <p14:cNvContentPartPr/>
              <p14:nvPr/>
            </p14:nvContentPartPr>
            <p14:xfrm>
              <a:off x="-5699852" y="208400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301B5BD-30E2-43B8-913F-0637E9B426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704172" y="20796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83730C-2C5E-4644-8B36-B71B3D6F9013}"/>
                  </a:ext>
                </a:extLst>
              </p14:cNvPr>
              <p14:cNvContentPartPr/>
              <p14:nvPr/>
            </p14:nvContentPartPr>
            <p14:xfrm>
              <a:off x="-5593292" y="9914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83730C-2C5E-4644-8B36-B71B3D6F90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611292" y="9734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9D7F87F-9687-49E7-B5C1-33308A0A7842}"/>
                  </a:ext>
                </a:extLst>
              </p14:cNvPr>
              <p14:cNvContentPartPr/>
              <p14:nvPr/>
            </p14:nvContentPartPr>
            <p14:xfrm>
              <a:off x="-3760953" y="5047862"/>
              <a:ext cx="360" cy="4867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9D7F87F-9687-49E7-B5C1-33308A0A78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796953" y="179962"/>
                <a:ext cx="72000" cy="97358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4054C1-19A4-40EB-B255-CD5BE30EC420}"/>
              </a:ext>
            </a:extLst>
          </p:cNvPr>
          <p:cNvSpPr/>
          <p:nvPr/>
        </p:nvSpPr>
        <p:spPr>
          <a:xfrm>
            <a:off x="-4124707" y="16573264"/>
            <a:ext cx="12889646" cy="1765368"/>
          </a:xfrm>
          <a:prstGeom prst="roundRect">
            <a:avLst/>
          </a:prstGeom>
          <a:noFill/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7A0000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8C77CF-9169-4777-B536-DFF35DFFD52A}"/>
              </a:ext>
            </a:extLst>
          </p:cNvPr>
          <p:cNvSpPr/>
          <p:nvPr/>
        </p:nvSpPr>
        <p:spPr>
          <a:xfrm>
            <a:off x="-1601145" y="4675462"/>
            <a:ext cx="14272179" cy="6838268"/>
          </a:xfrm>
          <a:prstGeom prst="roundRect">
            <a:avLst/>
          </a:prstGeom>
          <a:noFill/>
          <a:ln>
            <a:solidFill>
              <a:srgbClr val="CB4E4E"/>
            </a:solidFill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F7D5558-7D8E-46A9-9DD0-F5744FCE23B7}"/>
              </a:ext>
            </a:extLst>
          </p:cNvPr>
          <p:cNvSpPr/>
          <p:nvPr/>
        </p:nvSpPr>
        <p:spPr>
          <a:xfrm>
            <a:off x="-327232" y="22571500"/>
            <a:ext cx="11724355" cy="9336127"/>
          </a:xfrm>
          <a:prstGeom prst="roundRect">
            <a:avLst/>
          </a:prstGeom>
          <a:noFill/>
          <a:ln>
            <a:solidFill>
              <a:srgbClr val="CB4E4E"/>
            </a:solidFill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23D2BF3-63D8-4911-B1C3-676EED8C8177}"/>
                  </a:ext>
                </a:extLst>
              </p14:cNvPr>
              <p14:cNvContentPartPr/>
              <p14:nvPr/>
            </p14:nvContentPartPr>
            <p14:xfrm>
              <a:off x="-8616738" y="2118560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23D2BF3-63D8-4911-B1C3-676EED8C81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679738" y="205556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2C89F71-7EB3-4550-A3C8-66D5077E946D}"/>
              </a:ext>
            </a:extLst>
          </p:cNvPr>
          <p:cNvSpPr/>
          <p:nvPr/>
        </p:nvSpPr>
        <p:spPr>
          <a:xfrm>
            <a:off x="-327232" y="5433670"/>
            <a:ext cx="9376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Franklin Gothic Medium" panose="020B0603020102020204" pitchFamily="34" charset="0"/>
              </a:rPr>
              <a:t>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E222A1-A3DF-4611-B547-FF431614AB6F}"/>
              </a:ext>
            </a:extLst>
          </p:cNvPr>
          <p:cNvSpPr/>
          <p:nvPr/>
        </p:nvSpPr>
        <p:spPr>
          <a:xfrm>
            <a:off x="336048" y="7188092"/>
            <a:ext cx="10605904" cy="4982903"/>
          </a:xfrm>
          <a:custGeom>
            <a:avLst/>
            <a:gdLst>
              <a:gd name="connsiteX0" fmla="*/ 0 w 10605904"/>
              <a:gd name="connsiteY0" fmla="*/ 0 h 6598730"/>
              <a:gd name="connsiteX1" fmla="*/ 10605904 w 10605904"/>
              <a:gd name="connsiteY1" fmla="*/ 0 h 6598730"/>
              <a:gd name="connsiteX2" fmla="*/ 10605904 w 10605904"/>
              <a:gd name="connsiteY2" fmla="*/ 6598730 h 6598730"/>
              <a:gd name="connsiteX3" fmla="*/ 0 w 10605904"/>
              <a:gd name="connsiteY3" fmla="*/ 6598730 h 6598730"/>
              <a:gd name="connsiteX4" fmla="*/ 0 w 10605904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0618352 w 10618352"/>
              <a:gd name="connsiteY0" fmla="*/ 0 h 6598730"/>
              <a:gd name="connsiteX1" fmla="*/ 10618352 w 10618352"/>
              <a:gd name="connsiteY1" fmla="*/ 6598730 h 6598730"/>
              <a:gd name="connsiteX2" fmla="*/ 12448 w 10618352"/>
              <a:gd name="connsiteY2" fmla="*/ 6598730 h 6598730"/>
              <a:gd name="connsiteX3" fmla="*/ 103888 w 10618352"/>
              <a:gd name="connsiteY3" fmla="*/ 91440 h 6598730"/>
              <a:gd name="connsiteX0" fmla="*/ 10605904 w 10605904"/>
              <a:gd name="connsiteY0" fmla="*/ 0 h 6598730"/>
              <a:gd name="connsiteX1" fmla="*/ 10605904 w 10605904"/>
              <a:gd name="connsiteY1" fmla="*/ 6598730 h 6598730"/>
              <a:gd name="connsiteX2" fmla="*/ 0 w 10605904"/>
              <a:gd name="connsiteY2" fmla="*/ 6598730 h 65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904" h="6598730">
                <a:moveTo>
                  <a:pt x="10605904" y="0"/>
                </a:moveTo>
                <a:lnTo>
                  <a:pt x="10605904" y="6598730"/>
                </a:lnTo>
                <a:cubicBezTo>
                  <a:pt x="7070603" y="6598730"/>
                  <a:pt x="10636492" y="6579275"/>
                  <a:pt x="0" y="659873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GB" sz="2000" dirty="0">
                <a:solidFill>
                  <a:srgbClr val="30C4D8"/>
                </a:solidFill>
              </a:rPr>
            </a:b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br>
              <a:rPr lang="en-GB" sz="4000" dirty="0">
                <a:solidFill>
                  <a:srgbClr val="30C4D8"/>
                </a:solidFill>
              </a:rPr>
            </a:br>
            <a:endParaRPr lang="en-GB" sz="4000" dirty="0">
              <a:solidFill>
                <a:srgbClr val="30C4D8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2A96C5-2077-4F60-B1A2-425F13C7E4D1}"/>
              </a:ext>
            </a:extLst>
          </p:cNvPr>
          <p:cNvSpPr/>
          <p:nvPr/>
        </p:nvSpPr>
        <p:spPr>
          <a:xfrm>
            <a:off x="11440531" y="13764088"/>
            <a:ext cx="86893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  <a:latin typeface="Agency FB" panose="020B0503020202020204" pitchFamily="34" charset="0"/>
              </a:rPr>
              <a:t>Implementation</a:t>
            </a:r>
          </a:p>
          <a:p>
            <a:endParaRPr lang="en-US" sz="6000" dirty="0"/>
          </a:p>
          <a:p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24A3EFD-EE71-7E4B-BD72-05BEDD389B8E}"/>
              </a:ext>
            </a:extLst>
          </p:cNvPr>
          <p:cNvSpPr/>
          <p:nvPr/>
        </p:nvSpPr>
        <p:spPr>
          <a:xfrm>
            <a:off x="306585" y="18108786"/>
            <a:ext cx="95709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C00000"/>
                </a:solidFill>
                <a:latin typeface="Agency FB" panose="020B0503020202020204" pitchFamily="34" charset="0"/>
              </a:rPr>
              <a:t>flowchart</a:t>
            </a:r>
            <a:r>
              <a:rPr lang="en-GB" sz="6600" b="1" dirty="0">
                <a:solidFill>
                  <a:srgbClr val="C00000"/>
                </a:solidFill>
                <a:latin typeface="Agency FB" panose="020B0503020202020204" pitchFamily="34" charset="0"/>
              </a:rPr>
              <a:t> </a:t>
            </a: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BB455-1AD6-BD4E-B625-985A6940EF8D}"/>
              </a:ext>
            </a:extLst>
          </p:cNvPr>
          <p:cNvSpPr txBox="1"/>
          <p:nvPr/>
        </p:nvSpPr>
        <p:spPr>
          <a:xfrm>
            <a:off x="9703313" y="3905012"/>
            <a:ext cx="2693462" cy="1107996"/>
          </a:xfrm>
          <a:prstGeom prst="rect">
            <a:avLst/>
          </a:prstGeom>
          <a:noFill/>
          <a:ln>
            <a:solidFill>
              <a:srgbClr val="008E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008EA3"/>
                </a:solidFill>
                <a:latin typeface="Agency FB" panose="020B0503020202020204" pitchFamily="34" charset="0"/>
              </a:rPr>
              <a:t>Etention</a:t>
            </a:r>
            <a:endParaRPr lang="en-US" sz="6600" dirty="0">
              <a:solidFill>
                <a:srgbClr val="008EA3"/>
              </a:solidFill>
              <a:latin typeface="Agency FB" panose="020B0503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AB5866-2007-6C48-A244-0A61867887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09" y="655401"/>
            <a:ext cx="2885966" cy="2885966"/>
          </a:xfrm>
          <a:prstGeom prst="rect">
            <a:avLst/>
          </a:prstGeom>
        </p:spPr>
      </p:pic>
      <p:sp>
        <p:nvSpPr>
          <p:cNvPr id="36" name="Rectangle 57">
            <a:extLst>
              <a:ext uri="{FF2B5EF4-FFF2-40B4-BE49-F238E27FC236}">
                <a16:creationId xmlns:a16="http://schemas.microsoft.com/office/drawing/2014/main" id="{B7043EF7-2B65-4621-8275-7279E7EED80E}"/>
              </a:ext>
            </a:extLst>
          </p:cNvPr>
          <p:cNvSpPr/>
          <p:nvPr/>
        </p:nvSpPr>
        <p:spPr>
          <a:xfrm>
            <a:off x="242828" y="13771252"/>
            <a:ext cx="10605903" cy="3539430"/>
          </a:xfrm>
          <a:custGeom>
            <a:avLst/>
            <a:gdLst>
              <a:gd name="connsiteX0" fmla="*/ 0 w 10605904"/>
              <a:gd name="connsiteY0" fmla="*/ 0 h 6598730"/>
              <a:gd name="connsiteX1" fmla="*/ 10605904 w 10605904"/>
              <a:gd name="connsiteY1" fmla="*/ 0 h 6598730"/>
              <a:gd name="connsiteX2" fmla="*/ 10605904 w 10605904"/>
              <a:gd name="connsiteY2" fmla="*/ 6598730 h 6598730"/>
              <a:gd name="connsiteX3" fmla="*/ 0 w 10605904"/>
              <a:gd name="connsiteY3" fmla="*/ 6598730 h 6598730"/>
              <a:gd name="connsiteX4" fmla="*/ 0 w 10605904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0618352 w 10618352"/>
              <a:gd name="connsiteY0" fmla="*/ 0 h 6598730"/>
              <a:gd name="connsiteX1" fmla="*/ 10618352 w 10618352"/>
              <a:gd name="connsiteY1" fmla="*/ 6598730 h 6598730"/>
              <a:gd name="connsiteX2" fmla="*/ 12448 w 10618352"/>
              <a:gd name="connsiteY2" fmla="*/ 6598730 h 6598730"/>
              <a:gd name="connsiteX3" fmla="*/ 103888 w 10618352"/>
              <a:gd name="connsiteY3" fmla="*/ 91440 h 6598730"/>
              <a:gd name="connsiteX0" fmla="*/ 10605904 w 10605904"/>
              <a:gd name="connsiteY0" fmla="*/ 0 h 6598730"/>
              <a:gd name="connsiteX1" fmla="*/ 10605904 w 10605904"/>
              <a:gd name="connsiteY1" fmla="*/ 6598730 h 6598730"/>
              <a:gd name="connsiteX2" fmla="*/ 0 w 10605904"/>
              <a:gd name="connsiteY2" fmla="*/ 6598730 h 65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904" h="6598730">
                <a:moveTo>
                  <a:pt x="10605904" y="0"/>
                </a:moveTo>
                <a:lnTo>
                  <a:pt x="10605904" y="6598730"/>
                </a:lnTo>
                <a:cubicBezTo>
                  <a:pt x="7070603" y="6598730"/>
                  <a:pt x="10636492" y="6579275"/>
                  <a:pt x="0" y="659873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C00000"/>
                </a:solidFill>
              </a:rPr>
              <a:t>Goal</a:t>
            </a:r>
          </a:p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The main aim of our medical expert system is to diagnose and give advice about the hypertension</a:t>
            </a:r>
          </a:p>
          <a:p>
            <a:pPr algn="ctr"/>
            <a:endParaRPr lang="en-GB" sz="7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1D314-7186-4327-8B54-4B31009C2DF0}"/>
              </a:ext>
            </a:extLst>
          </p:cNvPr>
          <p:cNvCxnSpPr>
            <a:cxnSpLocks/>
          </p:cNvCxnSpPr>
          <p:nvPr/>
        </p:nvCxnSpPr>
        <p:spPr>
          <a:xfrm flipV="1">
            <a:off x="1079195" y="5134531"/>
            <a:ext cx="19990164" cy="41456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picture containing food&#10;&#10;Description automatically generated">
            <a:extLst>
              <a:ext uri="{FF2B5EF4-FFF2-40B4-BE49-F238E27FC236}">
                <a16:creationId xmlns:a16="http://schemas.microsoft.com/office/drawing/2014/main" id="{33780821-E7AB-44C6-AD3F-D282D76C3B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814" y="-2360270"/>
            <a:ext cx="8342019" cy="80664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CF1F634-0299-4357-BA7B-4BD331F9E49E}"/>
                  </a:ext>
                </a:extLst>
              </p14:cNvPr>
              <p14:cNvContentPartPr/>
              <p14:nvPr/>
            </p14:nvContentPartPr>
            <p14:xfrm>
              <a:off x="21080513" y="2965078"/>
              <a:ext cx="360" cy="48679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CF1F634-0299-4357-BA7B-4BD331F9E4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76193" y="2380930"/>
                <a:ext cx="9000" cy="1216975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AAAB76A-E890-4784-889C-CBC752477EF7}"/>
              </a:ext>
            </a:extLst>
          </p:cNvPr>
          <p:cNvSpPr/>
          <p:nvPr/>
        </p:nvSpPr>
        <p:spPr>
          <a:xfrm rot="10800000" flipV="1">
            <a:off x="12408008" y="3718874"/>
            <a:ext cx="9376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C0000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CPCS331 </a:t>
            </a:r>
            <a:r>
              <a:rPr lang="en-GB" sz="4000" dirty="0" err="1">
                <a:solidFill>
                  <a:srgbClr val="C0000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Artiftial</a:t>
            </a:r>
            <a:r>
              <a:rPr lang="en-GB" sz="4000" dirty="0">
                <a:solidFill>
                  <a:srgbClr val="C0000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solidFill>
                  <a:srgbClr val="C0000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Intaligent</a:t>
            </a:r>
            <a:endParaRPr lang="en-GB" sz="4000" dirty="0">
              <a:solidFill>
                <a:srgbClr val="C0000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rgbClr val="C00000"/>
                </a:solidFill>
                <a:latin typeface="Agency FB" panose="020B0503020202020204" pitchFamily="34" charset="0"/>
              </a:rPr>
              <a:t>Instructor</a:t>
            </a:r>
            <a:r>
              <a:rPr lang="en-US" sz="4000" dirty="0">
                <a:solidFill>
                  <a:srgbClr val="C00000"/>
                </a:solidFill>
              </a:rPr>
              <a:t>: </a:t>
            </a:r>
            <a:r>
              <a:rPr lang="en-GB" sz="4000" dirty="0">
                <a:solidFill>
                  <a:srgbClr val="C0000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Dr.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nahid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Alowidi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CA23BD-31D7-4FAE-A4A2-CF783073E871}"/>
              </a:ext>
            </a:extLst>
          </p:cNvPr>
          <p:cNvSpPr/>
          <p:nvPr/>
        </p:nvSpPr>
        <p:spPr>
          <a:xfrm>
            <a:off x="-291323" y="3675756"/>
            <a:ext cx="9376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GB" sz="4000" dirty="0">
                <a:solidFill>
                  <a:srgbClr val="C0000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Authors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Waad </a:t>
            </a:r>
            <a:r>
              <a:rPr lang="en-GB" sz="40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AlShanbari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, Wed Al-</a:t>
            </a:r>
            <a:r>
              <a:rPr lang="en-GB" sz="40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Attas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, Esraa Zuhair</a:t>
            </a: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1313AE3D-5E41-8A40-999B-31135821D32A}"/>
              </a:ext>
            </a:extLst>
          </p:cNvPr>
          <p:cNvSpPr/>
          <p:nvPr/>
        </p:nvSpPr>
        <p:spPr>
          <a:xfrm>
            <a:off x="306585" y="32441924"/>
            <a:ext cx="10620504" cy="2862322"/>
          </a:xfrm>
          <a:custGeom>
            <a:avLst/>
            <a:gdLst>
              <a:gd name="connsiteX0" fmla="*/ 0 w 10605904"/>
              <a:gd name="connsiteY0" fmla="*/ 0 h 6598730"/>
              <a:gd name="connsiteX1" fmla="*/ 10605904 w 10605904"/>
              <a:gd name="connsiteY1" fmla="*/ 0 h 6598730"/>
              <a:gd name="connsiteX2" fmla="*/ 10605904 w 10605904"/>
              <a:gd name="connsiteY2" fmla="*/ 6598730 h 6598730"/>
              <a:gd name="connsiteX3" fmla="*/ 0 w 10605904"/>
              <a:gd name="connsiteY3" fmla="*/ 6598730 h 6598730"/>
              <a:gd name="connsiteX4" fmla="*/ 0 w 10605904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0618352 w 10618352"/>
              <a:gd name="connsiteY0" fmla="*/ 0 h 6598730"/>
              <a:gd name="connsiteX1" fmla="*/ 10618352 w 10618352"/>
              <a:gd name="connsiteY1" fmla="*/ 6598730 h 6598730"/>
              <a:gd name="connsiteX2" fmla="*/ 12448 w 10618352"/>
              <a:gd name="connsiteY2" fmla="*/ 6598730 h 6598730"/>
              <a:gd name="connsiteX3" fmla="*/ 103888 w 10618352"/>
              <a:gd name="connsiteY3" fmla="*/ 91440 h 6598730"/>
              <a:gd name="connsiteX0" fmla="*/ 10605904 w 10605904"/>
              <a:gd name="connsiteY0" fmla="*/ 0 h 6598730"/>
              <a:gd name="connsiteX1" fmla="*/ 10605904 w 10605904"/>
              <a:gd name="connsiteY1" fmla="*/ 6598730 h 6598730"/>
              <a:gd name="connsiteX2" fmla="*/ 0 w 10605904"/>
              <a:gd name="connsiteY2" fmla="*/ 6598730 h 65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904" h="6598730">
                <a:moveTo>
                  <a:pt x="10605904" y="0"/>
                </a:moveTo>
                <a:lnTo>
                  <a:pt x="10605904" y="6598730"/>
                </a:lnTo>
                <a:cubicBezTo>
                  <a:pt x="7070603" y="6598730"/>
                  <a:pt x="10636492" y="6579275"/>
                  <a:pt x="0" y="6598730"/>
                </a:cubicBezTo>
              </a:path>
            </a:pathLst>
          </a:custGeom>
          <a:ln w="76200">
            <a:solidFill>
              <a:schemeClr val="accent5">
                <a:lumMod val="75000"/>
              </a:schemeClr>
            </a:solidFill>
          </a:ln>
          <a:effectLst/>
          <a:scene3d>
            <a:camera prst="obliqueBottomRigh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7030A0"/>
                </a:solidFill>
              </a:rPr>
              <a:t>reference</a:t>
            </a:r>
            <a:r>
              <a:rPr lang="en-US" sz="7200" b="1" dirty="0">
                <a:solidFill>
                  <a:srgbClr val="7030A0"/>
                </a:solidFill>
              </a:rPr>
              <a:t>s</a:t>
            </a:r>
            <a:endParaRPr lang="en-GB" sz="7200" b="1" dirty="0">
              <a:solidFill>
                <a:srgbClr val="7030A0"/>
              </a:solidFill>
            </a:endParaRPr>
          </a:p>
          <a:p>
            <a:pPr algn="ctr" fontAlgn="base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marL="571500" indent="-571500" algn="ctr">
              <a:buFontTx/>
              <a:buChar char="-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https://www.healthline.com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ctr">
              <a:buFontTx/>
              <a:buChar char="-"/>
            </a:pP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81624-BAA3-4A4E-AA6E-FE201FD7FAF2}"/>
              </a:ext>
            </a:extLst>
          </p:cNvPr>
          <p:cNvSpPr/>
          <p:nvPr/>
        </p:nvSpPr>
        <p:spPr>
          <a:xfrm>
            <a:off x="181440" y="5977844"/>
            <a:ext cx="10385163" cy="583075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6000" b="1" dirty="0">
                <a:solidFill>
                  <a:srgbClr val="C00000"/>
                </a:solidFill>
                <a:latin typeface="Agency FB" panose="020B0503020202020204" pitchFamily="34" charset="0"/>
              </a:rPr>
              <a:t>Introduction</a:t>
            </a:r>
            <a:br>
              <a:rPr lang="en-GB" sz="1100" dirty="0">
                <a:solidFill>
                  <a:srgbClr val="30C4D8"/>
                </a:solidFill>
                <a:latin typeface="Agency FB" panose="020B0503020202020204" pitchFamily="34" charset="0"/>
              </a:rPr>
            </a:b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A Huge figure of expert systems is medical. The information obtained from medical expert system is similar to the information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 given by proficient in that particular area </a:t>
            </a:r>
          </a:p>
          <a:p>
            <a:pPr>
              <a:lnSpc>
                <a:spcPct val="150000"/>
              </a:lnSpc>
            </a:pPr>
            <a:br>
              <a:rPr lang="en-GB" sz="4000" dirty="0">
                <a:solidFill>
                  <a:srgbClr val="30C4D8"/>
                </a:solidFill>
                <a:latin typeface="Agency FB" panose="020B0503020202020204" pitchFamily="34" charset="0"/>
              </a:rPr>
            </a:br>
            <a:endParaRPr lang="en-GB" sz="4000" dirty="0">
              <a:solidFill>
                <a:srgbClr val="30C4D8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7C5F16-E10B-4807-9ED1-8BD9215018C9}"/>
              </a:ext>
            </a:extLst>
          </p:cNvPr>
          <p:cNvSpPr/>
          <p:nvPr/>
        </p:nvSpPr>
        <p:spPr>
          <a:xfrm>
            <a:off x="132586" y="12787120"/>
            <a:ext cx="10392058" cy="4048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200" b="1" dirty="0">
                <a:solidFill>
                  <a:srgbClr val="FFC000"/>
                </a:solidFill>
              </a:rPr>
              <a:t> </a:t>
            </a:r>
            <a:r>
              <a:rPr lang="en-GB" sz="7200" b="1" dirty="0">
                <a:solidFill>
                  <a:srgbClr val="C00000"/>
                </a:solidFill>
                <a:latin typeface="Agency FB" panose="020B0503020202020204" pitchFamily="34" charset="0"/>
              </a:rPr>
              <a:t>Goal</a:t>
            </a:r>
          </a:p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The main aim of our medical expert system is to diagnose and give advice about the hypertension</a:t>
            </a:r>
          </a:p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And hypotension</a:t>
            </a:r>
          </a:p>
          <a:p>
            <a:pPr algn="ctr"/>
            <a:endParaRPr lang="en-GB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D6AAB8-B251-40B3-8B5A-B0C3E5569A4A}"/>
              </a:ext>
            </a:extLst>
          </p:cNvPr>
          <p:cNvSpPr/>
          <p:nvPr/>
        </p:nvSpPr>
        <p:spPr>
          <a:xfrm>
            <a:off x="109687" y="31847886"/>
            <a:ext cx="10437855" cy="30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200" b="1" dirty="0">
                <a:solidFill>
                  <a:srgbClr val="C00000"/>
                </a:solidFill>
                <a:latin typeface="Agency FB" panose="020B0503020202020204" pitchFamily="34" charset="0"/>
              </a:rPr>
              <a:t>reference</a:t>
            </a:r>
            <a:r>
              <a:rPr lang="en-US" sz="7200" b="1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endParaRPr lang="en-GB" sz="7200" b="1" dirty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pPr algn="ctr" fontAlgn="base"/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https://www.healthline.com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medscape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GB" sz="4000" dirty="0">
              <a:solidFill>
                <a:srgbClr val="30C4D8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406E21-3611-4DF9-B9E3-68BEDAA08CC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30613" t="34226" r="56128" b="38872"/>
          <a:stretch/>
        </p:blipFill>
        <p:spPr>
          <a:xfrm>
            <a:off x="8303786" y="9603088"/>
            <a:ext cx="1951614" cy="2205509"/>
          </a:xfrm>
          <a:prstGeom prst="rect">
            <a:avLst/>
          </a:prstGeom>
        </p:spPr>
      </p:pic>
      <p:pic>
        <p:nvPicPr>
          <p:cNvPr id="20" name="Picture 19" descr="A picture containing toy, table, sitting, cake&#10;&#10;Description automatically generated">
            <a:extLst>
              <a:ext uri="{FF2B5EF4-FFF2-40B4-BE49-F238E27FC236}">
                <a16:creationId xmlns:a16="http://schemas.microsoft.com/office/drawing/2014/main" id="{ECE4D76F-E7A7-4E65-8EB4-C4F34CA4054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8"/>
          <a:stretch/>
        </p:blipFill>
        <p:spPr>
          <a:xfrm>
            <a:off x="6353748" y="26542705"/>
            <a:ext cx="4150348" cy="4023363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979C787B-C94E-4DE4-9B82-5372477C29B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8"/>
          <a:stretch/>
        </p:blipFill>
        <p:spPr>
          <a:xfrm>
            <a:off x="231744" y="33168888"/>
            <a:ext cx="1693386" cy="17070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AB29B54-B50C-4E44-A3EE-52F0407DE140}"/>
              </a:ext>
            </a:extLst>
          </p:cNvPr>
          <p:cNvGrpSpPr/>
          <p:nvPr/>
        </p:nvGrpSpPr>
        <p:grpSpPr>
          <a:xfrm>
            <a:off x="11456560" y="29369447"/>
            <a:ext cx="9656502" cy="6006245"/>
            <a:chOff x="45943016" y="26111715"/>
            <a:chExt cx="9656502" cy="4908654"/>
          </a:xfrm>
        </p:grpSpPr>
        <p:sp>
          <p:nvSpPr>
            <p:cNvPr id="38" name="Rectangle 57">
              <a:extLst>
                <a:ext uri="{FF2B5EF4-FFF2-40B4-BE49-F238E27FC236}">
                  <a16:creationId xmlns:a16="http://schemas.microsoft.com/office/drawing/2014/main" id="{D4BF87B2-DC45-364C-92BB-0D24056B96E6}"/>
                </a:ext>
              </a:extLst>
            </p:cNvPr>
            <p:cNvSpPr/>
            <p:nvPr/>
          </p:nvSpPr>
          <p:spPr>
            <a:xfrm>
              <a:off x="46221623" y="26926941"/>
              <a:ext cx="9377895" cy="4093428"/>
            </a:xfrm>
            <a:custGeom>
              <a:avLst/>
              <a:gdLst>
                <a:gd name="connsiteX0" fmla="*/ 0 w 10605904"/>
                <a:gd name="connsiteY0" fmla="*/ 0 h 6598730"/>
                <a:gd name="connsiteX1" fmla="*/ 10605904 w 10605904"/>
                <a:gd name="connsiteY1" fmla="*/ 0 h 6598730"/>
                <a:gd name="connsiteX2" fmla="*/ 10605904 w 10605904"/>
                <a:gd name="connsiteY2" fmla="*/ 6598730 h 6598730"/>
                <a:gd name="connsiteX3" fmla="*/ 0 w 10605904"/>
                <a:gd name="connsiteY3" fmla="*/ 6598730 h 6598730"/>
                <a:gd name="connsiteX4" fmla="*/ 0 w 10605904"/>
                <a:gd name="connsiteY4" fmla="*/ 0 h 6598730"/>
                <a:gd name="connsiteX0" fmla="*/ 17293 w 10623197"/>
                <a:gd name="connsiteY0" fmla="*/ 0 h 6598730"/>
                <a:gd name="connsiteX1" fmla="*/ 10623197 w 10623197"/>
                <a:gd name="connsiteY1" fmla="*/ 0 h 6598730"/>
                <a:gd name="connsiteX2" fmla="*/ 10623197 w 10623197"/>
                <a:gd name="connsiteY2" fmla="*/ 6598730 h 6598730"/>
                <a:gd name="connsiteX3" fmla="*/ 17293 w 10623197"/>
                <a:gd name="connsiteY3" fmla="*/ 6598730 h 6598730"/>
                <a:gd name="connsiteX4" fmla="*/ 17293 w 10623197"/>
                <a:gd name="connsiteY4" fmla="*/ 0 h 6598730"/>
                <a:gd name="connsiteX0" fmla="*/ 17293 w 10623197"/>
                <a:gd name="connsiteY0" fmla="*/ 0 h 6598730"/>
                <a:gd name="connsiteX1" fmla="*/ 10623197 w 10623197"/>
                <a:gd name="connsiteY1" fmla="*/ 0 h 6598730"/>
                <a:gd name="connsiteX2" fmla="*/ 10623197 w 10623197"/>
                <a:gd name="connsiteY2" fmla="*/ 6598730 h 6598730"/>
                <a:gd name="connsiteX3" fmla="*/ 17293 w 10623197"/>
                <a:gd name="connsiteY3" fmla="*/ 6598730 h 6598730"/>
                <a:gd name="connsiteX4" fmla="*/ 17293 w 10623197"/>
                <a:gd name="connsiteY4" fmla="*/ 0 h 6598730"/>
                <a:gd name="connsiteX0" fmla="*/ 17293 w 10623197"/>
                <a:gd name="connsiteY0" fmla="*/ 0 h 6598730"/>
                <a:gd name="connsiteX1" fmla="*/ 10623197 w 10623197"/>
                <a:gd name="connsiteY1" fmla="*/ 0 h 6598730"/>
                <a:gd name="connsiteX2" fmla="*/ 10623197 w 10623197"/>
                <a:gd name="connsiteY2" fmla="*/ 6598730 h 6598730"/>
                <a:gd name="connsiteX3" fmla="*/ 17293 w 10623197"/>
                <a:gd name="connsiteY3" fmla="*/ 6598730 h 6598730"/>
                <a:gd name="connsiteX4" fmla="*/ 17293 w 10623197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0618352 w 10618352"/>
                <a:gd name="connsiteY0" fmla="*/ 0 h 6598730"/>
                <a:gd name="connsiteX1" fmla="*/ 10618352 w 10618352"/>
                <a:gd name="connsiteY1" fmla="*/ 6598730 h 6598730"/>
                <a:gd name="connsiteX2" fmla="*/ 12448 w 10618352"/>
                <a:gd name="connsiteY2" fmla="*/ 6598730 h 6598730"/>
                <a:gd name="connsiteX3" fmla="*/ 103888 w 10618352"/>
                <a:gd name="connsiteY3" fmla="*/ 91440 h 6598730"/>
                <a:gd name="connsiteX0" fmla="*/ 10605904 w 10605904"/>
                <a:gd name="connsiteY0" fmla="*/ 0 h 6598730"/>
                <a:gd name="connsiteX1" fmla="*/ 10605904 w 10605904"/>
                <a:gd name="connsiteY1" fmla="*/ 6598730 h 6598730"/>
                <a:gd name="connsiteX2" fmla="*/ 0 w 10605904"/>
                <a:gd name="connsiteY2" fmla="*/ 6598730 h 659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5904" h="6598730">
                  <a:moveTo>
                    <a:pt x="10605904" y="0"/>
                  </a:moveTo>
                  <a:lnTo>
                    <a:pt x="10605904" y="6598730"/>
                  </a:lnTo>
                  <a:cubicBezTo>
                    <a:pt x="7070603" y="6598730"/>
                    <a:pt x="10636492" y="6579275"/>
                    <a:pt x="0" y="6598730"/>
                  </a:cubicBezTo>
                </a:path>
              </a:pathLst>
            </a:custGeom>
            <a:ln w="76200">
              <a:solidFill>
                <a:schemeClr val="accent5">
                  <a:lumMod val="75000"/>
                </a:schemeClr>
              </a:solidFill>
            </a:ln>
            <a:effectLst/>
            <a:scene3d>
              <a:camera prst="obliqueBottomRigh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7200" dirty="0">
                  <a:solidFill>
                    <a:srgbClr val="FF0000"/>
                  </a:solidFill>
                  <a:cs typeface="Arial" panose="020B0604020202020204" pitchFamily="34" charset="0"/>
                </a:rPr>
                <a:t>Rules</a:t>
              </a:r>
              <a:endParaRPr lang="en-GB" sz="7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Disease(</a:t>
              </a:r>
              <a:r>
                <a:rPr lang="en-US" sz="4000" b="1" dirty="0">
                  <a:solidFill>
                    <a:schemeClr val="bg1">
                      <a:lumMod val="65000"/>
                    </a:schemeClr>
                  </a:solidFill>
                </a:rPr>
                <a:t>symbol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Ask(symbol, symbol)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ans(</a:t>
              </a:r>
              <a:r>
                <a:rPr lang="en-US" sz="4000" b="1" dirty="0">
                  <a:solidFill>
                    <a:schemeClr val="bg1">
                      <a:lumMod val="65000"/>
                    </a:schemeClr>
                  </a:solidFill>
                </a:rPr>
                <a:t>symbol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,)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infected(</a:t>
              </a:r>
              <a:r>
                <a:rPr lang="en-US" sz="3600" b="1" dirty="0" err="1">
                  <a:solidFill>
                    <a:schemeClr val="bg1">
                      <a:lumMod val="65000"/>
                    </a:schemeClr>
                  </a:solidFill>
                </a:rPr>
                <a:t>symbolsymbol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) </a:t>
              </a:r>
            </a:p>
            <a:p>
              <a:pPr algn="ctr"/>
              <a:endParaRPr lang="en-US" sz="3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0D2E3B-15A2-4D97-BE2B-770C931FD3EC}"/>
                </a:ext>
              </a:extLst>
            </p:cNvPr>
            <p:cNvSpPr/>
            <p:nvPr/>
          </p:nvSpPr>
          <p:spPr>
            <a:xfrm>
              <a:off x="45943016" y="26111715"/>
              <a:ext cx="9377895" cy="4566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8000" b="1" dirty="0">
                  <a:solidFill>
                    <a:srgbClr val="C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Rules</a:t>
              </a:r>
            </a:p>
            <a:p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-Disease(</a:t>
              </a:r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symbol</a:t>
              </a:r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4000" dirty="0">
                  <a:solidFill>
                    <a:srgbClr val="008EA3"/>
                  </a:solidFill>
                </a:rPr>
                <a:t> </a:t>
              </a:r>
              <a:r>
                <a:rPr lang="en-US" sz="3600" dirty="0">
                  <a:solidFill>
                    <a:srgbClr val="CB4E4E"/>
                  </a:solidFill>
                  <a:latin typeface="Agency FB" panose="020B0503020202020204" pitchFamily="34" charset="0"/>
                </a:rPr>
                <a:t>represent KB information </a:t>
              </a:r>
            </a:p>
            <a:p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-Ask(symbol, symbol):</a:t>
              </a:r>
              <a:r>
                <a:rPr lang="en-US" sz="4000" dirty="0">
                  <a:solidFill>
                    <a:srgbClr val="008EA3"/>
                  </a:solidFill>
                </a:rPr>
                <a:t> </a:t>
              </a:r>
              <a:r>
                <a:rPr lang="en-US" sz="3600" dirty="0">
                  <a:solidFill>
                    <a:srgbClr val="CB4E4E"/>
                  </a:solidFill>
                  <a:latin typeface="Agency FB" panose="020B0503020202020204" pitchFamily="34" charset="0"/>
                </a:rPr>
                <a:t>questions and answer parameter</a:t>
              </a:r>
              <a:endParaRPr lang="en-US" sz="4000" dirty="0">
                <a:solidFill>
                  <a:srgbClr val="CB4E4E"/>
                </a:solidFill>
                <a:latin typeface="Agency FB" panose="020B0503020202020204" pitchFamily="34" charset="0"/>
              </a:endParaRPr>
            </a:p>
            <a:p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-</a:t>
              </a:r>
              <a:r>
                <a:rPr lang="en-US" sz="4000" b="1" dirty="0" err="1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ans</a:t>
              </a:r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(</a:t>
              </a:r>
              <a:r>
                <a:rPr lang="en-US" sz="4400" b="1" dirty="0" err="1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symbol</a:t>
              </a:r>
              <a:r>
                <a:rPr lang="en-US" sz="4000" b="1" dirty="0" err="1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,symbol</a:t>
              </a:r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4000" dirty="0">
                  <a:solidFill>
                    <a:srgbClr val="008EA3"/>
                  </a:solidFill>
                </a:rPr>
                <a:t> </a:t>
              </a:r>
              <a:r>
                <a:rPr lang="en-US" sz="3600" dirty="0">
                  <a:solidFill>
                    <a:srgbClr val="CB4E4E"/>
                  </a:solidFill>
                  <a:latin typeface="Agency FB" panose="020B0503020202020204" pitchFamily="34" charset="0"/>
                </a:rPr>
                <a:t>determine the disease </a:t>
              </a:r>
              <a:endParaRPr lang="en-US" sz="4000" dirty="0">
                <a:solidFill>
                  <a:srgbClr val="CB4E4E"/>
                </a:solidFill>
                <a:latin typeface="Agency FB" panose="020B0503020202020204" pitchFamily="34" charset="0"/>
              </a:endParaRPr>
            </a:p>
            <a:p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Agency FB" panose="020B0503020202020204" pitchFamily="34" charset="0"/>
                </a:rPr>
                <a:t>-infected(symbol) :</a:t>
              </a:r>
              <a:r>
                <a:rPr lang="en-US" sz="4000" dirty="0">
                  <a:solidFill>
                    <a:srgbClr val="008EA3"/>
                  </a:solidFill>
                </a:rPr>
                <a:t> </a:t>
              </a:r>
              <a:r>
                <a:rPr lang="en-US" sz="3600" dirty="0">
                  <a:solidFill>
                    <a:srgbClr val="CB4E4E"/>
                  </a:solidFill>
                  <a:latin typeface="Agency FB" panose="020B0503020202020204" pitchFamily="34" charset="0"/>
                </a:rPr>
                <a:t>if yes -displays all next predicates</a:t>
              </a:r>
            </a:p>
            <a:p>
              <a:r>
                <a:rPr lang="en-US" sz="3600" dirty="0">
                  <a:solidFill>
                    <a:srgbClr val="CB4E4E"/>
                  </a:solidFill>
                  <a:latin typeface="Agency FB" panose="020B0503020202020204" pitchFamily="34" charset="0"/>
                </a:rPr>
                <a:t>                                      Else skip all next predicates </a:t>
              </a:r>
            </a:p>
            <a:p>
              <a:endParaRPr lang="en-US" sz="3600" b="1" dirty="0">
                <a:solidFill>
                  <a:srgbClr val="CB4E4E"/>
                </a:solidFill>
                <a:latin typeface="Agency FB" panose="020B0503020202020204" pitchFamily="34" charset="0"/>
              </a:endParaRPr>
            </a:p>
            <a:p>
              <a:endParaRPr lang="en-US" sz="4000" b="1" dirty="0">
                <a:solidFill>
                  <a:srgbClr val="CB4E4E"/>
                </a:solidFill>
                <a:latin typeface="Agency FB" panose="020B0503020202020204" pitchFamily="34" charset="0"/>
              </a:endParaRPr>
            </a:p>
            <a:p>
              <a:pPr algn="ctr"/>
              <a:endParaRPr lang="en-GB" sz="4000" dirty="0">
                <a:solidFill>
                  <a:srgbClr val="30C4D8"/>
                </a:solidFill>
              </a:endParaRPr>
            </a:p>
          </p:txBody>
        </p:sp>
      </p:grpSp>
      <p:pic>
        <p:nvPicPr>
          <p:cNvPr id="52" name="Picture 51" descr="A picture containing circuit&#10;&#10;Description automatically generated">
            <a:extLst>
              <a:ext uri="{FF2B5EF4-FFF2-40B4-BE49-F238E27FC236}">
                <a16:creationId xmlns:a16="http://schemas.microsoft.com/office/drawing/2014/main" id="{F67A739A-808F-4BD7-A27D-1FDCC4825BB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0"/>
          <a:stretch/>
        </p:blipFill>
        <p:spPr>
          <a:xfrm>
            <a:off x="11390602" y="5969000"/>
            <a:ext cx="9318415" cy="692762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2A40-8345-4522-9AAB-1887AE04CFB5}"/>
              </a:ext>
            </a:extLst>
          </p:cNvPr>
          <p:cNvGrpSpPr/>
          <p:nvPr/>
        </p:nvGrpSpPr>
        <p:grpSpPr>
          <a:xfrm>
            <a:off x="11316917" y="13504389"/>
            <a:ext cx="9879551" cy="15346175"/>
            <a:chOff x="11328016" y="5259902"/>
            <a:chExt cx="9879551" cy="1519644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4FB299-3A30-4D3E-8E27-FB50DB9AD5B3}"/>
                    </a:ext>
                  </a:extLst>
                </p14:cNvPr>
                <p14:cNvContentPartPr/>
                <p14:nvPr/>
              </p14:nvContentPartPr>
              <p14:xfrm>
                <a:off x="21207207" y="5259902"/>
                <a:ext cx="360" cy="48679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4FB299-3A30-4D3E-8E27-FB50DB9AD5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02887" y="4675754"/>
                  <a:ext cx="9000" cy="121697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4" name="object 23">
              <a:extLst>
                <a:ext uri="{FF2B5EF4-FFF2-40B4-BE49-F238E27FC236}">
                  <a16:creationId xmlns:a16="http://schemas.microsoft.com/office/drawing/2014/main" id="{A20B0016-04FB-450B-8702-68695D93D691}"/>
                </a:ext>
              </a:extLst>
            </p:cNvPr>
            <p:cNvSpPr txBox="1"/>
            <p:nvPr/>
          </p:nvSpPr>
          <p:spPr>
            <a:xfrm flipV="1">
              <a:off x="15278133" y="15335348"/>
              <a:ext cx="29452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4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1400" u="heavy" spc="-14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endParaRPr sz="1400">
                <a:latin typeface="Times New Roman"/>
                <a:cs typeface="Times New Roman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9A46DE3-ECD4-4A59-848B-82A717D6DA41}"/>
                </a:ext>
              </a:extLst>
            </p:cNvPr>
            <p:cNvPicPr/>
            <p:nvPr/>
          </p:nvPicPr>
          <p:blipFill rotWithShape="1">
            <a:blip r:embed="rId2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2770" t="2561" r="55801" b="26334"/>
            <a:stretch/>
          </p:blipFill>
          <p:spPr bwMode="auto">
            <a:xfrm>
              <a:off x="11546308" y="6956212"/>
              <a:ext cx="4919534" cy="567864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0681BB2-348B-4628-90C2-21D1D11F1910}"/>
                </a:ext>
              </a:extLst>
            </p:cNvPr>
            <p:cNvPicPr/>
            <p:nvPr/>
          </p:nvPicPr>
          <p:blipFill rotWithShape="1">
            <a:blip r:embed="rId2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8974" t="26590" r="59118" b="27516"/>
            <a:stretch/>
          </p:blipFill>
          <p:spPr bwMode="auto">
            <a:xfrm>
              <a:off x="11545846" y="12916479"/>
              <a:ext cx="9171413" cy="36943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2F914D4-632D-4C53-8153-267801187A7B}"/>
                </a:ext>
              </a:extLst>
            </p:cNvPr>
            <p:cNvPicPr/>
            <p:nvPr/>
          </p:nvPicPr>
          <p:blipFill rotWithShape="1">
            <a:blip r:embed="rId2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11078" t="18318" r="60337" b="57061"/>
            <a:stretch/>
          </p:blipFill>
          <p:spPr bwMode="auto">
            <a:xfrm>
              <a:off x="11578845" y="16892435"/>
              <a:ext cx="5341260" cy="294743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AA386CFB-E71D-45A4-B53D-437ACB284509}"/>
                </a:ext>
              </a:extLst>
            </p:cNvPr>
            <p:cNvSpPr/>
            <p:nvPr/>
          </p:nvSpPr>
          <p:spPr>
            <a:xfrm>
              <a:off x="11328016" y="5960075"/>
              <a:ext cx="9628723" cy="14496276"/>
            </a:xfrm>
            <a:custGeom>
              <a:avLst/>
              <a:gdLst>
                <a:gd name="connsiteX0" fmla="*/ 0 w 10605904"/>
                <a:gd name="connsiteY0" fmla="*/ 0 h 6598730"/>
                <a:gd name="connsiteX1" fmla="*/ 10605904 w 10605904"/>
                <a:gd name="connsiteY1" fmla="*/ 0 h 6598730"/>
                <a:gd name="connsiteX2" fmla="*/ 10605904 w 10605904"/>
                <a:gd name="connsiteY2" fmla="*/ 6598730 h 6598730"/>
                <a:gd name="connsiteX3" fmla="*/ 0 w 10605904"/>
                <a:gd name="connsiteY3" fmla="*/ 6598730 h 6598730"/>
                <a:gd name="connsiteX4" fmla="*/ 0 w 10605904"/>
                <a:gd name="connsiteY4" fmla="*/ 0 h 6598730"/>
                <a:gd name="connsiteX0" fmla="*/ 17293 w 10623197"/>
                <a:gd name="connsiteY0" fmla="*/ 0 h 6598730"/>
                <a:gd name="connsiteX1" fmla="*/ 10623197 w 10623197"/>
                <a:gd name="connsiteY1" fmla="*/ 0 h 6598730"/>
                <a:gd name="connsiteX2" fmla="*/ 10623197 w 10623197"/>
                <a:gd name="connsiteY2" fmla="*/ 6598730 h 6598730"/>
                <a:gd name="connsiteX3" fmla="*/ 17293 w 10623197"/>
                <a:gd name="connsiteY3" fmla="*/ 6598730 h 6598730"/>
                <a:gd name="connsiteX4" fmla="*/ 17293 w 10623197"/>
                <a:gd name="connsiteY4" fmla="*/ 0 h 6598730"/>
                <a:gd name="connsiteX0" fmla="*/ 17293 w 10623197"/>
                <a:gd name="connsiteY0" fmla="*/ 0 h 6598730"/>
                <a:gd name="connsiteX1" fmla="*/ 10623197 w 10623197"/>
                <a:gd name="connsiteY1" fmla="*/ 0 h 6598730"/>
                <a:gd name="connsiteX2" fmla="*/ 10623197 w 10623197"/>
                <a:gd name="connsiteY2" fmla="*/ 6598730 h 6598730"/>
                <a:gd name="connsiteX3" fmla="*/ 17293 w 10623197"/>
                <a:gd name="connsiteY3" fmla="*/ 6598730 h 6598730"/>
                <a:gd name="connsiteX4" fmla="*/ 17293 w 10623197"/>
                <a:gd name="connsiteY4" fmla="*/ 0 h 6598730"/>
                <a:gd name="connsiteX0" fmla="*/ 17293 w 10623197"/>
                <a:gd name="connsiteY0" fmla="*/ 0 h 6598730"/>
                <a:gd name="connsiteX1" fmla="*/ 10623197 w 10623197"/>
                <a:gd name="connsiteY1" fmla="*/ 0 h 6598730"/>
                <a:gd name="connsiteX2" fmla="*/ 10623197 w 10623197"/>
                <a:gd name="connsiteY2" fmla="*/ 6598730 h 6598730"/>
                <a:gd name="connsiteX3" fmla="*/ 17293 w 10623197"/>
                <a:gd name="connsiteY3" fmla="*/ 6598730 h 6598730"/>
                <a:gd name="connsiteX4" fmla="*/ 17293 w 10623197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3701 w 10619605"/>
                <a:gd name="connsiteY0" fmla="*/ 0 h 6598730"/>
                <a:gd name="connsiteX1" fmla="*/ 10619605 w 10619605"/>
                <a:gd name="connsiteY1" fmla="*/ 0 h 6598730"/>
                <a:gd name="connsiteX2" fmla="*/ 10619605 w 10619605"/>
                <a:gd name="connsiteY2" fmla="*/ 6598730 h 6598730"/>
                <a:gd name="connsiteX3" fmla="*/ 13701 w 10619605"/>
                <a:gd name="connsiteY3" fmla="*/ 6598730 h 6598730"/>
                <a:gd name="connsiteX4" fmla="*/ 13701 w 10619605"/>
                <a:gd name="connsiteY4" fmla="*/ 0 h 6598730"/>
                <a:gd name="connsiteX0" fmla="*/ 10618352 w 10618352"/>
                <a:gd name="connsiteY0" fmla="*/ 0 h 6598730"/>
                <a:gd name="connsiteX1" fmla="*/ 10618352 w 10618352"/>
                <a:gd name="connsiteY1" fmla="*/ 6598730 h 6598730"/>
                <a:gd name="connsiteX2" fmla="*/ 12448 w 10618352"/>
                <a:gd name="connsiteY2" fmla="*/ 6598730 h 6598730"/>
                <a:gd name="connsiteX3" fmla="*/ 103888 w 10618352"/>
                <a:gd name="connsiteY3" fmla="*/ 91440 h 6598730"/>
                <a:gd name="connsiteX0" fmla="*/ 10605904 w 10605904"/>
                <a:gd name="connsiteY0" fmla="*/ 0 h 6598730"/>
                <a:gd name="connsiteX1" fmla="*/ 10605904 w 10605904"/>
                <a:gd name="connsiteY1" fmla="*/ 6598730 h 6598730"/>
                <a:gd name="connsiteX2" fmla="*/ 0 w 10605904"/>
                <a:gd name="connsiteY2" fmla="*/ 6598730 h 659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5904" h="6598730">
                  <a:moveTo>
                    <a:pt x="10605904" y="0"/>
                  </a:moveTo>
                  <a:lnTo>
                    <a:pt x="10605904" y="6598730"/>
                  </a:lnTo>
                  <a:cubicBezTo>
                    <a:pt x="7070603" y="6598730"/>
                    <a:pt x="10636492" y="6579275"/>
                    <a:pt x="0" y="6598730"/>
                  </a:cubicBezTo>
                </a:path>
              </a:pathLst>
            </a:custGeom>
            <a:ln w="76200">
              <a:solidFill>
                <a:schemeClr val="accent5">
                  <a:lumMod val="75000"/>
                </a:schemeClr>
              </a:solidFill>
            </a:ln>
            <a:effectLst/>
            <a:scene3d>
              <a:camera prst="obliqueBottomRigh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rgbClr val="FFC000"/>
                </a:solidFill>
              </a:endParaRPr>
            </a:p>
            <a:p>
              <a:pPr algn="ctr"/>
              <a:endParaRPr lang="en-GB" sz="7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3" name="Picture 22" descr="A close up of a device&#10;&#10;Description automatically generated">
              <a:extLst>
                <a:ext uri="{FF2B5EF4-FFF2-40B4-BE49-F238E27FC236}">
                  <a16:creationId xmlns:a16="http://schemas.microsoft.com/office/drawing/2014/main" id="{936588AF-FE8E-48BC-8ED6-C481C5D2B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89"/>
            <a:stretch/>
          </p:blipFill>
          <p:spPr>
            <a:xfrm>
              <a:off x="17339031" y="17124632"/>
              <a:ext cx="3507113" cy="33317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4FC947-ED06-6D4C-AEF0-E941A3E2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4159" y="6987862"/>
              <a:ext cx="3993101" cy="5602957"/>
            </a:xfrm>
            <a:prstGeom prst="rect">
              <a:avLst/>
            </a:prstGeom>
          </p:spPr>
        </p:pic>
      </p:grpSp>
      <p:pic>
        <p:nvPicPr>
          <p:cNvPr id="63" name="Picture 62" descr="A picture containing clock, skiing, room&#10;&#10;Description automatically generated">
            <a:extLst>
              <a:ext uri="{FF2B5EF4-FFF2-40B4-BE49-F238E27FC236}">
                <a16:creationId xmlns:a16="http://schemas.microsoft.com/office/drawing/2014/main" id="{A770A250-8F44-421A-BF79-A3ECB830D5E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9925" b="91960" l="5176" r="92383">
                        <a14:foregroundMark x1="16992" y1="71734" x2="9473" y2="71734"/>
                        <a14:foregroundMark x1="10254" y1="83417" x2="8887" y2="79271"/>
                        <a14:foregroundMark x1="5273" y1="70226" x2="5273" y2="70226"/>
                        <a14:foregroundMark x1="91309" y1="59548" x2="91309" y2="59548"/>
                        <a14:foregroundMark x1="91602" y1="59045" x2="91602" y2="59045"/>
                        <a14:foregroundMark x1="91602" y1="60804" x2="91602" y2="60804"/>
                        <a14:foregroundMark x1="79883" y1="56658" x2="79883" y2="56658"/>
                        <a14:foregroundMark x1="81836" y1="59296" x2="81836" y2="59296"/>
                        <a14:foregroundMark x1="66992" y1="77513" x2="66992" y2="77513"/>
                        <a14:foregroundMark x1="64551" y1="75628" x2="64551" y2="75628"/>
                        <a14:foregroundMark x1="64355" y1="73367" x2="64355" y2="73367"/>
                        <a14:foregroundMark x1="64746" y1="73618" x2="64746" y2="73618"/>
                        <a14:foregroundMark x1="65527" y1="73618" x2="65527" y2="73618"/>
                        <a14:foregroundMark x1="62109" y1="74372" x2="62109" y2="74372"/>
                        <a14:foregroundMark x1="68945" y1="73116" x2="68945" y2="73116"/>
                        <a14:foregroundMark x1="67969" y1="73116" x2="67969" y2="73116"/>
                        <a14:foregroundMark x1="68164" y1="83668" x2="68164" y2="83668"/>
                        <a14:foregroundMark x1="68555" y1="84673" x2="68555" y2="84673"/>
                        <a14:foregroundMark x1="65527" y1="83920" x2="65527" y2="83920"/>
                        <a14:foregroundMark x1="68359" y1="91960" x2="68359" y2="91960"/>
                        <a14:foregroundMark x1="46191" y1="34422" x2="46191" y2="34422"/>
                        <a14:foregroundMark x1="23242" y1="27136" x2="23242" y2="27136"/>
                        <a14:foregroundMark x1="20801" y1="33668" x2="20801" y2="33668"/>
                        <a14:foregroundMark x1="17383" y1="31281" x2="17383" y2="31281"/>
                        <a14:foregroundMark x1="21582" y1="33920" x2="21582" y2="33920"/>
                        <a14:foregroundMark x1="17188" y1="30528" x2="17188" y2="30528"/>
                        <a14:foregroundMark x1="16504" y1="30025" x2="16504" y2="30025"/>
                        <a14:foregroundMark x1="25781" y1="33920" x2="25781" y2="33920"/>
                        <a14:foregroundMark x1="27637" y1="39322" x2="27637" y2="39322"/>
                        <a14:backgroundMark x1="91602" y1="70980" x2="91602" y2="70980"/>
                        <a14:backgroundMark x1="91895" y1="63442" x2="91895" y2="73241"/>
                        <a14:backgroundMark x1="91895" y1="73241" x2="90918" y2="63442"/>
                        <a14:backgroundMark x1="85156" y1="78769" x2="77637" y2="80151"/>
                        <a14:backgroundMark x1="77637" y1="80151" x2="85742" y2="80151"/>
                        <a14:backgroundMark x1="85742" y1="80151" x2="84668" y2="58040"/>
                        <a14:backgroundMark x1="84668" y1="58040" x2="86621" y2="68844"/>
                        <a14:backgroundMark x1="86621" y1="68844" x2="87500" y2="50000"/>
                        <a14:backgroundMark x1="87500" y1="50000" x2="88184" y2="61809"/>
                        <a14:backgroundMark x1="88184" y1="61809" x2="91211" y2="67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42" y="14483709"/>
            <a:ext cx="3312020" cy="25753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FDBAA0-B847-4529-BF98-6A5F66FA22C4}"/>
              </a:ext>
            </a:extLst>
          </p:cNvPr>
          <p:cNvSpPr/>
          <p:nvPr/>
        </p:nvSpPr>
        <p:spPr>
          <a:xfrm>
            <a:off x="11456560" y="5989154"/>
            <a:ext cx="88671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rgbClr val="C00000"/>
                </a:solidFill>
                <a:latin typeface="Agency FB" panose="020B0503020202020204" pitchFamily="34" charset="0"/>
              </a:rPr>
              <a:t>Clients of the system</a:t>
            </a: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 </a:t>
            </a: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the patients</a:t>
            </a:r>
            <a:endParaRPr lang="ar-SA" sz="4000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Rectangle 57">
            <a:extLst>
              <a:ext uri="{FF2B5EF4-FFF2-40B4-BE49-F238E27FC236}">
                <a16:creationId xmlns:a16="http://schemas.microsoft.com/office/drawing/2014/main" id="{88C4D182-0A7D-4D82-A533-7A7F1E87FFAC}"/>
              </a:ext>
            </a:extLst>
          </p:cNvPr>
          <p:cNvSpPr/>
          <p:nvPr/>
        </p:nvSpPr>
        <p:spPr>
          <a:xfrm>
            <a:off x="11424114" y="6772989"/>
            <a:ext cx="9594984" cy="6506397"/>
          </a:xfrm>
          <a:custGeom>
            <a:avLst/>
            <a:gdLst>
              <a:gd name="connsiteX0" fmla="*/ 0 w 10605904"/>
              <a:gd name="connsiteY0" fmla="*/ 0 h 6598730"/>
              <a:gd name="connsiteX1" fmla="*/ 10605904 w 10605904"/>
              <a:gd name="connsiteY1" fmla="*/ 0 h 6598730"/>
              <a:gd name="connsiteX2" fmla="*/ 10605904 w 10605904"/>
              <a:gd name="connsiteY2" fmla="*/ 6598730 h 6598730"/>
              <a:gd name="connsiteX3" fmla="*/ 0 w 10605904"/>
              <a:gd name="connsiteY3" fmla="*/ 6598730 h 6598730"/>
              <a:gd name="connsiteX4" fmla="*/ 0 w 10605904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0618352 w 10618352"/>
              <a:gd name="connsiteY0" fmla="*/ 0 h 6598730"/>
              <a:gd name="connsiteX1" fmla="*/ 10618352 w 10618352"/>
              <a:gd name="connsiteY1" fmla="*/ 6598730 h 6598730"/>
              <a:gd name="connsiteX2" fmla="*/ 12448 w 10618352"/>
              <a:gd name="connsiteY2" fmla="*/ 6598730 h 6598730"/>
              <a:gd name="connsiteX3" fmla="*/ 103888 w 10618352"/>
              <a:gd name="connsiteY3" fmla="*/ 91440 h 6598730"/>
              <a:gd name="connsiteX0" fmla="*/ 10605904 w 10605904"/>
              <a:gd name="connsiteY0" fmla="*/ 0 h 6598730"/>
              <a:gd name="connsiteX1" fmla="*/ 10605904 w 10605904"/>
              <a:gd name="connsiteY1" fmla="*/ 6598730 h 6598730"/>
              <a:gd name="connsiteX2" fmla="*/ 0 w 10605904"/>
              <a:gd name="connsiteY2" fmla="*/ 6598730 h 65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904" h="6598730">
                <a:moveTo>
                  <a:pt x="10605904" y="0"/>
                </a:moveTo>
                <a:lnTo>
                  <a:pt x="10605904" y="6598730"/>
                </a:lnTo>
                <a:cubicBezTo>
                  <a:pt x="7070603" y="6598730"/>
                  <a:pt x="10636492" y="6579275"/>
                  <a:pt x="0" y="659873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GB" sz="66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br>
              <a:rPr lang="en-GB" sz="2000" dirty="0">
                <a:solidFill>
                  <a:srgbClr val="30C4D8"/>
                </a:solidFill>
              </a:rPr>
            </a:b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br>
              <a:rPr lang="en-GB" sz="4000" dirty="0">
                <a:solidFill>
                  <a:srgbClr val="30C4D8"/>
                </a:solidFill>
              </a:rPr>
            </a:br>
            <a:endParaRPr lang="en-GB" sz="4000" dirty="0">
              <a:solidFill>
                <a:srgbClr val="30C4D8"/>
              </a:solidFill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7C73D588-D16B-4B0C-980D-973922EED90F}"/>
              </a:ext>
            </a:extLst>
          </p:cNvPr>
          <p:cNvSpPr/>
          <p:nvPr/>
        </p:nvSpPr>
        <p:spPr>
          <a:xfrm>
            <a:off x="1290740" y="21789812"/>
            <a:ext cx="9594984" cy="9276386"/>
          </a:xfrm>
          <a:custGeom>
            <a:avLst/>
            <a:gdLst>
              <a:gd name="connsiteX0" fmla="*/ 0 w 10605904"/>
              <a:gd name="connsiteY0" fmla="*/ 0 h 6598730"/>
              <a:gd name="connsiteX1" fmla="*/ 10605904 w 10605904"/>
              <a:gd name="connsiteY1" fmla="*/ 0 h 6598730"/>
              <a:gd name="connsiteX2" fmla="*/ 10605904 w 10605904"/>
              <a:gd name="connsiteY2" fmla="*/ 6598730 h 6598730"/>
              <a:gd name="connsiteX3" fmla="*/ 0 w 10605904"/>
              <a:gd name="connsiteY3" fmla="*/ 6598730 h 6598730"/>
              <a:gd name="connsiteX4" fmla="*/ 0 w 10605904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7293 w 10623197"/>
              <a:gd name="connsiteY0" fmla="*/ 0 h 6598730"/>
              <a:gd name="connsiteX1" fmla="*/ 10623197 w 10623197"/>
              <a:gd name="connsiteY1" fmla="*/ 0 h 6598730"/>
              <a:gd name="connsiteX2" fmla="*/ 10623197 w 10623197"/>
              <a:gd name="connsiteY2" fmla="*/ 6598730 h 6598730"/>
              <a:gd name="connsiteX3" fmla="*/ 17293 w 10623197"/>
              <a:gd name="connsiteY3" fmla="*/ 6598730 h 6598730"/>
              <a:gd name="connsiteX4" fmla="*/ 17293 w 10623197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3701 w 10619605"/>
              <a:gd name="connsiteY0" fmla="*/ 0 h 6598730"/>
              <a:gd name="connsiteX1" fmla="*/ 10619605 w 10619605"/>
              <a:gd name="connsiteY1" fmla="*/ 0 h 6598730"/>
              <a:gd name="connsiteX2" fmla="*/ 10619605 w 10619605"/>
              <a:gd name="connsiteY2" fmla="*/ 6598730 h 6598730"/>
              <a:gd name="connsiteX3" fmla="*/ 13701 w 10619605"/>
              <a:gd name="connsiteY3" fmla="*/ 6598730 h 6598730"/>
              <a:gd name="connsiteX4" fmla="*/ 13701 w 10619605"/>
              <a:gd name="connsiteY4" fmla="*/ 0 h 6598730"/>
              <a:gd name="connsiteX0" fmla="*/ 10618352 w 10618352"/>
              <a:gd name="connsiteY0" fmla="*/ 0 h 6598730"/>
              <a:gd name="connsiteX1" fmla="*/ 10618352 w 10618352"/>
              <a:gd name="connsiteY1" fmla="*/ 6598730 h 6598730"/>
              <a:gd name="connsiteX2" fmla="*/ 12448 w 10618352"/>
              <a:gd name="connsiteY2" fmla="*/ 6598730 h 6598730"/>
              <a:gd name="connsiteX3" fmla="*/ 103888 w 10618352"/>
              <a:gd name="connsiteY3" fmla="*/ 91440 h 6598730"/>
              <a:gd name="connsiteX0" fmla="*/ 10605904 w 10605904"/>
              <a:gd name="connsiteY0" fmla="*/ 0 h 6598730"/>
              <a:gd name="connsiteX1" fmla="*/ 10605904 w 10605904"/>
              <a:gd name="connsiteY1" fmla="*/ 6598730 h 6598730"/>
              <a:gd name="connsiteX2" fmla="*/ 0 w 10605904"/>
              <a:gd name="connsiteY2" fmla="*/ 6598730 h 65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904" h="6598730">
                <a:moveTo>
                  <a:pt x="10605904" y="0"/>
                </a:moveTo>
                <a:lnTo>
                  <a:pt x="10605904" y="6598730"/>
                </a:lnTo>
                <a:cubicBezTo>
                  <a:pt x="7070603" y="6598730"/>
                  <a:pt x="10636492" y="6579275"/>
                  <a:pt x="0" y="659873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GB" sz="66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br>
              <a:rPr lang="en-GB" sz="2000" dirty="0">
                <a:solidFill>
                  <a:srgbClr val="30C4D8"/>
                </a:solidFill>
              </a:rPr>
            </a:b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br>
              <a:rPr lang="en-GB" sz="4000" dirty="0">
                <a:solidFill>
                  <a:srgbClr val="30C4D8"/>
                </a:solidFill>
              </a:rPr>
            </a:br>
            <a:endParaRPr lang="en-GB" sz="4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4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4000" dirty="0">
              <a:solidFill>
                <a:srgbClr val="30C4D8"/>
              </a:solidFill>
            </a:endParaRPr>
          </a:p>
          <a:p>
            <a:pPr algn="ctr">
              <a:lnSpc>
                <a:spcPct val="150000"/>
              </a:lnSpc>
            </a:pPr>
            <a:endParaRPr lang="en-GB" sz="4000" dirty="0">
              <a:solidFill>
                <a:srgbClr val="30C4D8"/>
              </a:solidFill>
            </a:endParaRPr>
          </a:p>
        </p:txBody>
      </p:sp>
      <p:pic>
        <p:nvPicPr>
          <p:cNvPr id="61" name="Picture 60" descr="A picture containing toy&#10;&#10;Description automatically generated">
            <a:extLst>
              <a:ext uri="{FF2B5EF4-FFF2-40B4-BE49-F238E27FC236}">
                <a16:creationId xmlns:a16="http://schemas.microsoft.com/office/drawing/2014/main" id="{93765AE1-4EBD-43EA-B994-DC4E5B2436C5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2"/>
          <a:stretch/>
        </p:blipFill>
        <p:spPr>
          <a:xfrm>
            <a:off x="11824423" y="33168888"/>
            <a:ext cx="3265815" cy="178764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7E8E4E4-F693-41AF-9B9E-23F2A52B81EB}"/>
              </a:ext>
            </a:extLst>
          </p:cNvPr>
          <p:cNvSpPr/>
          <p:nvPr/>
        </p:nvSpPr>
        <p:spPr>
          <a:xfrm>
            <a:off x="22977475" y="22514807"/>
            <a:ext cx="1079817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8EA3"/>
                </a:solidFill>
              </a:rPr>
              <a:t> </a:t>
            </a:r>
            <a:endParaRPr lang="en-GB" sz="3200" dirty="0">
              <a:solidFill>
                <a:srgbClr val="008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C4A3E8239994C835C655F7F7C8011" ma:contentTypeVersion="2" ma:contentTypeDescription="Create a new document." ma:contentTypeScope="" ma:versionID="f595df382437d0131937e6ef0cca1e9a">
  <xsd:schema xmlns:xsd="http://www.w3.org/2001/XMLSchema" xmlns:xs="http://www.w3.org/2001/XMLSchema" xmlns:p="http://schemas.microsoft.com/office/2006/metadata/properties" xmlns:ns3="1779b6ae-5a7e-4087-a8ba-858177058d61" targetNamespace="http://schemas.microsoft.com/office/2006/metadata/properties" ma:root="true" ma:fieldsID="45b6ace1062eaa7409a47f1ec8e1ceb8" ns3:_="">
    <xsd:import namespace="1779b6ae-5a7e-4087-a8ba-858177058d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9b6ae-5a7e-4087-a8ba-858177058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9AA168-8960-451B-8F4C-CA4F033BA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9b6ae-5a7e-4087-a8ba-858177058d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386BF7-AA4D-4532-B2D8-49EB8676A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347C2-2413-4E33-B68F-A3B9628E692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779b6ae-5a7e-4087-a8ba-858177058d6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7595</TotalTime>
  <Words>221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Franklin Gothic Medium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SHOUQ AHMAD DARWEESH ALMOWARIE</dc:creator>
  <cp:lastModifiedBy>esraa turki</cp:lastModifiedBy>
  <cp:revision>107</cp:revision>
  <dcterms:created xsi:type="dcterms:W3CDTF">2019-11-21T14:21:05Z</dcterms:created>
  <dcterms:modified xsi:type="dcterms:W3CDTF">2019-12-02T18:28:23Z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0x010100B06C4A3E8239994C835C655F7F7C8011</vt:lpwstr>
  </property>
</Properties>
</file>