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0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17/01/14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à coins arrondis 14"/>
          <p:cNvSpPr>
            <a:spLocks noChangeArrowheads="1"/>
          </p:cNvSpPr>
          <p:nvPr/>
        </p:nvSpPr>
        <p:spPr bwMode="auto">
          <a:xfrm>
            <a:off x="3707903" y="2348880"/>
            <a:ext cx="2921985" cy="288031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Rectangle à coins arrondis 14"/>
          <p:cNvSpPr>
            <a:spLocks noChangeArrowheads="1"/>
          </p:cNvSpPr>
          <p:nvPr/>
        </p:nvSpPr>
        <p:spPr bwMode="auto">
          <a:xfrm>
            <a:off x="6836498" y="2491608"/>
            <a:ext cx="1658426" cy="273759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it-IT" altLang="it-IT" sz="1000" b="1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it-IT" altLang="it-IT" sz="1000" b="1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it-IT" altLang="it-IT" sz="1000" b="1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it-IT" altLang="it-IT" sz="1000" b="1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it-IT" altLang="it-IT" sz="1000" b="1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it-IT" altLang="it-IT" sz="1000" b="1" dirty="0"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à coins arrondis 14"/>
          <p:cNvSpPr>
            <a:spLocks noChangeArrowheads="1"/>
          </p:cNvSpPr>
          <p:nvPr/>
        </p:nvSpPr>
        <p:spPr bwMode="auto">
          <a:xfrm>
            <a:off x="551582" y="3789039"/>
            <a:ext cx="2951370" cy="172819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à coins arrondis 14"/>
          <p:cNvSpPr>
            <a:spLocks noChangeArrowheads="1"/>
          </p:cNvSpPr>
          <p:nvPr/>
        </p:nvSpPr>
        <p:spPr bwMode="auto">
          <a:xfrm>
            <a:off x="551582" y="2348880"/>
            <a:ext cx="2951370" cy="136815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it-IT" altLang="it-I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Rettangolo 168"/>
          <p:cNvSpPr/>
          <p:nvPr/>
        </p:nvSpPr>
        <p:spPr>
          <a:xfrm>
            <a:off x="3635897" y="1825359"/>
            <a:ext cx="1532998" cy="4267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Shopkeepers</a:t>
            </a:r>
            <a:endParaRPr lang="it-IT" sz="1600" dirty="0" smtClean="0">
              <a:solidFill>
                <a:schemeClr val="tx1"/>
              </a:solidFill>
            </a:endParaRPr>
          </a:p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Managers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91" name="Rettangolo 90"/>
          <p:cNvSpPr/>
          <p:nvPr/>
        </p:nvSpPr>
        <p:spPr>
          <a:xfrm>
            <a:off x="2050207" y="1825359"/>
            <a:ext cx="1513681" cy="4267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Visitors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35496" y="2895590"/>
            <a:ext cx="349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</a:t>
            </a:r>
          </a:p>
          <a:p>
            <a:r>
              <a:rPr lang="it-IT" dirty="0" smtClean="0"/>
              <a:t>E </a:t>
            </a:r>
          </a:p>
          <a:p>
            <a:r>
              <a:rPr lang="it-IT" dirty="0" smtClean="0"/>
              <a:t>N</a:t>
            </a:r>
          </a:p>
          <a:p>
            <a:r>
              <a:rPr lang="it-IT" dirty="0" smtClean="0"/>
              <a:t>S</a:t>
            </a:r>
          </a:p>
          <a:p>
            <a:r>
              <a:rPr lang="it-IT" dirty="0" smtClean="0"/>
              <a:t>O</a:t>
            </a:r>
          </a:p>
          <a:p>
            <a:r>
              <a:rPr lang="it-IT" dirty="0" smtClean="0"/>
              <a:t>R</a:t>
            </a:r>
          </a:p>
          <a:p>
            <a:r>
              <a:rPr lang="it-IT" dirty="0"/>
              <a:t>S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28070" y="1040817"/>
            <a:ext cx="117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Sensor</a:t>
            </a:r>
          </a:p>
          <a:p>
            <a:pPr algn="ctr"/>
            <a:r>
              <a:rPr lang="it-IT" dirty="0" smtClean="0"/>
              <a:t>Processing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734284" y="1040817"/>
            <a:ext cx="150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Semantic</a:t>
            </a:r>
            <a:endParaRPr lang="it-IT" dirty="0" smtClean="0"/>
          </a:p>
          <a:p>
            <a:pPr algn="ctr"/>
            <a:r>
              <a:rPr lang="it-IT" dirty="0" err="1" smtClean="0"/>
              <a:t>Interpretation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357745" y="1040815"/>
            <a:ext cx="1221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Knowledge</a:t>
            </a:r>
          </a:p>
          <a:p>
            <a:pPr algn="ctr"/>
            <a:r>
              <a:rPr lang="it-IT" dirty="0" smtClean="0"/>
              <a:t>Update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261807" y="106468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Actions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8819516" y="3380220"/>
            <a:ext cx="3609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  <a:endParaRPr lang="it-IT" dirty="0" smtClean="0"/>
          </a:p>
          <a:p>
            <a:r>
              <a:rPr lang="it-IT" dirty="0"/>
              <a:t>C</a:t>
            </a:r>
            <a:r>
              <a:rPr lang="it-IT" dirty="0" smtClean="0"/>
              <a:t> </a:t>
            </a:r>
          </a:p>
          <a:p>
            <a:r>
              <a:rPr lang="it-IT" dirty="0"/>
              <a:t>T</a:t>
            </a:r>
            <a:endParaRPr lang="it-IT" dirty="0" smtClean="0"/>
          </a:p>
          <a:p>
            <a:r>
              <a:rPr lang="it-IT" dirty="0"/>
              <a:t>U</a:t>
            </a:r>
            <a:endParaRPr lang="it-IT" dirty="0" smtClean="0"/>
          </a:p>
          <a:p>
            <a:r>
              <a:rPr lang="it-IT" dirty="0"/>
              <a:t>A</a:t>
            </a:r>
            <a:endParaRPr lang="it-IT" dirty="0" smtClean="0"/>
          </a:p>
          <a:p>
            <a:r>
              <a:rPr lang="it-IT" dirty="0"/>
              <a:t>T</a:t>
            </a:r>
            <a:endParaRPr lang="it-IT" dirty="0" smtClean="0"/>
          </a:p>
          <a:p>
            <a:r>
              <a:rPr lang="it-IT" dirty="0" smtClean="0"/>
              <a:t>O</a:t>
            </a:r>
          </a:p>
          <a:p>
            <a:r>
              <a:rPr lang="it-IT" dirty="0" smtClean="0"/>
              <a:t>R</a:t>
            </a:r>
          </a:p>
          <a:p>
            <a:r>
              <a:rPr lang="it-IT" dirty="0"/>
              <a:t>S</a:t>
            </a:r>
          </a:p>
        </p:txBody>
      </p:sp>
      <p:sp>
        <p:nvSpPr>
          <p:cNvPr id="11" name="Rectangle à coins arrondis 13"/>
          <p:cNvSpPr>
            <a:spLocks noChangeArrowheads="1"/>
          </p:cNvSpPr>
          <p:nvPr/>
        </p:nvSpPr>
        <p:spPr bwMode="auto">
          <a:xfrm>
            <a:off x="790067" y="2634897"/>
            <a:ext cx="1080121" cy="8001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t-IT" altLang="it-IT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T21</a:t>
            </a:r>
          </a:p>
          <a:p>
            <a:pPr algn="ctr"/>
            <a:r>
              <a:rPr lang="en-GB" sz="900" dirty="0"/>
              <a:t>Real-time </a:t>
            </a:r>
            <a:r>
              <a:rPr lang="en-GB" sz="900" dirty="0" smtClean="0"/>
              <a:t>sensor, image </a:t>
            </a:r>
            <a:r>
              <a:rPr lang="en-GB" sz="900" dirty="0"/>
              <a:t>and video processing</a:t>
            </a:r>
            <a:endParaRPr lang="it-IT" sz="900" dirty="0"/>
          </a:p>
        </p:txBody>
      </p:sp>
      <p:sp>
        <p:nvSpPr>
          <p:cNvPr id="12" name="Rectangle à coins arrondis 26"/>
          <p:cNvSpPr>
            <a:spLocks noChangeArrowheads="1"/>
          </p:cNvSpPr>
          <p:nvPr/>
        </p:nvSpPr>
        <p:spPr bwMode="auto">
          <a:xfrm>
            <a:off x="790066" y="4429100"/>
            <a:ext cx="1080121" cy="8001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t-IT" altLang="it-IT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T31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Multi-</a:t>
            </a:r>
            <a:r>
              <a:rPr lang="it-IT" altLang="it-IT" sz="900" dirty="0" err="1">
                <a:latin typeface="Calibri" pitchFamily="34" charset="0"/>
                <a:cs typeface="Arial" pitchFamily="34" charset="0"/>
              </a:rPr>
              <a:t>m</a:t>
            </a:r>
            <a:r>
              <a:rPr kumimoji="0" lang="it-IT" altLang="it-IT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odal</a:t>
            </a:r>
            <a:r>
              <a:rPr kumimoji="0" lang="it-IT" altLang="it-IT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short-</a:t>
            </a:r>
            <a:r>
              <a:rPr kumimoji="0" lang="it-IT" altLang="it-IT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term</a:t>
            </a:r>
            <a:r>
              <a:rPr kumimoji="0" lang="it-IT" altLang="it-IT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HRI</a:t>
            </a:r>
            <a:endParaRPr kumimoji="0" lang="it-IT" altLang="it-IT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à coins arrondis 10"/>
          <p:cNvSpPr>
            <a:spLocks noChangeArrowheads="1"/>
          </p:cNvSpPr>
          <p:nvPr/>
        </p:nvSpPr>
        <p:spPr bwMode="auto">
          <a:xfrm>
            <a:off x="2230227" y="2634897"/>
            <a:ext cx="1080121" cy="8001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t-IT" altLang="it-IT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T22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Situation </a:t>
            </a:r>
            <a:r>
              <a:rPr kumimoji="0" lang="it-IT" altLang="it-IT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awareness</a:t>
            </a:r>
            <a:endParaRPr kumimoji="0" lang="it-IT" altLang="it-IT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à coins arrondis 12"/>
          <p:cNvSpPr>
            <a:spLocks noChangeArrowheads="1"/>
          </p:cNvSpPr>
          <p:nvPr/>
        </p:nvSpPr>
        <p:spPr bwMode="auto">
          <a:xfrm>
            <a:off x="2230226" y="4429099"/>
            <a:ext cx="1080122" cy="8001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t-IT" altLang="it-IT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T32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Human </a:t>
            </a:r>
            <a:r>
              <a:rPr kumimoji="0" lang="it-IT" altLang="it-IT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needs</a:t>
            </a:r>
            <a:r>
              <a:rPr kumimoji="0" lang="it-IT" altLang="it-IT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estimation</a:t>
            </a:r>
            <a:endParaRPr kumimoji="0" lang="it-IT" altLang="it-IT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à coins arrondis 42"/>
          <p:cNvSpPr>
            <a:spLocks noChangeArrowheads="1"/>
          </p:cNvSpPr>
          <p:nvPr/>
        </p:nvSpPr>
        <p:spPr bwMode="auto">
          <a:xfrm>
            <a:off x="3923927" y="3502100"/>
            <a:ext cx="1080121" cy="107902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it-IT" altLang="it-IT" sz="900" b="1" dirty="0">
                <a:latin typeface="Calibri" pitchFamily="34" charset="0"/>
                <a:cs typeface="Arial" pitchFamily="34" charset="0"/>
              </a:rPr>
              <a:t>T11</a:t>
            </a:r>
          </a:p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it-IT" altLang="it-IT" sz="900" dirty="0" smtClean="0">
                <a:latin typeface="Calibri" pitchFamily="34" charset="0"/>
                <a:cs typeface="Arial" pitchFamily="34" charset="0"/>
              </a:rPr>
              <a:t>Knowledge-</a:t>
            </a:r>
            <a:r>
              <a:rPr lang="it-IT" altLang="it-IT" sz="900" dirty="0" err="1" smtClean="0">
                <a:latin typeface="Calibri" pitchFamily="34" charset="0"/>
                <a:cs typeface="Arial" pitchFamily="34" charset="0"/>
              </a:rPr>
              <a:t>based</a:t>
            </a:r>
            <a:r>
              <a:rPr lang="it-IT" altLang="it-IT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it-IT" altLang="it-IT" sz="900" dirty="0" err="1" smtClean="0">
                <a:latin typeface="Calibri" pitchFamily="34" charset="0"/>
                <a:cs typeface="Arial" pitchFamily="34" charset="0"/>
              </a:rPr>
              <a:t>environment</a:t>
            </a:r>
            <a:r>
              <a:rPr lang="it-IT" altLang="it-IT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it-IT" altLang="it-IT" sz="900" dirty="0" err="1" smtClean="0">
                <a:latin typeface="Calibri" pitchFamily="34" charset="0"/>
                <a:cs typeface="Arial" pitchFamily="34" charset="0"/>
              </a:rPr>
              <a:t>modelling</a:t>
            </a:r>
            <a:r>
              <a:rPr lang="it-IT" altLang="it-IT" sz="900" dirty="0" smtClean="0">
                <a:latin typeface="Calibri" pitchFamily="34" charset="0"/>
                <a:cs typeface="Arial" pitchFamily="34" charset="0"/>
              </a:rPr>
              <a:t> and </a:t>
            </a:r>
            <a:r>
              <a:rPr lang="it-IT" altLang="it-IT" sz="900" dirty="0" err="1" smtClean="0">
                <a:latin typeface="Calibri" pitchFamily="34" charset="0"/>
                <a:cs typeface="Arial" pitchFamily="34" charset="0"/>
              </a:rPr>
              <a:t>Semantic</a:t>
            </a:r>
            <a:r>
              <a:rPr lang="it-IT" altLang="it-IT" sz="9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it-IT" altLang="it-IT" sz="900" dirty="0" err="1">
                <a:latin typeface="Calibri" pitchFamily="34" charset="0"/>
                <a:cs typeface="Arial" pitchFamily="34" charset="0"/>
              </a:rPr>
              <a:t>maps</a:t>
            </a:r>
            <a:endParaRPr lang="it-IT" altLang="it-IT" sz="9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7" name="Rectangle à coins arrondis 22"/>
          <p:cNvSpPr>
            <a:spLocks noChangeArrowheads="1"/>
          </p:cNvSpPr>
          <p:nvPr/>
        </p:nvSpPr>
        <p:spPr bwMode="auto">
          <a:xfrm>
            <a:off x="7164286" y="4354909"/>
            <a:ext cx="1073808" cy="8001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t-IT" altLang="it-IT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T41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Robust</a:t>
            </a:r>
            <a:r>
              <a:rPr kumimoji="0" lang="it-IT" altLang="it-IT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lang="it-IT" altLang="it-IT" sz="900" dirty="0" err="1">
                <a:latin typeface="Calibri" pitchFamily="34" charset="0"/>
                <a:cs typeface="Arial" pitchFamily="34" charset="0"/>
              </a:rPr>
              <a:t>n</a:t>
            </a:r>
            <a:r>
              <a:rPr kumimoji="0" lang="it-IT" altLang="it-IT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avigation</a:t>
            </a:r>
            <a:endParaRPr kumimoji="0" lang="it-IT" altLang="it-IT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à coins arrondis 23"/>
          <p:cNvSpPr>
            <a:spLocks noChangeArrowheads="1"/>
          </p:cNvSpPr>
          <p:nvPr/>
        </p:nvSpPr>
        <p:spPr bwMode="auto">
          <a:xfrm>
            <a:off x="7164287" y="3212976"/>
            <a:ext cx="1080121" cy="8001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ts val="1000"/>
              </a:spcAft>
            </a:pPr>
            <a:r>
              <a:rPr lang="it-IT" altLang="it-IT" sz="900" b="1" dirty="0" smtClean="0">
                <a:latin typeface="Calibri" pitchFamily="34" charset="0"/>
                <a:cs typeface="Arial" pitchFamily="34" charset="0"/>
              </a:rPr>
              <a:t>T42</a:t>
            </a:r>
            <a:endParaRPr lang="it-IT" altLang="it-IT" sz="900" b="1" dirty="0">
              <a:latin typeface="Calibri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ts val="1000"/>
              </a:spcAft>
            </a:pPr>
            <a:r>
              <a:rPr lang="it-IT" altLang="it-IT" sz="900" dirty="0">
                <a:latin typeface="Calibri" pitchFamily="34" charset="0"/>
                <a:cs typeface="Arial" pitchFamily="34" charset="0"/>
              </a:rPr>
              <a:t>Multi-robot cooperative </a:t>
            </a:r>
            <a:r>
              <a:rPr lang="it-IT" altLang="it-IT" sz="900" dirty="0" smtClean="0">
                <a:latin typeface="Calibri" pitchFamily="34" charset="0"/>
                <a:cs typeface="Arial" pitchFamily="34" charset="0"/>
              </a:rPr>
              <a:t>planning</a:t>
            </a:r>
            <a:endParaRPr lang="it-IT" altLang="it-IT" sz="900" dirty="0"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034" name="Connecteur droit avec flèche 11"/>
          <p:cNvCxnSpPr>
            <a:cxnSpLocks noChangeShapeType="1"/>
            <a:endCxn id="11" idx="1"/>
          </p:cNvCxnSpPr>
          <p:nvPr/>
        </p:nvCxnSpPr>
        <p:spPr bwMode="auto">
          <a:xfrm flipV="1">
            <a:off x="313098" y="3034947"/>
            <a:ext cx="476969" cy="24661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Connecteur droit avec flèche 11"/>
          <p:cNvCxnSpPr>
            <a:cxnSpLocks noChangeShapeType="1"/>
            <a:endCxn id="12" idx="1"/>
          </p:cNvCxnSpPr>
          <p:nvPr/>
        </p:nvCxnSpPr>
        <p:spPr bwMode="auto">
          <a:xfrm>
            <a:off x="309572" y="4641537"/>
            <a:ext cx="480494" cy="18761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Connecteur droit avec flèche 11"/>
          <p:cNvCxnSpPr>
            <a:cxnSpLocks noChangeShapeType="1"/>
            <a:stCxn id="11" idx="3"/>
            <a:endCxn id="13" idx="1"/>
          </p:cNvCxnSpPr>
          <p:nvPr/>
        </p:nvCxnSpPr>
        <p:spPr bwMode="auto">
          <a:xfrm>
            <a:off x="1870188" y="3034947"/>
            <a:ext cx="360039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Connecteur droit avec flèche 11"/>
          <p:cNvCxnSpPr>
            <a:cxnSpLocks noChangeShapeType="1"/>
            <a:stCxn id="12" idx="3"/>
            <a:endCxn id="14" idx="1"/>
          </p:cNvCxnSpPr>
          <p:nvPr/>
        </p:nvCxnSpPr>
        <p:spPr bwMode="auto">
          <a:xfrm flipV="1">
            <a:off x="1870187" y="4829149"/>
            <a:ext cx="360039" cy="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Connecteur droit avec flèche 11"/>
          <p:cNvCxnSpPr>
            <a:cxnSpLocks noChangeShapeType="1"/>
          </p:cNvCxnSpPr>
          <p:nvPr/>
        </p:nvCxnSpPr>
        <p:spPr bwMode="auto">
          <a:xfrm>
            <a:off x="1333883" y="3573016"/>
            <a:ext cx="2590044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Connettore 1 40"/>
          <p:cNvCxnSpPr>
            <a:stCxn id="11" idx="2"/>
          </p:cNvCxnSpPr>
          <p:nvPr/>
        </p:nvCxnSpPr>
        <p:spPr>
          <a:xfrm flipH="1">
            <a:off x="1328008" y="3434997"/>
            <a:ext cx="2120" cy="13205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Connettore 1 42"/>
          <p:cNvCxnSpPr>
            <a:endCxn id="12" idx="0"/>
          </p:cNvCxnSpPr>
          <p:nvPr/>
        </p:nvCxnSpPr>
        <p:spPr>
          <a:xfrm>
            <a:off x="1328008" y="4217042"/>
            <a:ext cx="2119" cy="21205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Connecteur droit avec flèche 11"/>
          <p:cNvCxnSpPr>
            <a:cxnSpLocks noChangeShapeType="1"/>
          </p:cNvCxnSpPr>
          <p:nvPr/>
        </p:nvCxnSpPr>
        <p:spPr bwMode="auto">
          <a:xfrm>
            <a:off x="1328008" y="4217042"/>
            <a:ext cx="2595919" cy="404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Cilindro 45"/>
          <p:cNvSpPr/>
          <p:nvPr/>
        </p:nvSpPr>
        <p:spPr>
          <a:xfrm>
            <a:off x="5786512" y="1700808"/>
            <a:ext cx="364274" cy="50405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smtClean="0">
                <a:solidFill>
                  <a:schemeClr val="tx1"/>
                </a:solidFill>
              </a:rPr>
              <a:t>KB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51" name="Connecteur droit avec flèche 11"/>
          <p:cNvCxnSpPr>
            <a:cxnSpLocks noChangeShapeType="1"/>
            <a:stCxn id="13" idx="3"/>
          </p:cNvCxnSpPr>
          <p:nvPr/>
        </p:nvCxnSpPr>
        <p:spPr bwMode="auto">
          <a:xfrm>
            <a:off x="3310348" y="3034947"/>
            <a:ext cx="2127929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arrow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Connecteur droit avec flèche 11"/>
          <p:cNvCxnSpPr>
            <a:cxnSpLocks noChangeShapeType="1"/>
            <a:stCxn id="14" idx="3"/>
          </p:cNvCxnSpPr>
          <p:nvPr/>
        </p:nvCxnSpPr>
        <p:spPr bwMode="auto">
          <a:xfrm>
            <a:off x="3310348" y="4829149"/>
            <a:ext cx="2127929" cy="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arrow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Connecteur droit avec flèche 11"/>
          <p:cNvCxnSpPr>
            <a:cxnSpLocks noChangeShapeType="1"/>
          </p:cNvCxnSpPr>
          <p:nvPr/>
        </p:nvCxnSpPr>
        <p:spPr bwMode="auto">
          <a:xfrm>
            <a:off x="4999204" y="3899451"/>
            <a:ext cx="43907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arrow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Connettore 1 65"/>
          <p:cNvCxnSpPr>
            <a:stCxn id="12" idx="2"/>
          </p:cNvCxnSpPr>
          <p:nvPr/>
        </p:nvCxnSpPr>
        <p:spPr>
          <a:xfrm flipH="1">
            <a:off x="1330126" y="5229200"/>
            <a:ext cx="1" cy="13864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Connecteur droit avec flèche 11"/>
          <p:cNvCxnSpPr>
            <a:cxnSpLocks noChangeShapeType="1"/>
          </p:cNvCxnSpPr>
          <p:nvPr/>
        </p:nvCxnSpPr>
        <p:spPr bwMode="auto">
          <a:xfrm>
            <a:off x="1330128" y="5362841"/>
            <a:ext cx="7489388" cy="500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Connecteur droit avec flèche 11"/>
          <p:cNvCxnSpPr>
            <a:cxnSpLocks noChangeShapeType="1"/>
            <a:stCxn id="46" idx="3"/>
            <a:endCxn id="1065" idx="0"/>
          </p:cNvCxnSpPr>
          <p:nvPr/>
        </p:nvCxnSpPr>
        <p:spPr bwMode="auto">
          <a:xfrm>
            <a:off x="5968649" y="2204864"/>
            <a:ext cx="4844" cy="60684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arrow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Connecteur droit avec flèche 11"/>
          <p:cNvCxnSpPr>
            <a:cxnSpLocks noChangeShapeType="1"/>
            <a:stCxn id="18" idx="2"/>
            <a:endCxn id="17" idx="0"/>
          </p:cNvCxnSpPr>
          <p:nvPr/>
        </p:nvCxnSpPr>
        <p:spPr bwMode="auto">
          <a:xfrm flipH="1">
            <a:off x="7701190" y="4013076"/>
            <a:ext cx="3158" cy="34183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Connecteur droit avec flèche 11"/>
          <p:cNvCxnSpPr>
            <a:cxnSpLocks noChangeShapeType="1"/>
            <a:endCxn id="18" idx="1"/>
          </p:cNvCxnSpPr>
          <p:nvPr/>
        </p:nvCxnSpPr>
        <p:spPr bwMode="auto">
          <a:xfrm>
            <a:off x="6508709" y="3613026"/>
            <a:ext cx="65557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56" name="Gruppo 1055"/>
          <p:cNvGrpSpPr/>
          <p:nvPr/>
        </p:nvGrpSpPr>
        <p:grpSpPr>
          <a:xfrm>
            <a:off x="7452320" y="1499607"/>
            <a:ext cx="966568" cy="633249"/>
            <a:chOff x="6708783" y="1782114"/>
            <a:chExt cx="966568" cy="633249"/>
          </a:xfrm>
        </p:grpSpPr>
        <p:sp>
          <p:nvSpPr>
            <p:cNvPr id="99" name="Ovale 98"/>
            <p:cNvSpPr/>
            <p:nvPr/>
          </p:nvSpPr>
          <p:spPr>
            <a:xfrm>
              <a:off x="7029314" y="1992977"/>
              <a:ext cx="367658" cy="29475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49" name="Ovale 1048"/>
            <p:cNvSpPr/>
            <p:nvPr/>
          </p:nvSpPr>
          <p:spPr>
            <a:xfrm>
              <a:off x="6799226" y="1841237"/>
              <a:ext cx="331394" cy="2822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50" name="Ovale 1049"/>
            <p:cNvSpPr/>
            <p:nvPr/>
          </p:nvSpPr>
          <p:spPr>
            <a:xfrm>
              <a:off x="6708783" y="2028147"/>
              <a:ext cx="388215" cy="29475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7" name="Ovale 96"/>
            <p:cNvSpPr/>
            <p:nvPr/>
          </p:nvSpPr>
          <p:spPr>
            <a:xfrm>
              <a:off x="7008183" y="1782114"/>
              <a:ext cx="367658" cy="29475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8" name="Ovale 97"/>
            <p:cNvSpPr/>
            <p:nvPr/>
          </p:nvSpPr>
          <p:spPr>
            <a:xfrm>
              <a:off x="7224286" y="1841237"/>
              <a:ext cx="367658" cy="3514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0" name="Ovale 99"/>
            <p:cNvSpPr/>
            <p:nvPr/>
          </p:nvSpPr>
          <p:spPr>
            <a:xfrm>
              <a:off x="6913629" y="2120604"/>
              <a:ext cx="367658" cy="29475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1" name="Ovale 100"/>
            <p:cNvSpPr/>
            <p:nvPr/>
          </p:nvSpPr>
          <p:spPr>
            <a:xfrm>
              <a:off x="7119268" y="2104965"/>
              <a:ext cx="462011" cy="29475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2" name="Ovale 101"/>
            <p:cNvSpPr/>
            <p:nvPr/>
          </p:nvSpPr>
          <p:spPr>
            <a:xfrm>
              <a:off x="7213340" y="2016974"/>
              <a:ext cx="462011" cy="29475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57" name="CasellaDiTesto 1056"/>
          <p:cNvSpPr txBox="1"/>
          <p:nvPr/>
        </p:nvSpPr>
        <p:spPr>
          <a:xfrm>
            <a:off x="7563795" y="1671067"/>
            <a:ext cx="794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network</a:t>
            </a:r>
            <a:endParaRPr lang="it-IT" sz="1400" dirty="0"/>
          </a:p>
        </p:txBody>
      </p:sp>
      <p:cxnSp>
        <p:nvCxnSpPr>
          <p:cNvPr id="110" name="Connecteur droit avec flèche 11"/>
          <p:cNvCxnSpPr>
            <a:cxnSpLocks noChangeShapeType="1"/>
            <a:stCxn id="101" idx="4"/>
          </p:cNvCxnSpPr>
          <p:nvPr/>
        </p:nvCxnSpPr>
        <p:spPr bwMode="auto">
          <a:xfrm>
            <a:off x="8093811" y="2117217"/>
            <a:ext cx="6581" cy="110175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arrow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" name="Rettangolo arrotondato 1064"/>
          <p:cNvSpPr/>
          <p:nvPr/>
        </p:nvSpPr>
        <p:spPr>
          <a:xfrm>
            <a:off x="5438277" y="2811706"/>
            <a:ext cx="1070432" cy="2201470"/>
          </a:xfrm>
          <a:prstGeom prst="round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it-IT" altLang="it-IT" sz="9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T12</a:t>
            </a:r>
            <a:endParaRPr lang="it-IT" sz="900" b="1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it-IT" sz="900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Spatial</a:t>
            </a:r>
            <a:r>
              <a:rPr lang="it-IT" sz="9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, common </a:t>
            </a:r>
            <a:r>
              <a:rPr lang="it-IT" sz="900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sense</a:t>
            </a:r>
            <a:r>
              <a:rPr lang="it-IT" sz="9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 and  non </a:t>
            </a:r>
            <a:r>
              <a:rPr lang="it-IT" sz="900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monotonic</a:t>
            </a:r>
            <a:r>
              <a:rPr lang="it-IT" sz="9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it-IT" sz="900" dirty="0" err="1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reasoning</a:t>
            </a:r>
            <a:endParaRPr lang="it-IT" sz="900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22" name="Connettore 1 121"/>
          <p:cNvCxnSpPr/>
          <p:nvPr/>
        </p:nvCxnSpPr>
        <p:spPr>
          <a:xfrm>
            <a:off x="1979712" y="1052736"/>
            <a:ext cx="0" cy="5040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Connettore 1 1066"/>
          <p:cNvCxnSpPr/>
          <p:nvPr/>
        </p:nvCxnSpPr>
        <p:spPr>
          <a:xfrm>
            <a:off x="430028" y="1040817"/>
            <a:ext cx="0" cy="50524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1 122"/>
          <p:cNvCxnSpPr/>
          <p:nvPr/>
        </p:nvCxnSpPr>
        <p:spPr>
          <a:xfrm>
            <a:off x="5220072" y="1070942"/>
            <a:ext cx="1090" cy="5022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1 123"/>
          <p:cNvCxnSpPr/>
          <p:nvPr/>
        </p:nvCxnSpPr>
        <p:spPr>
          <a:xfrm>
            <a:off x="6732240" y="1052736"/>
            <a:ext cx="0" cy="5040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1 124"/>
          <p:cNvCxnSpPr/>
          <p:nvPr/>
        </p:nvCxnSpPr>
        <p:spPr>
          <a:xfrm>
            <a:off x="8604448" y="1057911"/>
            <a:ext cx="0" cy="50353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1"/>
          <p:cNvCxnSpPr>
            <a:cxnSpLocks noChangeShapeType="1"/>
            <a:stCxn id="17" idx="3"/>
          </p:cNvCxnSpPr>
          <p:nvPr/>
        </p:nvCxnSpPr>
        <p:spPr bwMode="auto">
          <a:xfrm>
            <a:off x="8238094" y="4754959"/>
            <a:ext cx="581422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Rettangolo 134"/>
          <p:cNvSpPr/>
          <p:nvPr/>
        </p:nvSpPr>
        <p:spPr>
          <a:xfrm>
            <a:off x="562287" y="2348880"/>
            <a:ext cx="23535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GB" sz="1000" b="1" dirty="0"/>
              <a:t>Scene Analysis and </a:t>
            </a:r>
            <a:r>
              <a:rPr lang="en-GB" sz="1000" b="1" dirty="0" smtClean="0"/>
              <a:t>understanding </a:t>
            </a:r>
            <a:r>
              <a:rPr lang="it-IT" altLang="it-IT" sz="1000" b="1" dirty="0" smtClean="0">
                <a:latin typeface="Calibri" pitchFamily="34" charset="0"/>
                <a:cs typeface="Arial" pitchFamily="34" charset="0"/>
              </a:rPr>
              <a:t>(WP2</a:t>
            </a:r>
            <a:r>
              <a:rPr lang="it-IT" altLang="it-IT" sz="1000" b="1" dirty="0">
                <a:latin typeface="Calibri" pitchFamily="34" charset="0"/>
                <a:cs typeface="Arial" pitchFamily="34" charset="0"/>
              </a:rPr>
              <a:t>)</a:t>
            </a:r>
          </a:p>
        </p:txBody>
      </p:sp>
      <p:sp>
        <p:nvSpPr>
          <p:cNvPr id="136" name="Rettangolo 135"/>
          <p:cNvSpPr/>
          <p:nvPr/>
        </p:nvSpPr>
        <p:spPr>
          <a:xfrm>
            <a:off x="607679" y="3789040"/>
            <a:ext cx="2702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GB" sz="1000" b="1" dirty="0"/>
              <a:t>Multi-modal short-term human-robot </a:t>
            </a:r>
            <a:r>
              <a:rPr lang="en-GB" sz="1000" b="1" dirty="0" smtClean="0"/>
              <a:t>interaction</a:t>
            </a:r>
            <a:r>
              <a:rPr lang="it-IT" altLang="it-IT" sz="1000" b="1" dirty="0" smtClean="0">
                <a:latin typeface="Calibri" pitchFamily="34" charset="0"/>
                <a:cs typeface="Arial" pitchFamily="34" charset="0"/>
              </a:rPr>
              <a:t>(WP3</a:t>
            </a:r>
            <a:r>
              <a:rPr lang="it-IT" altLang="it-IT" sz="1000" b="1" dirty="0">
                <a:latin typeface="Calibri" pitchFamily="34" charset="0"/>
                <a:cs typeface="Arial" pitchFamily="34" charset="0"/>
              </a:rPr>
              <a:t>)</a:t>
            </a:r>
          </a:p>
        </p:txBody>
      </p:sp>
      <p:sp>
        <p:nvSpPr>
          <p:cNvPr id="137" name="Rettangolo 136"/>
          <p:cNvSpPr/>
          <p:nvPr/>
        </p:nvSpPr>
        <p:spPr>
          <a:xfrm>
            <a:off x="3913889" y="2348880"/>
            <a:ext cx="1882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b="1" dirty="0"/>
              <a:t>Knowledge-based environment </a:t>
            </a:r>
            <a:endParaRPr lang="en-GB" sz="1000" b="1" dirty="0" smtClean="0"/>
          </a:p>
          <a:p>
            <a:r>
              <a:rPr lang="en-GB" sz="1000" b="1" dirty="0" smtClean="0"/>
              <a:t>modelling  and reasoning </a:t>
            </a:r>
            <a:r>
              <a:rPr lang="it-IT" sz="1000" b="1" dirty="0" smtClean="0">
                <a:latin typeface="Calibri" pitchFamily="34" charset="0"/>
                <a:cs typeface="Arial" pitchFamily="34" charset="0"/>
              </a:rPr>
              <a:t>(WP1</a:t>
            </a:r>
            <a:r>
              <a:rPr lang="it-IT" sz="1000" b="1" dirty="0">
                <a:latin typeface="Calibri" pitchFamily="34" charset="0"/>
                <a:cs typeface="Arial" pitchFamily="34" charset="0"/>
              </a:rPr>
              <a:t>)</a:t>
            </a:r>
          </a:p>
        </p:txBody>
      </p:sp>
      <p:sp>
        <p:nvSpPr>
          <p:cNvPr id="155" name="Rettangolo 154"/>
          <p:cNvSpPr/>
          <p:nvPr/>
        </p:nvSpPr>
        <p:spPr>
          <a:xfrm>
            <a:off x="6901418" y="2495218"/>
            <a:ext cx="1192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/>
              <a:t>Multi-robot cooperative planning under </a:t>
            </a:r>
            <a:r>
              <a:rPr lang="en-GB" sz="1000" b="1" dirty="0" smtClean="0"/>
              <a:t>uncertainty </a:t>
            </a:r>
            <a:r>
              <a:rPr lang="en-GB" sz="1000" b="1" dirty="0" smtClean="0">
                <a:latin typeface="Calibri" pitchFamily="34" charset="0"/>
                <a:cs typeface="Arial" pitchFamily="34" charset="0"/>
              </a:rPr>
              <a:t>(WP4</a:t>
            </a:r>
            <a:r>
              <a:rPr lang="en-GB" sz="1000" b="1" dirty="0">
                <a:latin typeface="Calibri" pitchFamily="34" charset="0"/>
                <a:cs typeface="Arial" pitchFamily="34" charset="0"/>
              </a:rPr>
              <a:t>)</a:t>
            </a:r>
            <a:endParaRPr lang="it-IT" sz="1000" b="1" dirty="0"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28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120</Words>
  <Application>Microsoft Macintosh PowerPoint</Application>
  <PresentationFormat>Présentation à l'écran (4:3)</PresentationFormat>
  <Paragraphs>98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Tema di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Bloisi</dc:creator>
  <cp:lastModifiedBy>Abdel-Illah Mouaddib</cp:lastModifiedBy>
  <cp:revision>27</cp:revision>
  <dcterms:created xsi:type="dcterms:W3CDTF">2014-01-16T12:44:33Z</dcterms:created>
  <dcterms:modified xsi:type="dcterms:W3CDTF">2014-01-17T16:58:14Z</dcterms:modified>
</cp:coreProperties>
</file>