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Quattrocento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jd3n8nShjLZ90eSnJaW6uGA5uA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QuattrocentoSans-regular.fntdata"/><Relationship Id="rId10" Type="http://schemas.openxmlformats.org/officeDocument/2006/relationships/slide" Target="slides/slide6.xml"/><Relationship Id="rId13" Type="http://schemas.openxmlformats.org/officeDocument/2006/relationships/font" Target="fonts/QuattrocentoSans-italic.fntdata"/><Relationship Id="rId12"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Quattrocento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2.jpg"/><Relationship Id="rId7"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5670439" y="2297496"/>
            <a:ext cx="5953124" cy="95953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88541"/>
              <a:buFont typeface="Quattrocento Sans"/>
              <a:buNone/>
            </a:pPr>
            <a:r>
              <a:rPr lang="en-US" sz="6400"/>
              <a:t>Tune Clairvoyant</a:t>
            </a:r>
            <a:endParaRPr sz="6400"/>
          </a:p>
        </p:txBody>
      </p:sp>
      <p:sp>
        <p:nvSpPr>
          <p:cNvPr id="85" name="Google Shape;85;p1"/>
          <p:cNvSpPr/>
          <p:nvPr/>
        </p:nvSpPr>
        <p:spPr>
          <a:xfrm flipH="1">
            <a:off x="530529" y="1"/>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flipH="1">
            <a:off x="4349052" y="0"/>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rgbClr val="A5A5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1"/>
          <p:cNvSpPr/>
          <p:nvPr/>
        </p:nvSpPr>
        <p:spPr>
          <a:xfrm flipH="1">
            <a:off x="0" y="2916245"/>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rgbClr val="A5A5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1"/>
          <p:cNvSpPr/>
          <p:nvPr/>
        </p:nvSpPr>
        <p:spPr>
          <a:xfrm flipH="1">
            <a:off x="3697761" y="5717906"/>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1"/>
          <p:cNvSpPr/>
          <p:nvPr/>
        </p:nvSpPr>
        <p:spPr>
          <a:xfrm flipH="1">
            <a:off x="4520513" y="6258756"/>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6462561" y="3556392"/>
            <a:ext cx="4856748"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Quattrocento Sans"/>
                <a:ea typeface="Quattrocento Sans"/>
                <a:cs typeface="Quattrocento Sans"/>
                <a:sym typeface="Quattrocento Sans"/>
              </a:rPr>
              <a:t>A Music Recommendation App</a:t>
            </a:r>
            <a:endParaRPr b="0" i="0" sz="2600" u="none" cap="none" strike="noStrike">
              <a:solidFill>
                <a:srgbClr val="000000"/>
              </a:solidFill>
              <a:latin typeface="Arial"/>
              <a:ea typeface="Arial"/>
              <a:cs typeface="Arial"/>
              <a:sym typeface="Arial"/>
            </a:endParaRPr>
          </a:p>
        </p:txBody>
      </p:sp>
      <p:sp>
        <p:nvSpPr>
          <p:cNvPr id="92" name="Google Shape;92;p1"/>
          <p:cNvSpPr txBox="1"/>
          <p:nvPr/>
        </p:nvSpPr>
        <p:spPr>
          <a:xfrm>
            <a:off x="6218627" y="5168889"/>
            <a:ext cx="4856748"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Quattrocento Sans"/>
                <a:ea typeface="Quattrocento Sans"/>
                <a:cs typeface="Quattrocento Sans"/>
                <a:sym typeface="Quattrocento Sans"/>
              </a:rPr>
              <a:t>CAPSTONE TERM 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Quattrocento Sans"/>
                <a:ea typeface="Quattrocento Sans"/>
                <a:cs typeface="Quattrocento Sans"/>
                <a:sym typeface="Quattrocento Sans"/>
              </a:rPr>
              <a:t>AIDI Fall 2021 Section 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Quattrocento Sans"/>
                <a:ea typeface="Quattrocento Sans"/>
                <a:cs typeface="Quattrocento Sans"/>
                <a:sym typeface="Quattrocento Sans"/>
              </a:rPr>
              <a:t>2021-10-06</a:t>
            </a:r>
            <a:endParaRPr b="0" i="0" sz="2200" u="none" cap="none" strike="noStrike">
              <a:solidFill>
                <a:srgbClr val="000000"/>
              </a:solidFill>
              <a:latin typeface="Quattrocento Sans"/>
              <a:ea typeface="Quattrocento Sans"/>
              <a:cs typeface="Quattrocento Sans"/>
              <a:sym typeface="Quattrocento Sans"/>
            </a:endParaRPr>
          </a:p>
        </p:txBody>
      </p:sp>
      <p:pic>
        <p:nvPicPr>
          <p:cNvPr id="93" name="Google Shape;93;p1"/>
          <p:cNvPicPr preferRelativeResize="0"/>
          <p:nvPr/>
        </p:nvPicPr>
        <p:blipFill rotWithShape="1">
          <a:blip r:embed="rId3">
            <a:alphaModFix/>
          </a:blip>
          <a:srcRect b="0" l="0" r="0" t="0"/>
          <a:stretch/>
        </p:blipFill>
        <p:spPr>
          <a:xfrm>
            <a:off x="872691" y="1211646"/>
            <a:ext cx="4462659" cy="40907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5"/>
          <p:cNvGrpSpPr/>
          <p:nvPr/>
        </p:nvGrpSpPr>
        <p:grpSpPr>
          <a:xfrm>
            <a:off x="524248" y="1276674"/>
            <a:ext cx="11322737" cy="5447367"/>
            <a:chOff x="524248" y="1449928"/>
            <a:chExt cx="11322737" cy="5447367"/>
          </a:xfrm>
        </p:grpSpPr>
        <p:pic>
          <p:nvPicPr>
            <p:cNvPr descr="A person with a beard&#10;&#10;Description automatically generated with low confidence" id="99" name="Google Shape;99;p15"/>
            <p:cNvPicPr preferRelativeResize="0"/>
            <p:nvPr/>
          </p:nvPicPr>
          <p:blipFill rotWithShape="1">
            <a:blip r:embed="rId3">
              <a:alphaModFix/>
            </a:blip>
            <a:srcRect b="5993" l="0" r="-4" t="0"/>
            <a:stretch/>
          </p:blipFill>
          <p:spPr>
            <a:xfrm>
              <a:off x="558343" y="1977296"/>
              <a:ext cx="2560320" cy="3208906"/>
            </a:xfrm>
            <a:prstGeom prst="rect">
              <a:avLst/>
            </a:prstGeom>
            <a:noFill/>
            <a:ln>
              <a:noFill/>
            </a:ln>
          </p:spPr>
        </p:pic>
        <p:pic>
          <p:nvPicPr>
            <p:cNvPr descr="A person taking a selfie&#10;&#10;Description automatically generated with medium confidence" id="100" name="Google Shape;100;p15"/>
            <p:cNvPicPr preferRelativeResize="0"/>
            <p:nvPr/>
          </p:nvPicPr>
          <p:blipFill rotWithShape="1">
            <a:blip r:embed="rId4">
              <a:alphaModFix/>
            </a:blip>
            <a:srcRect b="2" l="0" r="2" t="6339"/>
            <a:stretch/>
          </p:blipFill>
          <p:spPr>
            <a:xfrm>
              <a:off x="3445023" y="1977296"/>
              <a:ext cx="2560320" cy="3208906"/>
            </a:xfrm>
            <a:prstGeom prst="rect">
              <a:avLst/>
            </a:prstGeom>
            <a:noFill/>
            <a:ln>
              <a:noFill/>
            </a:ln>
          </p:spPr>
        </p:pic>
        <p:pic>
          <p:nvPicPr>
            <p:cNvPr descr="A person taking a selfie&#10;&#10;Description automatically generated" id="101" name="Google Shape;101;p15"/>
            <p:cNvPicPr preferRelativeResize="0"/>
            <p:nvPr/>
          </p:nvPicPr>
          <p:blipFill rotWithShape="1">
            <a:blip r:embed="rId5">
              <a:alphaModFix/>
            </a:blip>
            <a:srcRect b="19018" l="0" r="3" t="23015"/>
            <a:stretch/>
          </p:blipFill>
          <p:spPr>
            <a:xfrm>
              <a:off x="6331704" y="1977296"/>
              <a:ext cx="2560320" cy="3208906"/>
            </a:xfrm>
            <a:prstGeom prst="rect">
              <a:avLst/>
            </a:prstGeom>
            <a:noFill/>
            <a:ln>
              <a:noFill/>
            </a:ln>
          </p:spPr>
        </p:pic>
        <p:pic>
          <p:nvPicPr>
            <p:cNvPr descr="A person smiling with a city in the background&#10;&#10;Description automatically generated with medium confidence" id="102" name="Google Shape;102;p15"/>
            <p:cNvPicPr preferRelativeResize="0"/>
            <p:nvPr/>
          </p:nvPicPr>
          <p:blipFill rotWithShape="1">
            <a:blip r:embed="rId6">
              <a:alphaModFix/>
            </a:blip>
            <a:srcRect b="-3" l="36956" r="3200" t="0"/>
            <a:stretch/>
          </p:blipFill>
          <p:spPr>
            <a:xfrm>
              <a:off x="9218385" y="1977296"/>
              <a:ext cx="2560320" cy="3208906"/>
            </a:xfrm>
            <a:prstGeom prst="rect">
              <a:avLst/>
            </a:prstGeom>
            <a:noFill/>
            <a:ln>
              <a:noFill/>
            </a:ln>
          </p:spPr>
        </p:pic>
        <p:sp>
          <p:nvSpPr>
            <p:cNvPr id="103" name="Google Shape;103;p15"/>
            <p:cNvSpPr txBox="1"/>
            <p:nvPr/>
          </p:nvSpPr>
          <p:spPr>
            <a:xfrm>
              <a:off x="524248" y="5296795"/>
              <a:ext cx="2628600" cy="160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Quattrocento Sans"/>
                  <a:ea typeface="Quattrocento Sans"/>
                  <a:cs typeface="Quattrocento Sans"/>
                  <a:sym typeface="Quattrocento Sans"/>
                </a:rPr>
                <a:t>I am a CPA graduate from Durham College, with honours.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Quattrocento Sans"/>
                  <a:ea typeface="Quattrocento Sans"/>
                  <a:cs typeface="Quattrocento Sans"/>
                  <a:sym typeface="Quattrocento Sans"/>
                </a:rPr>
                <a:t>With experience with Riot Radio at the Oshawa campus, I look forward to completing this capstone 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txBox="1"/>
            <p:nvPr/>
          </p:nvSpPr>
          <p:spPr>
            <a:xfrm>
              <a:off x="524248" y="1456186"/>
              <a:ext cx="2560320"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Joseph Mendez</a:t>
              </a:r>
              <a:endParaRPr b="0" i="0" sz="1400" u="none" cap="none" strike="noStrike">
                <a:solidFill>
                  <a:srgbClr val="000000"/>
                </a:solidFill>
                <a:latin typeface="Arial"/>
                <a:ea typeface="Arial"/>
                <a:cs typeface="Arial"/>
                <a:sym typeface="Arial"/>
              </a:endParaRPr>
            </a:p>
          </p:txBody>
        </p:sp>
        <p:sp>
          <p:nvSpPr>
            <p:cNvPr id="105" name="Google Shape;105;p15"/>
            <p:cNvSpPr txBox="1"/>
            <p:nvPr/>
          </p:nvSpPr>
          <p:spPr>
            <a:xfrm>
              <a:off x="3445023" y="1456186"/>
              <a:ext cx="2560320"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Ariel Chen</a:t>
              </a:r>
              <a:endParaRPr b="0" i="0" sz="1400" u="none" cap="none" strike="noStrike">
                <a:solidFill>
                  <a:srgbClr val="000000"/>
                </a:solidFill>
                <a:latin typeface="Arial"/>
                <a:ea typeface="Arial"/>
                <a:cs typeface="Arial"/>
                <a:sym typeface="Arial"/>
              </a:endParaRPr>
            </a:p>
          </p:txBody>
        </p:sp>
        <p:sp>
          <p:nvSpPr>
            <p:cNvPr id="106" name="Google Shape;106;p15"/>
            <p:cNvSpPr txBox="1"/>
            <p:nvPr/>
          </p:nvSpPr>
          <p:spPr>
            <a:xfrm>
              <a:off x="6297610" y="1456186"/>
              <a:ext cx="25602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2200" u="none" cap="none" strike="noStrike">
                  <a:solidFill>
                    <a:srgbClr val="000000"/>
                  </a:solidFill>
                  <a:latin typeface="Arial"/>
                  <a:ea typeface="Arial"/>
                  <a:cs typeface="Arial"/>
                  <a:sym typeface="Arial"/>
                </a:rPr>
                <a:t>Shrijit Pendse</a:t>
              </a:r>
              <a:endParaRPr b="1" i="0" sz="2200" u="none" cap="none" strike="noStrike">
                <a:solidFill>
                  <a:srgbClr val="000000"/>
                </a:solidFill>
                <a:latin typeface="Arial"/>
                <a:ea typeface="Arial"/>
                <a:cs typeface="Arial"/>
                <a:sym typeface="Arial"/>
              </a:endParaRPr>
            </a:p>
          </p:txBody>
        </p:sp>
        <p:sp>
          <p:nvSpPr>
            <p:cNvPr id="107" name="Google Shape;107;p15"/>
            <p:cNvSpPr txBox="1"/>
            <p:nvPr/>
          </p:nvSpPr>
          <p:spPr>
            <a:xfrm>
              <a:off x="9218385" y="1449928"/>
              <a:ext cx="2560320"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Esra Ersoy</a:t>
              </a:r>
              <a:endParaRPr b="1" i="0" sz="2200" u="none" cap="none" strike="noStrike">
                <a:solidFill>
                  <a:srgbClr val="000000"/>
                </a:solidFill>
                <a:latin typeface="Arial"/>
                <a:ea typeface="Arial"/>
                <a:cs typeface="Arial"/>
                <a:sym typeface="Arial"/>
              </a:endParaRPr>
            </a:p>
          </p:txBody>
        </p:sp>
        <p:sp>
          <p:nvSpPr>
            <p:cNvPr id="108" name="Google Shape;108;p15"/>
            <p:cNvSpPr txBox="1"/>
            <p:nvPr/>
          </p:nvSpPr>
          <p:spPr>
            <a:xfrm>
              <a:off x="3376834" y="5296795"/>
              <a:ext cx="2628509"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Quattrocento Sans"/>
                  <a:ea typeface="Quattrocento Sans"/>
                  <a:cs typeface="Quattrocento Sans"/>
                  <a:sym typeface="Quattrocento Sans"/>
                </a:rPr>
                <a:t>From Taiwan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Quattrocento Sans"/>
                  <a:ea typeface="Quattrocento Sans"/>
                  <a:cs typeface="Quattrocento Sans"/>
                  <a:sym typeface="Quattrocento Sans"/>
                </a:rPr>
                <a:t>Entry level programmer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Quattrocento Sans"/>
                  <a:ea typeface="Quattrocento Sans"/>
                  <a:cs typeface="Quattrocento Sans"/>
                  <a:sym typeface="Quattrocento Sans"/>
                </a:rPr>
                <a:t>Like memes, hike and swim</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txBox="1"/>
            <p:nvPr/>
          </p:nvSpPr>
          <p:spPr>
            <a:xfrm>
              <a:off x="6331704" y="5296795"/>
              <a:ext cx="26286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Quattrocento Sans"/>
                  <a:ea typeface="Quattrocento Sans"/>
                  <a:cs typeface="Quattrocento Sans"/>
                  <a:sym typeface="Quattrocento Sans"/>
                </a:rPr>
                <a:t>I have a Bachelor’s degree in Electronics and Telecommunications and  a PGDM in Data Analytics.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txBox="1"/>
            <p:nvPr/>
          </p:nvSpPr>
          <p:spPr>
            <a:xfrm>
              <a:off x="9218385" y="5296795"/>
              <a:ext cx="2628600" cy="11695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Quattrocento Sans"/>
                  <a:ea typeface="Quattrocento Sans"/>
                  <a:cs typeface="Quattrocento Sans"/>
                  <a:sym typeface="Quattrocento Sans"/>
                </a:rPr>
                <a:t>My bachelor's degree is in Mathematical Engineering. And I worked as business analyst in software development projects in Turkey.</a:t>
              </a:r>
              <a:endParaRPr b="0" i="0" sz="1400" u="none" cap="none" strike="noStrike">
                <a:solidFill>
                  <a:srgbClr val="000000"/>
                </a:solidFill>
                <a:latin typeface="Arial"/>
                <a:ea typeface="Arial"/>
                <a:cs typeface="Arial"/>
                <a:sym typeface="Arial"/>
              </a:endParaRPr>
            </a:p>
          </p:txBody>
        </p:sp>
      </p:grpSp>
      <p:sp>
        <p:nvSpPr>
          <p:cNvPr id="111" name="Google Shape;111;p15"/>
          <p:cNvSpPr txBox="1"/>
          <p:nvPr>
            <p:ph type="title"/>
          </p:nvPr>
        </p:nvSpPr>
        <p:spPr>
          <a:xfrm>
            <a:off x="475097" y="927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Meet Our Team </a:t>
            </a:r>
            <a:endParaRPr/>
          </a:p>
        </p:txBody>
      </p:sp>
      <p:pic>
        <p:nvPicPr>
          <p:cNvPr id="112" name="Google Shape;112;p15"/>
          <p:cNvPicPr preferRelativeResize="0"/>
          <p:nvPr/>
        </p:nvPicPr>
        <p:blipFill rotWithShape="1">
          <a:blip r:embed="rId7">
            <a:alphaModFix/>
          </a:blip>
          <a:srcRect b="0" l="0" r="0" t="0"/>
          <a:stretch/>
        </p:blipFill>
        <p:spPr>
          <a:xfrm>
            <a:off x="11059100" y="-7"/>
            <a:ext cx="1132904" cy="10384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468331" y="77057"/>
            <a:ext cx="10402869" cy="7865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600"/>
              <a:t>Project Definition</a:t>
            </a:r>
            <a:endParaRPr sz="3600"/>
          </a:p>
        </p:txBody>
      </p:sp>
      <p:sp>
        <p:nvSpPr>
          <p:cNvPr id="118" name="Google Shape;118;p16"/>
          <p:cNvSpPr/>
          <p:nvPr/>
        </p:nvSpPr>
        <p:spPr>
          <a:xfrm>
            <a:off x="394216" y="1169475"/>
            <a:ext cx="11456228" cy="375341"/>
          </a:xfrm>
          <a:prstGeom prst="roundRect">
            <a:avLst>
              <a:gd fmla="val 16667" name="adj"/>
            </a:avLst>
          </a:prstGeom>
          <a:gradFill>
            <a:gsLst>
              <a:gs pos="0">
                <a:srgbClr val="489BE7"/>
              </a:gs>
              <a:gs pos="100000">
                <a:srgbClr val="91CCFF"/>
              </a:gs>
            </a:gsLst>
            <a:lin ang="5400000" scaled="0"/>
          </a:gradFill>
          <a:ln cap="flat" cmpd="sng" w="9525">
            <a:solidFill>
              <a:srgbClr val="5597D3"/>
            </a:solidFill>
            <a:prstDash val="solid"/>
            <a:round/>
            <a:headEnd len="sm" w="sm" type="none"/>
            <a:tailEnd len="sm" w="sm" type="none"/>
          </a:ln>
          <a:effectLst>
            <a:outerShdw blurRad="40000" rotWithShape="0" dir="5400000" dist="23000">
              <a:srgbClr val="000000">
                <a:alpha val="32941"/>
              </a:srgb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600"/>
              <a:buFont typeface="Arial"/>
              <a:buNone/>
            </a:pPr>
            <a:r>
              <a:rPr b="1" i="0" lang="en-US" sz="1800" u="none" cap="none" strike="noStrike">
                <a:solidFill>
                  <a:schemeClr val="lt1"/>
                </a:solidFill>
                <a:latin typeface="Arial"/>
                <a:ea typeface="Arial"/>
                <a:cs typeface="Arial"/>
                <a:sym typeface="Arial"/>
              </a:rPr>
              <a:t>SCOPE</a:t>
            </a:r>
            <a:endParaRPr b="0" i="0" sz="1800" u="none" cap="none" strike="noStrike">
              <a:solidFill>
                <a:schemeClr val="lt1"/>
              </a:solidFill>
              <a:latin typeface="Arial"/>
              <a:ea typeface="Arial"/>
              <a:cs typeface="Arial"/>
              <a:sym typeface="Arial"/>
            </a:endParaRPr>
          </a:p>
        </p:txBody>
      </p:sp>
      <p:pic>
        <p:nvPicPr>
          <p:cNvPr id="119" name="Google Shape;119;p16"/>
          <p:cNvPicPr preferRelativeResize="0"/>
          <p:nvPr/>
        </p:nvPicPr>
        <p:blipFill rotWithShape="1">
          <a:blip r:embed="rId3">
            <a:alphaModFix/>
          </a:blip>
          <a:srcRect b="0" l="0" r="0" t="0"/>
          <a:stretch/>
        </p:blipFill>
        <p:spPr>
          <a:xfrm>
            <a:off x="11058046" y="0"/>
            <a:ext cx="1133954" cy="1036410"/>
          </a:xfrm>
          <a:prstGeom prst="rect">
            <a:avLst/>
          </a:prstGeom>
          <a:noFill/>
          <a:ln>
            <a:noFill/>
          </a:ln>
        </p:spPr>
      </p:pic>
      <p:sp>
        <p:nvSpPr>
          <p:cNvPr id="120" name="Google Shape;120;p16"/>
          <p:cNvSpPr/>
          <p:nvPr/>
        </p:nvSpPr>
        <p:spPr>
          <a:xfrm>
            <a:off x="394216" y="1677881"/>
            <a:ext cx="11469383" cy="1502110"/>
          </a:xfrm>
          <a:prstGeom prst="roundRect">
            <a:avLst>
              <a:gd fmla="val 16667" name="adj"/>
            </a:avLst>
          </a:prstGeom>
          <a:gradFill>
            <a:gsLst>
              <a:gs pos="0">
                <a:srgbClr val="D8D8D8"/>
              </a:gs>
              <a:gs pos="35000">
                <a:srgbClr val="E3E3E3"/>
              </a:gs>
              <a:gs pos="100000">
                <a:srgbClr val="F4F4F4"/>
              </a:gs>
            </a:gsLst>
            <a:lin ang="16200000" scaled="0"/>
          </a:gradFill>
          <a:ln cap="flat" cmpd="sng" w="9525">
            <a:solidFill>
              <a:srgbClr val="A1A1A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Build an application that is powered by AI - A real solution of music recommendation system. Our objective is using AI agents and algorithms to provide the end user with music suggestions they will enjoy. Based on users’ feedback, interaction and users’ profile, AI agents will learn and narrow down the next push to provide a more accurate suggestion.</a:t>
            </a:r>
            <a:endParaRPr b="0" i="0" sz="1900" u="none" cap="none" strike="noStrike">
              <a:solidFill>
                <a:srgbClr val="000000"/>
              </a:solidFill>
              <a:latin typeface="Arial"/>
              <a:ea typeface="Arial"/>
              <a:cs typeface="Arial"/>
              <a:sym typeface="Arial"/>
            </a:endParaRPr>
          </a:p>
        </p:txBody>
      </p:sp>
      <p:sp>
        <p:nvSpPr>
          <p:cNvPr id="121" name="Google Shape;121;p16"/>
          <p:cNvSpPr/>
          <p:nvPr/>
        </p:nvSpPr>
        <p:spPr>
          <a:xfrm>
            <a:off x="407371" y="1169475"/>
            <a:ext cx="11456228" cy="375341"/>
          </a:xfrm>
          <a:prstGeom prst="roundRect">
            <a:avLst>
              <a:gd fmla="val 16667" name="adj"/>
            </a:avLst>
          </a:prstGeom>
          <a:gradFill>
            <a:gsLst>
              <a:gs pos="0">
                <a:schemeClr val="accent3"/>
              </a:gs>
              <a:gs pos="100000">
                <a:srgbClr val="D8D8D8"/>
              </a:gs>
            </a:gsLst>
            <a:lin ang="16200000" scaled="0"/>
          </a:gradFill>
          <a:ln cap="flat" cmpd="sng" w="9525">
            <a:solidFill>
              <a:srgbClr val="A1A1A1"/>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600"/>
              <a:buFont typeface="Arial"/>
              <a:buNone/>
            </a:pPr>
            <a:r>
              <a:rPr b="1" i="0" lang="en-US" sz="1800" u="none" cap="none" strike="noStrike">
                <a:solidFill>
                  <a:schemeClr val="lt1"/>
                </a:solidFill>
                <a:latin typeface="Arial"/>
                <a:ea typeface="Arial"/>
                <a:cs typeface="Arial"/>
                <a:sym typeface="Arial"/>
              </a:rPr>
              <a:t>TOPIC</a:t>
            </a:r>
            <a:endParaRPr b="0" i="0" sz="1800" u="none" cap="none" strike="noStrike">
              <a:solidFill>
                <a:srgbClr val="000000"/>
              </a:solidFill>
              <a:latin typeface="Arial"/>
              <a:ea typeface="Arial"/>
              <a:cs typeface="Arial"/>
              <a:sym typeface="Arial"/>
            </a:endParaRPr>
          </a:p>
        </p:txBody>
      </p:sp>
      <p:sp>
        <p:nvSpPr>
          <p:cNvPr id="122" name="Google Shape;122;p16"/>
          <p:cNvSpPr/>
          <p:nvPr/>
        </p:nvSpPr>
        <p:spPr>
          <a:xfrm>
            <a:off x="394226" y="4117100"/>
            <a:ext cx="5701773" cy="2405700"/>
          </a:xfrm>
          <a:prstGeom prst="roundRect">
            <a:avLst>
              <a:gd fmla="val 16667" name="adj"/>
            </a:avLst>
          </a:prstGeom>
          <a:gradFill>
            <a:gsLst>
              <a:gs pos="0">
                <a:srgbClr val="D8D8D8"/>
              </a:gs>
              <a:gs pos="35000">
                <a:srgbClr val="E3E3E3"/>
              </a:gs>
              <a:gs pos="100000">
                <a:srgbClr val="F4F4F4"/>
              </a:gs>
            </a:gsLst>
            <a:lin ang="16200000" scaled="0"/>
          </a:gradFill>
          <a:ln cap="flat" cmpd="sng" w="9525">
            <a:solidFill>
              <a:srgbClr val="A1A1A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Spotify user dataset (Data 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Python (AI model programming)</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Azure (Cloud service)</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Github (Version control)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Python - Django (User interface)</a:t>
            </a:r>
            <a:endParaRPr b="0" i="0" sz="1600" u="none" cap="none" strike="noStrike">
              <a:solidFill>
                <a:srgbClr val="000000"/>
              </a:solidFill>
              <a:latin typeface="Arial"/>
              <a:ea typeface="Arial"/>
              <a:cs typeface="Arial"/>
              <a:sym typeface="Arial"/>
            </a:endParaRPr>
          </a:p>
        </p:txBody>
      </p:sp>
      <p:sp>
        <p:nvSpPr>
          <p:cNvPr id="123" name="Google Shape;123;p16"/>
          <p:cNvSpPr/>
          <p:nvPr/>
        </p:nvSpPr>
        <p:spPr>
          <a:xfrm>
            <a:off x="394216" y="3609421"/>
            <a:ext cx="5701773" cy="375300"/>
          </a:xfrm>
          <a:prstGeom prst="roundRect">
            <a:avLst>
              <a:gd fmla="val 16667" name="adj"/>
            </a:avLst>
          </a:prstGeom>
          <a:gradFill>
            <a:gsLst>
              <a:gs pos="0">
                <a:schemeClr val="accent3"/>
              </a:gs>
              <a:gs pos="100000">
                <a:srgbClr val="D8D8D8"/>
              </a:gs>
            </a:gsLst>
            <a:lin ang="16200000" scaled="0"/>
          </a:gradFill>
          <a:ln cap="flat" cmpd="sng" w="9525">
            <a:solidFill>
              <a:srgbClr val="A1A1A1"/>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600"/>
              <a:buFont typeface="Arial"/>
              <a:buNone/>
            </a:pPr>
            <a:r>
              <a:rPr b="1" i="0" lang="en-US" sz="1800" u="none" cap="none" strike="noStrike">
                <a:solidFill>
                  <a:schemeClr val="lt1"/>
                </a:solidFill>
                <a:latin typeface="Arial"/>
                <a:ea typeface="Arial"/>
                <a:cs typeface="Arial"/>
                <a:sym typeface="Arial"/>
              </a:rPr>
              <a:t>TECHNOLOGY</a:t>
            </a:r>
            <a:endParaRPr b="0" i="0" sz="1800" u="none" cap="none" strike="noStrike">
              <a:solidFill>
                <a:srgbClr val="000000"/>
              </a:solidFill>
              <a:latin typeface="Arial"/>
              <a:ea typeface="Arial"/>
              <a:cs typeface="Arial"/>
              <a:sym typeface="Arial"/>
            </a:endParaRPr>
          </a:p>
        </p:txBody>
      </p:sp>
      <p:sp>
        <p:nvSpPr>
          <p:cNvPr id="124" name="Google Shape;124;p16"/>
          <p:cNvSpPr/>
          <p:nvPr/>
        </p:nvSpPr>
        <p:spPr>
          <a:xfrm>
            <a:off x="6174983" y="4117100"/>
            <a:ext cx="5675461" cy="2405700"/>
          </a:xfrm>
          <a:prstGeom prst="roundRect">
            <a:avLst>
              <a:gd fmla="val 16667" name="adj"/>
            </a:avLst>
          </a:prstGeom>
          <a:gradFill>
            <a:gsLst>
              <a:gs pos="0">
                <a:srgbClr val="D8D8D8"/>
              </a:gs>
              <a:gs pos="35000">
                <a:srgbClr val="E3E3E3"/>
              </a:gs>
              <a:gs pos="100000">
                <a:srgbClr val="F4F4F4"/>
              </a:gs>
            </a:gsLst>
            <a:lin ang="16200000" scaled="0"/>
          </a:gradFill>
          <a:ln cap="flat" cmpd="sng" w="9525">
            <a:solidFill>
              <a:srgbClr val="A1A1A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1. Familiarize with potential technology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2. Design framework for pages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3. Define database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4. Develop AI agent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5. Define use cases</a:t>
            </a:r>
            <a:endParaRPr b="0" i="0" sz="1600" u="none" cap="none" strike="noStrike">
              <a:solidFill>
                <a:schemeClr val="dk1"/>
              </a:solidFill>
              <a:latin typeface="Arial"/>
              <a:ea typeface="Arial"/>
              <a:cs typeface="Arial"/>
              <a:sym typeface="Arial"/>
            </a:endParaRPr>
          </a:p>
        </p:txBody>
      </p:sp>
      <p:sp>
        <p:nvSpPr>
          <p:cNvPr id="125" name="Google Shape;125;p16"/>
          <p:cNvSpPr/>
          <p:nvPr/>
        </p:nvSpPr>
        <p:spPr>
          <a:xfrm>
            <a:off x="6174981" y="3609421"/>
            <a:ext cx="5688618" cy="375300"/>
          </a:xfrm>
          <a:prstGeom prst="roundRect">
            <a:avLst>
              <a:gd fmla="val 16667" name="adj"/>
            </a:avLst>
          </a:prstGeom>
          <a:gradFill>
            <a:gsLst>
              <a:gs pos="0">
                <a:schemeClr val="accent3"/>
              </a:gs>
              <a:gs pos="100000">
                <a:srgbClr val="D8D8D8"/>
              </a:gs>
            </a:gsLst>
            <a:lin ang="16200000" scaled="0"/>
          </a:gradFill>
          <a:ln cap="flat" cmpd="sng" w="9525">
            <a:solidFill>
              <a:srgbClr val="A1A1A1"/>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600"/>
              <a:buFont typeface="Arial"/>
              <a:buNone/>
            </a:pPr>
            <a:r>
              <a:rPr b="1" i="0" lang="en-US" sz="1800" u="none" cap="none" strike="noStrike">
                <a:solidFill>
                  <a:schemeClr val="lt1"/>
                </a:solidFill>
                <a:latin typeface="Arial"/>
                <a:ea typeface="Arial"/>
                <a:cs typeface="Arial"/>
                <a:sym typeface="Arial"/>
              </a:rPr>
              <a:t>NEXT STEPS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
          <p:cNvPicPr preferRelativeResize="0"/>
          <p:nvPr/>
        </p:nvPicPr>
        <p:blipFill rotWithShape="1">
          <a:blip r:embed="rId3">
            <a:alphaModFix/>
          </a:blip>
          <a:srcRect b="0" l="0" r="0" t="0"/>
          <a:stretch/>
        </p:blipFill>
        <p:spPr>
          <a:xfrm>
            <a:off x="11058046" y="0"/>
            <a:ext cx="1133954" cy="1036410"/>
          </a:xfrm>
          <a:prstGeom prst="rect">
            <a:avLst/>
          </a:prstGeom>
          <a:noFill/>
          <a:ln>
            <a:noFill/>
          </a:ln>
        </p:spPr>
      </p:pic>
      <p:sp>
        <p:nvSpPr>
          <p:cNvPr id="131" name="Google Shape;131;p2"/>
          <p:cNvSpPr txBox="1"/>
          <p:nvPr>
            <p:ph type="title"/>
          </p:nvPr>
        </p:nvSpPr>
        <p:spPr>
          <a:xfrm>
            <a:off x="468331" y="77057"/>
            <a:ext cx="10402869" cy="7865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600"/>
              <a:t>Project Definition</a:t>
            </a:r>
            <a:endParaRPr sz="3600"/>
          </a:p>
        </p:txBody>
      </p:sp>
      <p:grpSp>
        <p:nvGrpSpPr>
          <p:cNvPr id="132" name="Google Shape;132;p2"/>
          <p:cNvGrpSpPr/>
          <p:nvPr/>
        </p:nvGrpSpPr>
        <p:grpSpPr>
          <a:xfrm>
            <a:off x="652224" y="729138"/>
            <a:ext cx="10515310" cy="5884728"/>
            <a:chOff x="4449644" y="559804"/>
            <a:chExt cx="5269088" cy="6049387"/>
          </a:xfrm>
        </p:grpSpPr>
        <p:sp>
          <p:nvSpPr>
            <p:cNvPr id="133" name="Google Shape;133;p2"/>
            <p:cNvSpPr/>
            <p:nvPr/>
          </p:nvSpPr>
          <p:spPr>
            <a:xfrm>
              <a:off x="4449645" y="1054664"/>
              <a:ext cx="5269087" cy="5554527"/>
            </a:xfrm>
            <a:prstGeom prst="roundRect">
              <a:avLst>
                <a:gd fmla="val 16667" name="adj"/>
              </a:avLst>
            </a:prstGeom>
            <a:gradFill>
              <a:gsLst>
                <a:gs pos="0">
                  <a:srgbClr val="D8D8D8"/>
                </a:gs>
                <a:gs pos="35000">
                  <a:srgbClr val="E3E3E3"/>
                </a:gs>
                <a:gs pos="100000">
                  <a:srgbClr val="F4F4F4"/>
                </a:gs>
              </a:gsLst>
              <a:lin ang="16200000" scaled="0"/>
            </a:gradFill>
            <a:ln cap="flat" cmpd="sng" w="9525">
              <a:solidFill>
                <a:srgbClr val="A1A1A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Clr>
                  <a:srgbClr val="000000"/>
                </a:buClr>
                <a:buSzPts val="1600"/>
                <a:buFont typeface="Arial"/>
                <a:buNone/>
              </a:pPr>
              <a:r>
                <a:rPr b="1" i="0" lang="en-US" sz="2000" u="none" cap="none" strike="noStrike">
                  <a:solidFill>
                    <a:schemeClr val="dk1"/>
                  </a:solidFill>
                  <a:latin typeface="Arial"/>
                  <a:ea typeface="Arial"/>
                  <a:cs typeface="Arial"/>
                  <a:sym typeface="Arial"/>
                </a:rPr>
                <a:t>MUST HAVES:</a:t>
              </a:r>
              <a:endParaRPr b="0" i="0" sz="20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A simple </a:t>
              </a:r>
              <a:r>
                <a:rPr b="1" i="0" lang="en-US" sz="1600" u="none" cap="none" strike="noStrike">
                  <a:solidFill>
                    <a:schemeClr val="dk1"/>
                  </a:solidFill>
                  <a:latin typeface="Arial"/>
                  <a:ea typeface="Arial"/>
                  <a:cs typeface="Arial"/>
                  <a:sym typeface="Arial"/>
                </a:rPr>
                <a:t>login </a:t>
              </a:r>
              <a:r>
                <a:rPr b="1" lang="en-US" sz="1600">
                  <a:solidFill>
                    <a:schemeClr val="dk1"/>
                  </a:solidFill>
                </a:rPr>
                <a:t>page </a:t>
              </a:r>
              <a:r>
                <a:rPr lang="en-US" sz="1600">
                  <a:solidFill>
                    <a:schemeClr val="dk1"/>
                  </a:solidFill>
                </a:rPr>
                <a:t>with a form</a:t>
              </a:r>
              <a:r>
                <a:rPr b="1" lang="en-US" sz="1600">
                  <a:solidFill>
                    <a:schemeClr val="dk1"/>
                  </a:solidFill>
                </a:rPr>
                <a:t> </a:t>
              </a:r>
              <a:r>
                <a:rPr lang="en-US" sz="1600">
                  <a:solidFill>
                    <a:schemeClr val="dk1"/>
                  </a:solidFill>
                </a:rPr>
                <a:t>in order to collect user information. </a:t>
              </a:r>
              <a:r>
                <a:rPr b="0" i="0" lang="en-US" sz="1600" u="none" cap="none" strike="noStrike">
                  <a:solidFill>
                    <a:schemeClr val="dk1"/>
                  </a:solidFill>
                  <a:latin typeface="Arial"/>
                  <a:ea typeface="Arial"/>
                  <a:cs typeface="Arial"/>
                  <a:sym typeface="Arial"/>
                </a:rPr>
                <a:t>(info like gender, name, age, </a:t>
              </a:r>
              <a:r>
                <a:rPr lang="en-US" sz="1600">
                  <a:solidFill>
                    <a:schemeClr val="dk1"/>
                  </a:solidFill>
                </a:rPr>
                <a:t>location, </a:t>
              </a:r>
              <a:r>
                <a:rPr lang="en-US" sz="1600">
                  <a:solidFill>
                    <a:schemeClr val="dk1"/>
                  </a:solidFill>
                </a:rPr>
                <a:t>interested </a:t>
              </a:r>
              <a:r>
                <a:rPr b="0" i="0" lang="en-US" sz="1600" u="none" cap="none" strike="noStrike">
                  <a:solidFill>
                    <a:schemeClr val="dk1"/>
                  </a:solidFill>
                  <a:latin typeface="Arial"/>
                  <a:ea typeface="Arial"/>
                  <a:cs typeface="Arial"/>
                  <a:sym typeface="Arial"/>
                </a:rPr>
                <a:t>type of music, etc.)  (</a:t>
              </a:r>
              <a:r>
                <a:rPr lang="en-US" sz="1600">
                  <a:solidFill>
                    <a:schemeClr val="dk1"/>
                  </a:solidFill>
                </a:rPr>
                <a:t>N</a:t>
              </a:r>
              <a:r>
                <a:rPr b="0" i="0" lang="en-US" sz="1600" u="none" cap="none" strike="noStrike">
                  <a:solidFill>
                    <a:schemeClr val="dk1"/>
                  </a:solidFill>
                  <a:latin typeface="Arial"/>
                  <a:ea typeface="Arial"/>
                  <a:cs typeface="Arial"/>
                  <a:sym typeface="Arial"/>
                </a:rPr>
                <a:t>ot password field type of login/logout) </a:t>
              </a:r>
              <a:endParaRPr b="0" i="0" sz="1600" u="none" cap="none" strike="noStrike">
                <a:solidFill>
                  <a:schemeClr val="dk1"/>
                </a:solidFill>
                <a:latin typeface="Arial"/>
                <a:ea typeface="Arial"/>
                <a:cs typeface="Arial"/>
                <a:sym typeface="Arial"/>
              </a:endParaRPr>
            </a:p>
            <a:p>
              <a:pPr indent="0" lvl="0" marL="0" rtl="0" algn="l">
                <a:lnSpc>
                  <a:spcPct val="107000"/>
                </a:lnSpc>
                <a:spcBef>
                  <a:spcPts val="800"/>
                </a:spcBef>
                <a:spcAft>
                  <a:spcPts val="0"/>
                </a:spcAft>
                <a:buClr>
                  <a:schemeClr val="dk1"/>
                </a:buClr>
                <a:buSzPts val="1600"/>
                <a:buFont typeface="Arial"/>
                <a:buNone/>
              </a:pPr>
              <a:r>
                <a:rPr lang="en-US" sz="1600">
                  <a:solidFill>
                    <a:schemeClr val="dk1"/>
                  </a:solidFill>
                </a:rPr>
                <a:t>☑ A </a:t>
              </a:r>
              <a:r>
                <a:rPr b="1" lang="en-US" sz="1600">
                  <a:solidFill>
                    <a:schemeClr val="dk1"/>
                  </a:solidFill>
                </a:rPr>
                <a:t>Search Box </a:t>
              </a:r>
              <a:r>
                <a:rPr lang="en-US" sz="1600">
                  <a:solidFill>
                    <a:schemeClr val="dk1"/>
                  </a:solidFill>
                </a:rPr>
                <a:t>to enter the song name, artist, genre or lyrics to be found. </a:t>
              </a:r>
              <a:endParaRPr sz="1600">
                <a:solidFill>
                  <a:schemeClr val="dk1"/>
                </a:solidFill>
              </a:endParaRPr>
            </a:p>
            <a:p>
              <a:pPr indent="0" lvl="0" marL="0" rtl="0" algn="l">
                <a:lnSpc>
                  <a:spcPct val="107000"/>
                </a:lnSpc>
                <a:spcBef>
                  <a:spcPts val="800"/>
                </a:spcBef>
                <a:spcAft>
                  <a:spcPts val="0"/>
                </a:spcAft>
                <a:buClr>
                  <a:schemeClr val="dk1"/>
                </a:buClr>
                <a:buSzPts val="1600"/>
                <a:buFont typeface="Arial"/>
                <a:buNone/>
              </a:pPr>
              <a:r>
                <a:rPr lang="en-US" sz="1600">
                  <a:solidFill>
                    <a:schemeClr val="dk1"/>
                  </a:solidFill>
                </a:rPr>
                <a:t>☑ Selected song from search results will be played on website OR will be directed to Spotify.</a:t>
              </a:r>
              <a:endParaRPr sz="1600">
                <a:solidFill>
                  <a:schemeClr val="dk1"/>
                </a:solidFill>
              </a:endParaRPr>
            </a:p>
            <a:p>
              <a:pPr indent="0" lvl="0" marL="0" marR="0" rtl="0" algn="l">
                <a:lnSpc>
                  <a:spcPct val="107000"/>
                </a:lnSpc>
                <a:spcBef>
                  <a:spcPts val="8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a:t>
              </a:r>
              <a:r>
                <a:rPr b="1" i="0" lang="en-US" sz="1600" u="none" cap="none" strike="noStrike">
                  <a:solidFill>
                    <a:schemeClr val="dk1"/>
                  </a:solidFill>
                  <a:latin typeface="Arial"/>
                  <a:ea typeface="Arial"/>
                  <a:cs typeface="Arial"/>
                  <a:sym typeface="Arial"/>
                </a:rPr>
                <a:t>AI agent</a:t>
              </a:r>
              <a:r>
                <a:rPr b="0" i="0" lang="en-US" sz="1600" u="none" cap="none" strike="noStrike">
                  <a:solidFill>
                    <a:schemeClr val="dk1"/>
                  </a:solidFill>
                  <a:latin typeface="Arial"/>
                  <a:ea typeface="Arial"/>
                  <a:cs typeface="Arial"/>
                  <a:sym typeface="Arial"/>
                </a:rPr>
                <a:t> to recommend </a:t>
              </a:r>
              <a:r>
                <a:rPr lang="en-US" sz="1600">
                  <a:solidFill>
                    <a:schemeClr val="dk1"/>
                  </a:solidFill>
                </a:rPr>
                <a:t>songs based on;</a:t>
              </a:r>
              <a:endParaRPr sz="1600">
                <a:solidFill>
                  <a:schemeClr val="dk1"/>
                </a:solidFill>
              </a:endParaRPr>
            </a:p>
            <a:p>
              <a:pPr indent="-330200" lvl="0" marL="457200" marR="0" rtl="0" algn="l">
                <a:lnSpc>
                  <a:spcPct val="107000"/>
                </a:lnSpc>
                <a:spcBef>
                  <a:spcPts val="800"/>
                </a:spcBef>
                <a:spcAft>
                  <a:spcPts val="0"/>
                </a:spcAft>
                <a:buClr>
                  <a:schemeClr val="dk1"/>
                </a:buClr>
                <a:buSzPts val="1600"/>
                <a:buChar char="❖"/>
              </a:pPr>
              <a:r>
                <a:rPr lang="en-US" sz="1600">
                  <a:solidFill>
                    <a:schemeClr val="dk1"/>
                  </a:solidFill>
                </a:rPr>
                <a:t>User profile (country, interested music types etc.)</a:t>
              </a:r>
              <a:endParaRPr sz="1600">
                <a:solidFill>
                  <a:schemeClr val="dk1"/>
                </a:solidFill>
              </a:endParaRPr>
            </a:p>
            <a:p>
              <a:pPr indent="-330200" lvl="0" marL="457200" marR="0" rtl="0" algn="l">
                <a:lnSpc>
                  <a:spcPct val="107000"/>
                </a:lnSpc>
                <a:spcBef>
                  <a:spcPts val="0"/>
                </a:spcBef>
                <a:spcAft>
                  <a:spcPts val="0"/>
                </a:spcAft>
                <a:buClr>
                  <a:schemeClr val="dk1"/>
                </a:buClr>
                <a:buSzPts val="1600"/>
                <a:buChar char="❖"/>
              </a:pPr>
              <a:r>
                <a:rPr lang="en-US" sz="1600">
                  <a:solidFill>
                    <a:schemeClr val="dk1"/>
                  </a:solidFill>
                </a:rPr>
                <a:t>User execution (played songs.)</a:t>
              </a:r>
              <a:endParaRPr b="0" i="0" sz="16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A </a:t>
              </a:r>
              <a:r>
                <a:rPr b="1" i="0" lang="en-US" sz="1600" u="none" cap="none" strike="noStrike">
                  <a:solidFill>
                    <a:schemeClr val="dk1"/>
                  </a:solidFill>
                  <a:latin typeface="Arial"/>
                  <a:ea typeface="Arial"/>
                  <a:cs typeface="Arial"/>
                  <a:sym typeface="Arial"/>
                </a:rPr>
                <a:t>Results Section</a:t>
              </a:r>
              <a:r>
                <a:rPr b="0" i="0" lang="en-US" sz="1600" u="none" cap="none" strike="noStrike">
                  <a:solidFill>
                    <a:schemeClr val="dk1"/>
                  </a:solidFill>
                  <a:latin typeface="Arial"/>
                  <a:ea typeface="Arial"/>
                  <a:cs typeface="Arial"/>
                  <a:sym typeface="Arial"/>
                </a:rPr>
                <a:t> to list the recommended results.</a:t>
              </a:r>
              <a:endParaRPr b="0" i="0" sz="14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1" i="0" lang="en-US" sz="2000" u="none" cap="none" strike="noStrike">
                  <a:solidFill>
                    <a:schemeClr val="dk1"/>
                  </a:solidFill>
                  <a:latin typeface="Arial"/>
                  <a:ea typeface="Arial"/>
                  <a:cs typeface="Arial"/>
                  <a:sym typeface="Arial"/>
                </a:rPr>
                <a:t>NICE TO HAVES:</a:t>
              </a:r>
              <a:endParaRPr b="0" i="0" sz="20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n-US" sz="1600" u="none" cap="none" strike="noStrike">
                  <a:solidFill>
                    <a:srgbClr val="666666"/>
                  </a:solidFill>
                  <a:latin typeface="Arial"/>
                  <a:ea typeface="Arial"/>
                  <a:cs typeface="Arial"/>
                  <a:sym typeface="Arial"/>
                </a:rPr>
                <a:t>⬜</a:t>
              </a:r>
              <a:r>
                <a:rPr b="0" i="0" lang="en-US" sz="1600" u="none" cap="none" strike="noStrike">
                  <a:solidFill>
                    <a:schemeClr val="dk1"/>
                  </a:solidFill>
                  <a:latin typeface="Arial"/>
                  <a:ea typeface="Arial"/>
                  <a:cs typeface="Arial"/>
                  <a:sym typeface="Arial"/>
                </a:rPr>
                <a:t> A section to type/pick mood, feeling, weather (ex: Happy, Melancholic, Energetic, Cloudy, Rainy, Sunny etc.) based on which songs will get recommended</a:t>
              </a:r>
              <a:endParaRPr b="0" i="0" sz="16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n-US" sz="1600" u="none" cap="none" strike="noStrike">
                  <a:solidFill>
                    <a:srgbClr val="666666"/>
                  </a:solidFill>
                  <a:latin typeface="Arial"/>
                  <a:ea typeface="Arial"/>
                  <a:cs typeface="Arial"/>
                  <a:sym typeface="Arial"/>
                </a:rPr>
                <a:t>⬜</a:t>
              </a:r>
              <a:r>
                <a:rPr b="0" i="0" lang="en-US" sz="1600" u="none" cap="none" strike="noStrike">
                  <a:solidFill>
                    <a:schemeClr val="dk1"/>
                  </a:solidFill>
                  <a:latin typeface="Arial"/>
                  <a:ea typeface="Arial"/>
                  <a:cs typeface="Arial"/>
                  <a:sym typeface="Arial"/>
                </a:rPr>
                <a:t> LIKE or DISLIKE icons next to the suggested tracks in order to feed our data for ML model improvement purposes.</a:t>
              </a:r>
              <a:br>
                <a:rPr b="0" i="0" lang="en-US" sz="1600" u="none" cap="none" strike="noStrike">
                  <a:solidFill>
                    <a:schemeClr val="dk1"/>
                  </a:solidFill>
                  <a:latin typeface="Arial"/>
                  <a:ea typeface="Arial"/>
                  <a:cs typeface="Arial"/>
                  <a:sym typeface="Arial"/>
                </a:rPr>
              </a:br>
              <a:r>
                <a:rPr b="0" i="0" lang="en-US" sz="1600" u="none" cap="none" strike="noStrike">
                  <a:solidFill>
                    <a:srgbClr val="666666"/>
                  </a:solidFill>
                  <a:latin typeface="Arial"/>
                  <a:ea typeface="Arial"/>
                  <a:cs typeface="Arial"/>
                  <a:sym typeface="Arial"/>
                </a:rPr>
                <a:t>⬜</a:t>
              </a:r>
              <a:r>
                <a:rPr b="0" i="0" lang="en-US" sz="1600" u="none" cap="none" strike="noStrike">
                  <a:solidFill>
                    <a:schemeClr val="dk1"/>
                  </a:solidFill>
                  <a:latin typeface="Arial"/>
                  <a:ea typeface="Arial"/>
                  <a:cs typeface="Arial"/>
                  <a:sym typeface="Arial"/>
                </a:rPr>
                <a:t> Algorithm to include time played vs length of song</a:t>
              </a:r>
              <a:endParaRPr b="0" i="0" sz="1600" u="none" cap="none" strike="noStrike">
                <a:solidFill>
                  <a:schemeClr val="dk1"/>
                </a:solidFill>
                <a:latin typeface="Arial"/>
                <a:ea typeface="Arial"/>
                <a:cs typeface="Arial"/>
                <a:sym typeface="Arial"/>
              </a:endParaRPr>
            </a:p>
          </p:txBody>
        </p:sp>
        <p:sp>
          <p:nvSpPr>
            <p:cNvPr id="134" name="Google Shape;134;p2"/>
            <p:cNvSpPr/>
            <p:nvPr/>
          </p:nvSpPr>
          <p:spPr>
            <a:xfrm>
              <a:off x="4449644" y="559804"/>
              <a:ext cx="5269088" cy="375340"/>
            </a:xfrm>
            <a:prstGeom prst="roundRect">
              <a:avLst>
                <a:gd fmla="val 16667" name="adj"/>
              </a:avLst>
            </a:prstGeom>
            <a:gradFill>
              <a:gsLst>
                <a:gs pos="0">
                  <a:schemeClr val="accent3"/>
                </a:gs>
                <a:gs pos="100000">
                  <a:srgbClr val="D8D8D8"/>
                </a:gs>
              </a:gsLst>
              <a:lin ang="16200000" scaled="0"/>
            </a:gradFill>
            <a:ln cap="flat" cmpd="sng" w="9525">
              <a:solidFill>
                <a:srgbClr val="A1A1A1"/>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600"/>
                <a:buFont typeface="Arial"/>
                <a:buNone/>
              </a:pPr>
              <a:r>
                <a:rPr b="1" i="0" lang="en-US" sz="1800" u="none" cap="none" strike="noStrike">
                  <a:solidFill>
                    <a:schemeClr val="lt1"/>
                  </a:solidFill>
                  <a:latin typeface="Arial"/>
                  <a:ea typeface="Arial"/>
                  <a:cs typeface="Arial"/>
                  <a:sym typeface="Arial"/>
                </a:rPr>
                <a:t>SCOPE</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7"/>
          <p:cNvSpPr/>
          <p:nvPr/>
        </p:nvSpPr>
        <p:spPr>
          <a:xfrm>
            <a:off x="0" y="-600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0" name="Google Shape;140;p17"/>
          <p:cNvSpPr/>
          <p:nvPr/>
        </p:nvSpPr>
        <p:spPr>
          <a:xfrm>
            <a:off x="0" y="0"/>
            <a:ext cx="4693698" cy="6858000"/>
          </a:xfrm>
          <a:custGeom>
            <a:rect b="b" l="l" r="r" t="t"/>
            <a:pathLst>
              <a:path extrusionOk="0" h="6858000" w="4693698">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7"/>
          <p:cNvSpPr/>
          <p:nvPr/>
        </p:nvSpPr>
        <p:spPr>
          <a:xfrm flipH="1">
            <a:off x="0" y="0"/>
            <a:ext cx="4838076" cy="6858000"/>
          </a:xfrm>
          <a:custGeom>
            <a:rect b="b" l="l" r="r" t="t"/>
            <a:pathLst>
              <a:path extrusionOk="0" h="6858000" w="4838076">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rgbClr val="1F3864">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2" name="Google Shape;142;p17"/>
          <p:cNvSpPr txBox="1"/>
          <p:nvPr>
            <p:ph type="title"/>
          </p:nvPr>
        </p:nvSpPr>
        <p:spPr>
          <a:xfrm>
            <a:off x="765051" y="662400"/>
            <a:ext cx="3384000"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rPr lang="en-US">
                <a:solidFill>
                  <a:schemeClr val="lt1"/>
                </a:solidFill>
                <a:latin typeface="Arial"/>
                <a:ea typeface="Arial"/>
                <a:cs typeface="Arial"/>
                <a:sym typeface="Arial"/>
              </a:rPr>
              <a:t>Project Definition</a:t>
            </a:r>
            <a:endParaRPr/>
          </a:p>
        </p:txBody>
      </p:sp>
      <p:sp>
        <p:nvSpPr>
          <p:cNvPr id="143" name="Google Shape;143;p17"/>
          <p:cNvSpPr/>
          <p:nvPr/>
        </p:nvSpPr>
        <p:spPr>
          <a:xfrm>
            <a:off x="765051" y="2286000"/>
            <a:ext cx="3384000" cy="3844800"/>
          </a:xfrm>
          <a:prstGeom prst="roundRect">
            <a:avLst>
              <a:gd fmla="val 16667" name="adj"/>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USE CASES </a:t>
            </a:r>
            <a:endParaRPr b="0" i="0" sz="1400" u="none" cap="none" strike="noStrike">
              <a:solidFill>
                <a:srgbClr val="000000"/>
              </a:solidFill>
              <a:latin typeface="Arial"/>
              <a:ea typeface="Arial"/>
              <a:cs typeface="Arial"/>
              <a:sym typeface="Arial"/>
            </a:endParaRPr>
          </a:p>
          <a:p>
            <a:pPr indent="165100" lvl="0" marL="0" marR="0" rtl="0" algn="l">
              <a:lnSpc>
                <a:spcPct val="80000"/>
              </a:lnSpc>
              <a:spcBef>
                <a:spcPts val="600"/>
              </a:spcBef>
              <a:spcAft>
                <a:spcPts val="0"/>
              </a:spcAft>
              <a:buClr>
                <a:srgbClr val="000000"/>
              </a:buClr>
              <a:buSzPts val="2600"/>
              <a:buFont typeface="Arial"/>
              <a:buNone/>
            </a:pPr>
            <a:r>
              <a:t/>
            </a:r>
            <a:endParaRPr b="1" i="0" sz="2000" u="none" cap="none" strike="noStrike">
              <a:solidFill>
                <a:schemeClr val="lt1"/>
              </a:solidFill>
              <a:latin typeface="Arial"/>
              <a:ea typeface="Arial"/>
              <a:cs typeface="Arial"/>
              <a:sym typeface="Arial"/>
            </a:endParaRPr>
          </a:p>
          <a:p>
            <a:pPr indent="165100" lvl="0" marL="0" marR="0" rtl="0" algn="l">
              <a:lnSpc>
                <a:spcPct val="80000"/>
              </a:lnSpc>
              <a:spcBef>
                <a:spcPts val="600"/>
              </a:spcBef>
              <a:spcAft>
                <a:spcPts val="0"/>
              </a:spcAft>
              <a:buClr>
                <a:srgbClr val="000000"/>
              </a:buClr>
              <a:buSzPts val="2600"/>
              <a:buFont typeface="Arial"/>
              <a:buNone/>
            </a:pPr>
            <a:r>
              <a:t/>
            </a:r>
            <a:endParaRPr b="1" i="0" sz="2000" u="none" cap="none" strike="noStrike">
              <a:solidFill>
                <a:schemeClr val="lt1"/>
              </a:solidFill>
              <a:latin typeface="Arial"/>
              <a:ea typeface="Arial"/>
              <a:cs typeface="Arial"/>
              <a:sym typeface="Arial"/>
            </a:endParaRPr>
          </a:p>
          <a:p>
            <a:pPr indent="165100" lvl="0" marL="0" marR="0" rtl="0" algn="l">
              <a:lnSpc>
                <a:spcPct val="80000"/>
              </a:lnSpc>
              <a:spcBef>
                <a:spcPts val="600"/>
              </a:spcBef>
              <a:spcAft>
                <a:spcPts val="0"/>
              </a:spcAft>
              <a:buClr>
                <a:srgbClr val="000000"/>
              </a:buClr>
              <a:buSzPts val="2600"/>
              <a:buFont typeface="Arial"/>
              <a:buNone/>
            </a:pPr>
            <a:r>
              <a:t/>
            </a:r>
            <a:endParaRPr b="1" i="0" sz="2000" u="none" cap="none" strike="noStrike">
              <a:solidFill>
                <a:schemeClr val="lt1"/>
              </a:solidFill>
              <a:latin typeface="Arial"/>
              <a:ea typeface="Arial"/>
              <a:cs typeface="Arial"/>
              <a:sym typeface="Arial"/>
            </a:endParaRPr>
          </a:p>
          <a:p>
            <a:pPr indent="165100" lvl="0" marL="0" marR="0" rtl="0" algn="l">
              <a:lnSpc>
                <a:spcPct val="80000"/>
              </a:lnSpc>
              <a:spcBef>
                <a:spcPts val="600"/>
              </a:spcBef>
              <a:spcAft>
                <a:spcPts val="0"/>
              </a:spcAft>
              <a:buClr>
                <a:srgbClr val="000000"/>
              </a:buClr>
              <a:buSzPts val="2600"/>
              <a:buFont typeface="Arial"/>
              <a:buNone/>
            </a:pPr>
            <a:r>
              <a:t/>
            </a:r>
            <a:endParaRPr b="1" i="0" sz="2000" u="none" cap="none" strike="noStrike">
              <a:solidFill>
                <a:schemeClr val="lt1"/>
              </a:solidFill>
              <a:latin typeface="Arial"/>
              <a:ea typeface="Arial"/>
              <a:cs typeface="Arial"/>
              <a:sym typeface="Arial"/>
            </a:endParaRPr>
          </a:p>
          <a:p>
            <a:pPr indent="165100" lvl="0" marL="0" marR="0" rtl="0" algn="l">
              <a:lnSpc>
                <a:spcPct val="80000"/>
              </a:lnSpc>
              <a:spcBef>
                <a:spcPts val="600"/>
              </a:spcBef>
              <a:spcAft>
                <a:spcPts val="0"/>
              </a:spcAft>
              <a:buClr>
                <a:srgbClr val="000000"/>
              </a:buClr>
              <a:buSzPts val="2600"/>
              <a:buFont typeface="Arial"/>
              <a:buNone/>
            </a:pPr>
            <a:r>
              <a:t/>
            </a:r>
            <a:endParaRPr b="1" i="0" sz="2000" u="none" cap="none" strike="noStrike">
              <a:solidFill>
                <a:schemeClr val="lt1"/>
              </a:solidFill>
              <a:latin typeface="Arial"/>
              <a:ea typeface="Arial"/>
              <a:cs typeface="Arial"/>
              <a:sym typeface="Arial"/>
            </a:endParaRPr>
          </a:p>
          <a:p>
            <a:pPr indent="0" lvl="0" marL="0" marR="0" rtl="0" algn="l">
              <a:lnSpc>
                <a:spcPct val="80000"/>
              </a:lnSpc>
              <a:spcBef>
                <a:spcPts val="600"/>
              </a:spcBef>
              <a:spcAft>
                <a:spcPts val="60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descr="Shape&#10;&#10;Description automatically generated" id="144" name="Google Shape;144;p17"/>
          <p:cNvPicPr preferRelativeResize="0"/>
          <p:nvPr/>
        </p:nvPicPr>
        <p:blipFill rotWithShape="1">
          <a:blip r:embed="rId3">
            <a:alphaModFix/>
          </a:blip>
          <a:srcRect b="0" l="0" r="0" t="0"/>
          <a:stretch/>
        </p:blipFill>
        <p:spPr>
          <a:xfrm>
            <a:off x="11058046" y="0"/>
            <a:ext cx="1133954" cy="1036410"/>
          </a:xfrm>
          <a:prstGeom prst="rect">
            <a:avLst/>
          </a:prstGeom>
          <a:noFill/>
          <a:ln>
            <a:noFill/>
          </a:ln>
        </p:spPr>
      </p:pic>
      <p:pic>
        <p:nvPicPr>
          <p:cNvPr id="145" name="Google Shape;145;p17"/>
          <p:cNvPicPr preferRelativeResize="0"/>
          <p:nvPr/>
        </p:nvPicPr>
        <p:blipFill>
          <a:blip r:embed="rId4">
            <a:alphaModFix/>
          </a:blip>
          <a:stretch>
            <a:fillRect/>
          </a:stretch>
        </p:blipFill>
        <p:spPr>
          <a:xfrm>
            <a:off x="5976175" y="-37475"/>
            <a:ext cx="4211263" cy="681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1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 name="Google Shape;151;p18"/>
          <p:cNvSpPr/>
          <p:nvPr/>
        </p:nvSpPr>
        <p:spPr>
          <a:xfrm>
            <a:off x="477012" y="480060"/>
            <a:ext cx="11237976" cy="5897880"/>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52" name="Google Shape;152;p18"/>
          <p:cNvGrpSpPr/>
          <p:nvPr/>
        </p:nvGrpSpPr>
        <p:grpSpPr>
          <a:xfrm>
            <a:off x="4199466" y="719666"/>
            <a:ext cx="5960533" cy="5418667"/>
            <a:chOff x="2167466" y="0"/>
            <a:chExt cx="5960533" cy="5418667"/>
          </a:xfrm>
        </p:grpSpPr>
        <p:sp>
          <p:nvSpPr>
            <p:cNvPr id="153" name="Google Shape;153;p18"/>
            <p:cNvSpPr/>
            <p:nvPr/>
          </p:nvSpPr>
          <p:spPr>
            <a:xfrm>
              <a:off x="2167466" y="0"/>
              <a:ext cx="5960533" cy="5418667"/>
            </a:xfrm>
            <a:prstGeom prst="ellipse">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nvSpPr>
          <p:spPr>
            <a:xfrm>
              <a:off x="4314450" y="270933"/>
              <a:ext cx="1666565" cy="812800"/>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User Input</a:t>
              </a:r>
              <a:endParaRPr b="0" i="0" sz="1900" u="none" cap="none" strike="noStrike">
                <a:solidFill>
                  <a:schemeClr val="lt1"/>
                </a:solidFill>
                <a:latin typeface="Arial"/>
                <a:ea typeface="Arial"/>
                <a:cs typeface="Arial"/>
                <a:sym typeface="Arial"/>
              </a:endParaRPr>
            </a:p>
          </p:txBody>
        </p:sp>
        <p:sp>
          <p:nvSpPr>
            <p:cNvPr id="155" name="Google Shape;155;p18"/>
            <p:cNvSpPr/>
            <p:nvPr/>
          </p:nvSpPr>
          <p:spPr>
            <a:xfrm>
              <a:off x="3359573" y="1048186"/>
              <a:ext cx="4768426" cy="4334933"/>
            </a:xfrm>
            <a:prstGeom prst="ellipse">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nvSpPr>
          <p:spPr>
            <a:xfrm>
              <a:off x="4910503" y="1308282"/>
              <a:ext cx="1666565" cy="780288"/>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User Interface</a:t>
              </a:r>
              <a:endParaRPr b="0" i="0" sz="1900" u="none" cap="none" strike="noStrike">
                <a:solidFill>
                  <a:schemeClr val="lt1"/>
                </a:solidFill>
                <a:latin typeface="Arial"/>
                <a:ea typeface="Arial"/>
                <a:cs typeface="Arial"/>
                <a:sym typeface="Arial"/>
              </a:endParaRPr>
            </a:p>
          </p:txBody>
        </p:sp>
        <p:sp>
          <p:nvSpPr>
            <p:cNvPr id="157" name="Google Shape;157;p18"/>
            <p:cNvSpPr/>
            <p:nvPr/>
          </p:nvSpPr>
          <p:spPr>
            <a:xfrm>
              <a:off x="4551679" y="2131963"/>
              <a:ext cx="3576320" cy="3251200"/>
            </a:xfrm>
            <a:prstGeom prst="ellipse">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txBox="1"/>
            <p:nvPr/>
          </p:nvSpPr>
          <p:spPr>
            <a:xfrm>
              <a:off x="5506557" y="2375803"/>
              <a:ext cx="1666565" cy="731520"/>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Dataset</a:t>
              </a:r>
              <a:endParaRPr b="0" i="0" sz="1900" u="none" cap="none" strike="noStrike">
                <a:solidFill>
                  <a:schemeClr val="lt1"/>
                </a:solidFill>
                <a:latin typeface="Arial"/>
                <a:ea typeface="Arial"/>
                <a:cs typeface="Arial"/>
                <a:sym typeface="Arial"/>
              </a:endParaRPr>
            </a:p>
          </p:txBody>
        </p:sp>
        <p:sp>
          <p:nvSpPr>
            <p:cNvPr id="159" name="Google Shape;159;p18"/>
            <p:cNvSpPr/>
            <p:nvPr/>
          </p:nvSpPr>
          <p:spPr>
            <a:xfrm>
              <a:off x="5743786" y="3215697"/>
              <a:ext cx="2384213" cy="2167466"/>
            </a:xfrm>
            <a:prstGeom prst="ellipse">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txBox="1"/>
            <p:nvPr/>
          </p:nvSpPr>
          <p:spPr>
            <a:xfrm>
              <a:off x="6092946" y="3757563"/>
              <a:ext cx="1685893" cy="1083733"/>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AI Model</a:t>
              </a:r>
              <a:endParaRPr b="0" i="0" sz="1900" u="none" cap="none" strike="noStrike">
                <a:solidFill>
                  <a:schemeClr val="lt1"/>
                </a:solidFill>
                <a:latin typeface="Arial"/>
                <a:ea typeface="Arial"/>
                <a:cs typeface="Arial"/>
                <a:sym typeface="Arial"/>
              </a:endParaRPr>
            </a:p>
          </p:txBody>
        </p:sp>
      </p:grpSp>
      <p:pic>
        <p:nvPicPr>
          <p:cNvPr descr="Shape&#10;&#10;Description automatically generated" id="161" name="Google Shape;161;p18"/>
          <p:cNvPicPr preferRelativeResize="0"/>
          <p:nvPr/>
        </p:nvPicPr>
        <p:blipFill rotWithShape="1">
          <a:blip r:embed="rId3">
            <a:alphaModFix/>
          </a:blip>
          <a:srcRect b="0" l="0" r="0" t="0"/>
          <a:stretch/>
        </p:blipFill>
        <p:spPr>
          <a:xfrm>
            <a:off x="11058046" y="0"/>
            <a:ext cx="1133954" cy="1036410"/>
          </a:xfrm>
          <a:prstGeom prst="rect">
            <a:avLst/>
          </a:prstGeom>
          <a:noFill/>
          <a:ln>
            <a:noFill/>
          </a:ln>
        </p:spPr>
      </p:pic>
      <p:pic>
        <p:nvPicPr>
          <p:cNvPr id="162" name="Google Shape;162;p18"/>
          <p:cNvPicPr preferRelativeResize="0"/>
          <p:nvPr/>
        </p:nvPicPr>
        <p:blipFill rotWithShape="1">
          <a:blip r:embed="rId4">
            <a:alphaModFix/>
          </a:blip>
          <a:srcRect b="0" l="0" r="0" t="0"/>
          <a:stretch/>
        </p:blipFill>
        <p:spPr>
          <a:xfrm>
            <a:off x="0" y="-2"/>
            <a:ext cx="4840227" cy="6858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2021-09-15T22:15:33Z</dcterms:created>
  <dc:creator>Joseph Mendez</dc:creator>
</cp:coreProperties>
</file>