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1"/>
  </p:notesMasterIdLst>
  <p:sldIdLst>
    <p:sldId id="256" r:id="rId5"/>
    <p:sldId id="257" r:id="rId6"/>
    <p:sldId id="258" r:id="rId7"/>
    <p:sldId id="263" r:id="rId8"/>
    <p:sldId id="262" r:id="rId9"/>
    <p:sldId id="264" r:id="rId10"/>
  </p:sldIdLst>
  <p:sldSz cx="12192000" cy="6858000"/>
  <p:notesSz cx="6858000" cy="9144000"/>
  <p:embeddedFontLst>
    <p:embeddedFont>
      <p:font typeface="Calibri" panose="020F0502020204030204" pitchFamily="34" charset="0"/>
      <p:regular r:id="rId12"/>
      <p:bold r:id="rId13"/>
      <p:italic r:id="rId14"/>
      <p:boldItalic r:id="rId15"/>
    </p:embeddedFont>
    <p:embeddedFont>
      <p:font typeface="Quattrocento Sans"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hGbWZITBLVjJIikAwcUSndoB7bJ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3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customXml" Target="../customXml/item2.xml"/><Relationship Id="rId16" Type="http://schemas.openxmlformats.org/officeDocument/2006/relationships/font" Target="fonts/font5.fntdata"/><Relationship Id="rId20"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15" name="Google Shape;11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8" name="Google Shape;12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91136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8" name="Google Shape;12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27892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8" name="Google Shape;12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00341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2"/>
          <p:cNvSpPr>
            <a:spLocks noGrp="1"/>
          </p:cNvSpPr>
          <p:nvPr>
            <p:ph type="pic" idx="2"/>
          </p:nvPr>
        </p:nvSpPr>
        <p:spPr>
          <a:xfrm>
            <a:off x="5183188" y="987425"/>
            <a:ext cx="6172200" cy="4873625"/>
          </a:xfrm>
          <a:prstGeom prst="rect">
            <a:avLst/>
          </a:prstGeom>
          <a:noFill/>
          <a:ln>
            <a:noFill/>
          </a:ln>
        </p:spPr>
      </p:sp>
      <p:sp>
        <p:nvSpPr>
          <p:cNvPr id="64" name="Google Shape;64;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5670439" y="2297496"/>
            <a:ext cx="5953124" cy="959536"/>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88541"/>
              <a:buFont typeface="Quattrocento Sans"/>
              <a:buNone/>
            </a:pPr>
            <a:r>
              <a:rPr lang="en-US" sz="6400" dirty="0"/>
              <a:t>Tune Clairvoyant</a:t>
            </a:r>
            <a:endParaRPr sz="6400" dirty="0"/>
          </a:p>
        </p:txBody>
      </p:sp>
      <p:sp>
        <p:nvSpPr>
          <p:cNvPr id="85" name="Google Shape;85;p1"/>
          <p:cNvSpPr/>
          <p:nvPr/>
        </p:nvSpPr>
        <p:spPr>
          <a:xfrm flipH="1">
            <a:off x="530529" y="1"/>
            <a:ext cx="1155142" cy="591009"/>
          </a:xfrm>
          <a:custGeom>
            <a:avLst/>
            <a:gdLst/>
            <a:ahLst/>
            <a:cxnLst/>
            <a:rect l="l" t="t" r="r" b="b"/>
            <a:pathLst>
              <a:path w="1155142" h="591009" extrusionOk="0">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6" name="Google Shape;86;p1"/>
          <p:cNvSpPr/>
          <p:nvPr/>
        </p:nvSpPr>
        <p:spPr>
          <a:xfrm flipH="1">
            <a:off x="4349052" y="0"/>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rgbClr val="A5A5A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7" name="Google Shape;87;p1"/>
          <p:cNvSpPr/>
          <p:nvPr/>
        </p:nvSpPr>
        <p:spPr>
          <a:xfrm flipH="1">
            <a:off x="0" y="2916245"/>
            <a:ext cx="159741" cy="552996"/>
          </a:xfrm>
          <a:custGeom>
            <a:avLst/>
            <a:gdLst/>
            <a:ahLst/>
            <a:cxnLst/>
            <a:rect l="l" t="t" r="r" b="b"/>
            <a:pathLst>
              <a:path w="159741" h="552996" extrusionOk="0">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rgbClr val="0C0C0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8" name="Google Shape;88;p1"/>
          <p:cNvSpPr/>
          <p:nvPr/>
        </p:nvSpPr>
        <p:spPr>
          <a:xfrm flipH="1">
            <a:off x="0" y="5835649"/>
            <a:ext cx="1548180" cy="1022351"/>
          </a:xfrm>
          <a:custGeom>
            <a:avLst/>
            <a:gdLst/>
            <a:ahLst/>
            <a:cxnLst/>
            <a:rect l="l" t="t" r="r" b="b"/>
            <a:pathLst>
              <a:path w="1548180" h="1022351" extrusionOk="0">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rgbClr val="A5A5A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9" name="Google Shape;89;p1"/>
          <p:cNvSpPr/>
          <p:nvPr/>
        </p:nvSpPr>
        <p:spPr>
          <a:xfrm flipH="1">
            <a:off x="3697761" y="5717906"/>
            <a:ext cx="1771609" cy="1140095"/>
          </a:xfrm>
          <a:custGeom>
            <a:avLst/>
            <a:gdLst/>
            <a:ahLst/>
            <a:cxnLst/>
            <a:rect l="l" t="t" r="r" b="b"/>
            <a:pathLst>
              <a:path w="1771609" h="1140095" extrusionOk="0">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0" name="Google Shape;90;p1"/>
          <p:cNvSpPr/>
          <p:nvPr/>
        </p:nvSpPr>
        <p:spPr>
          <a:xfrm flipH="1">
            <a:off x="4520513" y="6258756"/>
            <a:ext cx="1565940" cy="599245"/>
          </a:xfrm>
          <a:custGeom>
            <a:avLst/>
            <a:gdLst/>
            <a:ahLst/>
            <a:cxnLst/>
            <a:rect l="l" t="t" r="r" b="b"/>
            <a:pathLst>
              <a:path w="1565940" h="599245" extrusionOk="0">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1" name="Google Shape;91;p1"/>
          <p:cNvSpPr txBox="1"/>
          <p:nvPr/>
        </p:nvSpPr>
        <p:spPr>
          <a:xfrm>
            <a:off x="6462561" y="3556392"/>
            <a:ext cx="4856748" cy="4924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US" sz="2600" b="0" i="0" u="none" strike="noStrike" cap="none">
                <a:solidFill>
                  <a:srgbClr val="000000"/>
                </a:solidFill>
                <a:latin typeface="Quattrocento Sans"/>
                <a:ea typeface="Quattrocento Sans"/>
                <a:cs typeface="Quattrocento Sans"/>
                <a:sym typeface="Quattrocento Sans"/>
              </a:rPr>
              <a:t>A Music Recommendation App</a:t>
            </a:r>
            <a:endParaRPr sz="2600" b="0" i="0" u="none" strike="noStrike" cap="none">
              <a:solidFill>
                <a:srgbClr val="000000"/>
              </a:solidFill>
              <a:latin typeface="Arial"/>
              <a:ea typeface="Arial"/>
              <a:cs typeface="Arial"/>
              <a:sym typeface="Arial"/>
            </a:endParaRPr>
          </a:p>
        </p:txBody>
      </p:sp>
      <p:sp>
        <p:nvSpPr>
          <p:cNvPr id="92" name="Google Shape;92;p1"/>
          <p:cNvSpPr txBox="1"/>
          <p:nvPr/>
        </p:nvSpPr>
        <p:spPr>
          <a:xfrm>
            <a:off x="6218627" y="5168889"/>
            <a:ext cx="4856748" cy="110795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dirty="0">
                <a:solidFill>
                  <a:srgbClr val="000000"/>
                </a:solidFill>
                <a:latin typeface="Quattrocento Sans"/>
                <a:ea typeface="Quattrocento Sans"/>
                <a:cs typeface="Quattrocento Sans"/>
                <a:sym typeface="Quattrocento Sans"/>
              </a:rPr>
              <a:t>CAPSTONE TERM I</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dirty="0">
                <a:solidFill>
                  <a:srgbClr val="000000"/>
                </a:solidFill>
                <a:latin typeface="Quattrocento Sans"/>
                <a:ea typeface="Quattrocento Sans"/>
                <a:cs typeface="Quattrocento Sans"/>
                <a:sym typeface="Quattrocento Sans"/>
              </a:rPr>
              <a:t>AIDI Fall 2021 Section B</a:t>
            </a:r>
            <a:endParaRPr dirty="0"/>
          </a:p>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dirty="0">
                <a:solidFill>
                  <a:srgbClr val="000000"/>
                </a:solidFill>
                <a:latin typeface="Quattrocento Sans"/>
                <a:ea typeface="Quattrocento Sans"/>
                <a:cs typeface="Quattrocento Sans"/>
                <a:sym typeface="Quattrocento Sans"/>
              </a:rPr>
              <a:t>2021-12-14</a:t>
            </a:r>
            <a:endParaRPr sz="2200" b="0" i="0" u="none" strike="noStrike" cap="none" dirty="0">
              <a:solidFill>
                <a:srgbClr val="000000"/>
              </a:solidFill>
              <a:latin typeface="Quattrocento Sans"/>
              <a:ea typeface="Quattrocento Sans"/>
              <a:cs typeface="Quattrocento Sans"/>
              <a:sym typeface="Quattrocento Sans"/>
            </a:endParaRPr>
          </a:p>
        </p:txBody>
      </p:sp>
      <p:pic>
        <p:nvPicPr>
          <p:cNvPr id="93" name="Google Shape;93;p1"/>
          <p:cNvPicPr preferRelativeResize="0"/>
          <p:nvPr/>
        </p:nvPicPr>
        <p:blipFill>
          <a:blip r:embed="rId3"/>
          <a:srcRect/>
          <a:stretch/>
        </p:blipFill>
        <p:spPr>
          <a:xfrm>
            <a:off x="996418" y="1211646"/>
            <a:ext cx="4215205" cy="409077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grpSp>
        <p:nvGrpSpPr>
          <p:cNvPr id="98" name="Google Shape;98;p15"/>
          <p:cNvGrpSpPr/>
          <p:nvPr/>
        </p:nvGrpSpPr>
        <p:grpSpPr>
          <a:xfrm>
            <a:off x="524248" y="1276674"/>
            <a:ext cx="11322737" cy="5447367"/>
            <a:chOff x="524248" y="1449928"/>
            <a:chExt cx="11322737" cy="5447367"/>
          </a:xfrm>
        </p:grpSpPr>
        <p:pic>
          <p:nvPicPr>
            <p:cNvPr id="99" name="Google Shape;99;p15" descr="A person with a beard&#10;&#10;Description automatically generated with low confidence"/>
            <p:cNvPicPr preferRelativeResize="0"/>
            <p:nvPr/>
          </p:nvPicPr>
          <p:blipFill rotWithShape="1">
            <a:blip r:embed="rId3">
              <a:alphaModFix/>
            </a:blip>
            <a:srcRect r="-4" b="5993"/>
            <a:stretch/>
          </p:blipFill>
          <p:spPr>
            <a:xfrm>
              <a:off x="558343" y="1977296"/>
              <a:ext cx="2560320" cy="3208906"/>
            </a:xfrm>
            <a:prstGeom prst="rect">
              <a:avLst/>
            </a:prstGeom>
            <a:noFill/>
            <a:ln>
              <a:noFill/>
            </a:ln>
          </p:spPr>
        </p:pic>
        <p:pic>
          <p:nvPicPr>
            <p:cNvPr id="100" name="Google Shape;100;p15" descr="A person taking a selfie&#10;&#10;Description automatically generated with medium confidence"/>
            <p:cNvPicPr preferRelativeResize="0"/>
            <p:nvPr/>
          </p:nvPicPr>
          <p:blipFill rotWithShape="1">
            <a:blip r:embed="rId4">
              <a:alphaModFix/>
            </a:blip>
            <a:srcRect t="6339" r="2" b="2"/>
            <a:stretch/>
          </p:blipFill>
          <p:spPr>
            <a:xfrm>
              <a:off x="3445023" y="1977296"/>
              <a:ext cx="2560320" cy="3208906"/>
            </a:xfrm>
            <a:prstGeom prst="rect">
              <a:avLst/>
            </a:prstGeom>
            <a:noFill/>
            <a:ln>
              <a:noFill/>
            </a:ln>
          </p:spPr>
        </p:pic>
        <p:pic>
          <p:nvPicPr>
            <p:cNvPr id="101" name="Google Shape;101;p15" descr="A person taking a selfie&#10;&#10;Description automatically generated"/>
            <p:cNvPicPr preferRelativeResize="0"/>
            <p:nvPr/>
          </p:nvPicPr>
          <p:blipFill rotWithShape="1">
            <a:blip r:embed="rId5">
              <a:alphaModFix/>
            </a:blip>
            <a:srcRect t="23015" r="3" b="19018"/>
            <a:stretch/>
          </p:blipFill>
          <p:spPr>
            <a:xfrm>
              <a:off x="6331704" y="1977296"/>
              <a:ext cx="2560320" cy="3208906"/>
            </a:xfrm>
            <a:prstGeom prst="rect">
              <a:avLst/>
            </a:prstGeom>
            <a:noFill/>
            <a:ln>
              <a:noFill/>
            </a:ln>
          </p:spPr>
        </p:pic>
        <p:pic>
          <p:nvPicPr>
            <p:cNvPr id="102" name="Google Shape;102;p15" descr="A person smiling with a city in the background&#10;&#10;Description automatically generated with medium confidence"/>
            <p:cNvPicPr preferRelativeResize="0"/>
            <p:nvPr/>
          </p:nvPicPr>
          <p:blipFill rotWithShape="1">
            <a:blip r:embed="rId6">
              <a:alphaModFix/>
            </a:blip>
            <a:srcRect l="36956" r="3200" b="-3"/>
            <a:stretch/>
          </p:blipFill>
          <p:spPr>
            <a:xfrm>
              <a:off x="9218385" y="1977296"/>
              <a:ext cx="2560320" cy="3208906"/>
            </a:xfrm>
            <a:prstGeom prst="rect">
              <a:avLst/>
            </a:prstGeom>
            <a:noFill/>
            <a:ln>
              <a:noFill/>
            </a:ln>
          </p:spPr>
        </p:pic>
        <p:sp>
          <p:nvSpPr>
            <p:cNvPr id="103" name="Google Shape;103;p15"/>
            <p:cNvSpPr txBox="1"/>
            <p:nvPr/>
          </p:nvSpPr>
          <p:spPr>
            <a:xfrm>
              <a:off x="524248" y="5296795"/>
              <a:ext cx="2628600" cy="1600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Quattrocento Sans"/>
                  <a:ea typeface="Quattrocento Sans"/>
                  <a:cs typeface="Quattrocento Sans"/>
                  <a:sym typeface="Quattrocento Sans"/>
                </a:rPr>
                <a:t>I am a CPA graduate from Durham College, with honours.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Quattrocento Sans"/>
                  <a:ea typeface="Quattrocento Sans"/>
                  <a:cs typeface="Quattrocento Sans"/>
                  <a:sym typeface="Quattrocento Sans"/>
                </a:rPr>
                <a:t>With experience with Riot Radio at the Oshawa campus, I look forward to completing this capstone project!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5"/>
            <p:cNvSpPr txBox="1"/>
            <p:nvPr/>
          </p:nvSpPr>
          <p:spPr>
            <a:xfrm>
              <a:off x="524248" y="1456186"/>
              <a:ext cx="2560320"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000000"/>
                  </a:solidFill>
                  <a:latin typeface="Arial"/>
                  <a:ea typeface="Arial"/>
                  <a:cs typeface="Arial"/>
                  <a:sym typeface="Arial"/>
                </a:rPr>
                <a:t>Joseph Mendez</a:t>
              </a:r>
              <a:endParaRPr sz="1400" b="0" i="0" u="none" strike="noStrike" cap="none">
                <a:solidFill>
                  <a:srgbClr val="000000"/>
                </a:solidFill>
                <a:latin typeface="Arial"/>
                <a:ea typeface="Arial"/>
                <a:cs typeface="Arial"/>
                <a:sym typeface="Arial"/>
              </a:endParaRPr>
            </a:p>
          </p:txBody>
        </p:sp>
        <p:sp>
          <p:nvSpPr>
            <p:cNvPr id="105" name="Google Shape;105;p15"/>
            <p:cNvSpPr txBox="1"/>
            <p:nvPr/>
          </p:nvSpPr>
          <p:spPr>
            <a:xfrm>
              <a:off x="3445023" y="1456186"/>
              <a:ext cx="2560320"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000000"/>
                  </a:solidFill>
                  <a:latin typeface="Arial"/>
                  <a:ea typeface="Arial"/>
                  <a:cs typeface="Arial"/>
                  <a:sym typeface="Arial"/>
                </a:rPr>
                <a:t>Ariel Chen</a:t>
              </a:r>
              <a:endParaRPr sz="1400" b="0" i="0" u="none" strike="noStrike" cap="none">
                <a:solidFill>
                  <a:srgbClr val="000000"/>
                </a:solidFill>
                <a:latin typeface="Arial"/>
                <a:ea typeface="Arial"/>
                <a:cs typeface="Arial"/>
                <a:sym typeface="Arial"/>
              </a:endParaRPr>
            </a:p>
          </p:txBody>
        </p:sp>
        <p:sp>
          <p:nvSpPr>
            <p:cNvPr id="106" name="Google Shape;106;p15"/>
            <p:cNvSpPr txBox="1"/>
            <p:nvPr/>
          </p:nvSpPr>
          <p:spPr>
            <a:xfrm>
              <a:off x="6297610" y="1456186"/>
              <a:ext cx="25602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200" b="1" i="0" u="none" strike="noStrike" cap="none">
                  <a:solidFill>
                    <a:srgbClr val="000000"/>
                  </a:solidFill>
                  <a:latin typeface="Arial"/>
                  <a:ea typeface="Arial"/>
                  <a:cs typeface="Arial"/>
                  <a:sym typeface="Arial"/>
                </a:rPr>
                <a:t>Shrijit Pendse</a:t>
              </a:r>
              <a:endParaRPr sz="2200" b="1" i="0" u="none" strike="noStrike" cap="none">
                <a:solidFill>
                  <a:srgbClr val="000000"/>
                </a:solidFill>
                <a:latin typeface="Arial"/>
                <a:ea typeface="Arial"/>
                <a:cs typeface="Arial"/>
                <a:sym typeface="Arial"/>
              </a:endParaRPr>
            </a:p>
          </p:txBody>
        </p:sp>
        <p:sp>
          <p:nvSpPr>
            <p:cNvPr id="107" name="Google Shape;107;p15"/>
            <p:cNvSpPr txBox="1"/>
            <p:nvPr/>
          </p:nvSpPr>
          <p:spPr>
            <a:xfrm>
              <a:off x="9218385" y="1449928"/>
              <a:ext cx="2560320"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000000"/>
                  </a:solidFill>
                  <a:latin typeface="Arial"/>
                  <a:ea typeface="Arial"/>
                  <a:cs typeface="Arial"/>
                  <a:sym typeface="Arial"/>
                </a:rPr>
                <a:t>Esra Ersoy</a:t>
              </a:r>
              <a:endParaRPr sz="2200" b="1" i="0" u="none" strike="noStrike" cap="none">
                <a:solidFill>
                  <a:srgbClr val="000000"/>
                </a:solidFill>
                <a:latin typeface="Arial"/>
                <a:ea typeface="Arial"/>
                <a:cs typeface="Arial"/>
                <a:sym typeface="Arial"/>
              </a:endParaRPr>
            </a:p>
          </p:txBody>
        </p:sp>
        <p:sp>
          <p:nvSpPr>
            <p:cNvPr id="108" name="Google Shape;108;p15"/>
            <p:cNvSpPr txBox="1"/>
            <p:nvPr/>
          </p:nvSpPr>
          <p:spPr>
            <a:xfrm>
              <a:off x="3376834" y="5296795"/>
              <a:ext cx="2628509" cy="116955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Quattrocento Sans"/>
                  <a:ea typeface="Quattrocento Sans"/>
                  <a:cs typeface="Quattrocento Sans"/>
                  <a:sym typeface="Quattrocento Sans"/>
                </a:rPr>
                <a:t>From Taiwan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Quattrocento Sans"/>
                  <a:ea typeface="Quattrocento Sans"/>
                  <a:cs typeface="Quattrocento Sans"/>
                  <a:sym typeface="Quattrocento Sans"/>
                </a:rPr>
                <a:t>Entry level programmer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Quattrocento Sans"/>
                  <a:ea typeface="Quattrocento Sans"/>
                  <a:cs typeface="Quattrocento Sans"/>
                  <a:sym typeface="Quattrocento Sans"/>
                </a:rPr>
                <a:t>Like memes, hike and swim</a:t>
              </a:r>
              <a:endParaRPr sz="1400" b="0" i="0" u="none" strike="noStrike" cap="none">
                <a:solidFill>
                  <a:srgbClr val="000000"/>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5"/>
            <p:cNvSpPr txBox="1"/>
            <p:nvPr/>
          </p:nvSpPr>
          <p:spPr>
            <a:xfrm>
              <a:off x="6331704" y="5296795"/>
              <a:ext cx="2628600" cy="1169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Quattrocento Sans"/>
                  <a:ea typeface="Quattrocento Sans"/>
                  <a:cs typeface="Quattrocento Sans"/>
                  <a:sym typeface="Quattrocento Sans"/>
                </a:rPr>
                <a:t>I have a Bachelor’s degree in Electronics and Telecommunications and  a PGDM in Data Analytics.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5"/>
            <p:cNvSpPr txBox="1"/>
            <p:nvPr/>
          </p:nvSpPr>
          <p:spPr>
            <a:xfrm>
              <a:off x="9218385" y="5296795"/>
              <a:ext cx="2628600" cy="116951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Quattrocento Sans"/>
                  <a:ea typeface="Quattrocento Sans"/>
                  <a:cs typeface="Quattrocento Sans"/>
                  <a:sym typeface="Quattrocento Sans"/>
                </a:rPr>
                <a:t>My bachelor's degree is in Mathematical Engineering. And I worked as business analyst in software development projects in Turkey.</a:t>
              </a:r>
              <a:endParaRPr sz="1400" b="0" i="0" u="none" strike="noStrike" cap="none">
                <a:solidFill>
                  <a:srgbClr val="000000"/>
                </a:solidFill>
                <a:latin typeface="Arial"/>
                <a:ea typeface="Arial"/>
                <a:cs typeface="Arial"/>
                <a:sym typeface="Arial"/>
              </a:endParaRPr>
            </a:p>
          </p:txBody>
        </p:sp>
      </p:grpSp>
      <p:sp>
        <p:nvSpPr>
          <p:cNvPr id="111" name="Google Shape;111;p15"/>
          <p:cNvSpPr txBox="1">
            <a:spLocks noGrp="1"/>
          </p:cNvSpPr>
          <p:nvPr>
            <p:ph type="title"/>
          </p:nvPr>
        </p:nvSpPr>
        <p:spPr>
          <a:xfrm>
            <a:off x="475097" y="927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Meet Our Team </a:t>
            </a:r>
            <a:endParaRPr/>
          </a:p>
        </p:txBody>
      </p:sp>
      <p:pic>
        <p:nvPicPr>
          <p:cNvPr id="112" name="Google Shape;112;p15"/>
          <p:cNvPicPr preferRelativeResize="0"/>
          <p:nvPr/>
        </p:nvPicPr>
        <p:blipFill>
          <a:blip r:embed="rId7"/>
          <a:srcRect/>
          <a:stretch/>
        </p:blipFill>
        <p:spPr>
          <a:xfrm>
            <a:off x="11090510" y="-7"/>
            <a:ext cx="1070084" cy="10384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6"/>
          <p:cNvSpPr txBox="1">
            <a:spLocks noGrp="1"/>
          </p:cNvSpPr>
          <p:nvPr>
            <p:ph type="title"/>
          </p:nvPr>
        </p:nvSpPr>
        <p:spPr>
          <a:xfrm>
            <a:off x="477209" y="189669"/>
            <a:ext cx="10402869" cy="7865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600" dirty="0"/>
              <a:t>Project Definition</a:t>
            </a:r>
            <a:endParaRPr sz="3600" dirty="0"/>
          </a:p>
        </p:txBody>
      </p:sp>
      <p:pic>
        <p:nvPicPr>
          <p:cNvPr id="119" name="Google Shape;119;p16"/>
          <p:cNvPicPr preferRelativeResize="0"/>
          <p:nvPr/>
        </p:nvPicPr>
        <p:blipFill>
          <a:blip r:embed="rId3"/>
          <a:srcRect/>
          <a:stretch/>
        </p:blipFill>
        <p:spPr>
          <a:xfrm>
            <a:off x="11091055" y="0"/>
            <a:ext cx="1067935" cy="1036410"/>
          </a:xfrm>
          <a:prstGeom prst="rect">
            <a:avLst/>
          </a:prstGeom>
          <a:noFill/>
          <a:ln>
            <a:noFill/>
          </a:ln>
        </p:spPr>
      </p:pic>
      <p:grpSp>
        <p:nvGrpSpPr>
          <p:cNvPr id="29" name="Group 28">
            <a:extLst>
              <a:ext uri="{FF2B5EF4-FFF2-40B4-BE49-F238E27FC236}">
                <a16:creationId xmlns:a16="http://schemas.microsoft.com/office/drawing/2014/main" id="{7324A892-7362-4234-8A02-A30300ACCBDB}"/>
              </a:ext>
            </a:extLst>
          </p:cNvPr>
          <p:cNvGrpSpPr/>
          <p:nvPr/>
        </p:nvGrpSpPr>
        <p:grpSpPr>
          <a:xfrm>
            <a:off x="492924" y="1186575"/>
            <a:ext cx="11206152" cy="2010516"/>
            <a:chOff x="657447" y="1169475"/>
            <a:chExt cx="11206152" cy="2010516"/>
          </a:xfrm>
        </p:grpSpPr>
        <p:sp>
          <p:nvSpPr>
            <p:cNvPr id="120" name="Google Shape;120;p16"/>
            <p:cNvSpPr/>
            <p:nvPr/>
          </p:nvSpPr>
          <p:spPr>
            <a:xfrm>
              <a:off x="657447" y="1677881"/>
              <a:ext cx="11206152" cy="1502110"/>
            </a:xfrm>
            <a:prstGeom prst="roundRect">
              <a:avLst>
                <a:gd name="adj" fmla="val 16667"/>
              </a:avLst>
            </a:prstGeom>
            <a:gradFill>
              <a:gsLst>
                <a:gs pos="0">
                  <a:srgbClr val="D8D8D8"/>
                </a:gs>
                <a:gs pos="35000">
                  <a:srgbClr val="E3E3E3"/>
                </a:gs>
                <a:gs pos="100000">
                  <a:srgbClr val="F4F4F4"/>
                </a:gs>
              </a:gsLst>
              <a:lin ang="16200000" scaled="0"/>
            </a:gradFill>
            <a:ln w="9525" cap="flat" cmpd="sng">
              <a:solidFill>
                <a:srgbClr val="A1A1A1"/>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900" b="0" i="0" u="none" strike="noStrike" cap="none" dirty="0">
                  <a:solidFill>
                    <a:schemeClr val="dk1"/>
                  </a:solidFill>
                  <a:latin typeface="Arial"/>
                  <a:ea typeface="Arial"/>
                  <a:cs typeface="Arial"/>
                  <a:sym typeface="Arial"/>
                </a:rPr>
                <a:t>Build an application that is powered by AI - A real solution of music recommendation system. Our objective is using AI agents and algorithms to provide the end user with music suggestions they will enjoy. Based on interaction (song search and mood) and users’ profile</a:t>
              </a:r>
              <a:r>
                <a:rPr lang="en-US" sz="1900" dirty="0">
                  <a:solidFill>
                    <a:schemeClr val="dk1"/>
                  </a:solidFill>
                </a:rPr>
                <a:t>.</a:t>
              </a:r>
              <a:endParaRPr sz="1900" b="0" i="0" u="none" strike="noStrike" cap="none" dirty="0">
                <a:solidFill>
                  <a:srgbClr val="000000"/>
                </a:solidFill>
                <a:latin typeface="Arial"/>
                <a:ea typeface="Arial"/>
                <a:cs typeface="Arial"/>
                <a:sym typeface="Arial"/>
              </a:endParaRPr>
            </a:p>
          </p:txBody>
        </p:sp>
        <p:sp>
          <p:nvSpPr>
            <p:cNvPr id="121" name="Google Shape;121;p16"/>
            <p:cNvSpPr/>
            <p:nvPr/>
          </p:nvSpPr>
          <p:spPr>
            <a:xfrm>
              <a:off x="657447" y="1169475"/>
              <a:ext cx="11206152" cy="375341"/>
            </a:xfrm>
            <a:prstGeom prst="roundRect">
              <a:avLst>
                <a:gd name="adj" fmla="val 16667"/>
              </a:avLst>
            </a:prstGeom>
            <a:gradFill>
              <a:gsLst>
                <a:gs pos="0">
                  <a:schemeClr val="accent3"/>
                </a:gs>
                <a:gs pos="100000">
                  <a:srgbClr val="D8D8D8"/>
                </a:gs>
              </a:gsLst>
              <a:lin ang="16200000" scaled="0"/>
            </a:gradFill>
            <a:ln w="9525" cap="flat" cmpd="sng">
              <a:solidFill>
                <a:srgbClr val="A1A1A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0000"/>
                </a:buClr>
                <a:buSzPts val="2600"/>
                <a:buFont typeface="Arial"/>
                <a:buNone/>
              </a:pPr>
              <a:r>
                <a:rPr lang="en-US" sz="1800" b="1" i="0" u="none" strike="noStrike" cap="none" dirty="0">
                  <a:solidFill>
                    <a:schemeClr val="lt1"/>
                  </a:solidFill>
                  <a:latin typeface="Arial"/>
                  <a:ea typeface="Arial"/>
                  <a:cs typeface="Arial"/>
                  <a:sym typeface="Arial"/>
                </a:rPr>
                <a:t>TOPIC</a:t>
              </a:r>
              <a:endParaRPr sz="1800" b="0" i="0" u="none" strike="noStrike" cap="none" dirty="0">
                <a:solidFill>
                  <a:srgbClr val="000000"/>
                </a:solidFill>
                <a:latin typeface="Arial"/>
                <a:ea typeface="Arial"/>
                <a:cs typeface="Arial"/>
                <a:sym typeface="Arial"/>
              </a:endParaRPr>
            </a:p>
          </p:txBody>
        </p:sp>
      </p:grpSp>
      <p:grpSp>
        <p:nvGrpSpPr>
          <p:cNvPr id="28" name="Group 27">
            <a:extLst>
              <a:ext uri="{FF2B5EF4-FFF2-40B4-BE49-F238E27FC236}">
                <a16:creationId xmlns:a16="http://schemas.microsoft.com/office/drawing/2014/main" id="{7F547175-FD85-4A4F-A814-2467DB59B7E1}"/>
              </a:ext>
            </a:extLst>
          </p:cNvPr>
          <p:cNvGrpSpPr/>
          <p:nvPr/>
        </p:nvGrpSpPr>
        <p:grpSpPr>
          <a:xfrm>
            <a:off x="492924" y="3541054"/>
            <a:ext cx="4337583" cy="2913379"/>
            <a:chOff x="657447" y="3581503"/>
            <a:chExt cx="4337583" cy="2913379"/>
          </a:xfrm>
        </p:grpSpPr>
        <p:sp>
          <p:nvSpPr>
            <p:cNvPr id="122" name="Google Shape;122;p16"/>
            <p:cNvSpPr/>
            <p:nvPr/>
          </p:nvSpPr>
          <p:spPr>
            <a:xfrm>
              <a:off x="657458" y="4089182"/>
              <a:ext cx="4337572" cy="2405700"/>
            </a:xfrm>
            <a:prstGeom prst="roundRect">
              <a:avLst>
                <a:gd name="adj" fmla="val 16667"/>
              </a:avLst>
            </a:prstGeom>
            <a:gradFill>
              <a:gsLst>
                <a:gs pos="0">
                  <a:srgbClr val="D8D8D8"/>
                </a:gs>
                <a:gs pos="35000">
                  <a:srgbClr val="E3E3E3"/>
                </a:gs>
                <a:gs pos="100000">
                  <a:srgbClr val="F4F4F4"/>
                </a:gs>
              </a:gsLst>
              <a:lin ang="16200000" scaled="0"/>
            </a:gradFill>
            <a:ln w="9525" cap="flat" cmpd="sng">
              <a:solidFill>
                <a:srgbClr val="A1A1A1"/>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91425" tIns="45700" rIns="91425" bIns="45700" anchor="ctr" anchorCtr="0">
              <a:noAutofit/>
            </a:bodyPr>
            <a:lstStyle/>
            <a:p>
              <a:pPr marL="342900" marR="0" lvl="0" indent="-342900" algn="l" rtl="0">
                <a:lnSpc>
                  <a:spcPct val="100000"/>
                </a:lnSpc>
                <a:spcBef>
                  <a:spcPts val="0"/>
                </a:spcBef>
                <a:spcAft>
                  <a:spcPts val="0"/>
                </a:spcAft>
                <a:buClr>
                  <a:srgbClr val="000000"/>
                </a:buClr>
                <a:buSzPts val="1600"/>
                <a:buFont typeface="Arial"/>
                <a:buAutoNum type="arabicPeriod"/>
              </a:pPr>
              <a:r>
                <a:rPr lang="en-US" sz="1600" b="0" i="0" u="none" strike="noStrike" cap="none" dirty="0">
                  <a:solidFill>
                    <a:schemeClr val="dk1"/>
                  </a:solidFill>
                  <a:latin typeface="Arial"/>
                  <a:ea typeface="Arial"/>
                  <a:cs typeface="Arial"/>
                  <a:sym typeface="Arial"/>
                </a:rPr>
                <a:t>Spotify songs dataset (Data source)</a:t>
              </a:r>
              <a:endParaRPr dirty="0"/>
            </a:p>
            <a:p>
              <a:pPr marL="342900" marR="0" lvl="0" indent="-342900" algn="l" rtl="0">
                <a:lnSpc>
                  <a:spcPct val="100000"/>
                </a:lnSpc>
                <a:spcBef>
                  <a:spcPts val="0"/>
                </a:spcBef>
                <a:spcAft>
                  <a:spcPts val="0"/>
                </a:spcAft>
                <a:buClr>
                  <a:srgbClr val="000000"/>
                </a:buClr>
                <a:buSzPts val="1600"/>
                <a:buFont typeface="Arial"/>
                <a:buAutoNum type="arabicPeriod"/>
              </a:pPr>
              <a:r>
                <a:rPr lang="en-US" sz="1600" b="0" i="0" u="none" strike="noStrike" cap="none" dirty="0">
                  <a:solidFill>
                    <a:schemeClr val="dk1"/>
                  </a:solidFill>
                  <a:latin typeface="Arial"/>
                  <a:ea typeface="Arial"/>
                  <a:cs typeface="Arial"/>
                  <a:sym typeface="Arial"/>
                </a:rPr>
                <a:t>Python (AI model programming)</a:t>
              </a:r>
              <a:endParaRPr sz="1600" b="0" i="0" u="none" strike="noStrike" cap="none" dirty="0">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600"/>
                <a:buFont typeface="Arial"/>
                <a:buAutoNum type="arabicPeriod"/>
              </a:pPr>
              <a:r>
                <a:rPr lang="en-US" sz="1600" b="0" i="0" u="none" strike="noStrike" cap="none" dirty="0" err="1">
                  <a:solidFill>
                    <a:schemeClr val="dk1"/>
                  </a:solidFill>
                  <a:latin typeface="Arial"/>
                  <a:ea typeface="Arial"/>
                  <a:cs typeface="Arial"/>
                  <a:sym typeface="Arial"/>
                </a:rPr>
                <a:t>Github</a:t>
              </a:r>
              <a:r>
                <a:rPr lang="en-US" sz="1600" b="0" i="0" u="none" strike="noStrike" cap="none" dirty="0">
                  <a:solidFill>
                    <a:schemeClr val="dk1"/>
                  </a:solidFill>
                  <a:latin typeface="Arial"/>
                  <a:ea typeface="Arial"/>
                  <a:cs typeface="Arial"/>
                  <a:sym typeface="Arial"/>
                </a:rPr>
                <a:t> (Version control)</a:t>
              </a:r>
              <a:endParaRPr dirty="0"/>
            </a:p>
            <a:p>
              <a:pPr marL="342900" marR="0" lvl="0" indent="-342900" algn="l" rtl="0">
                <a:lnSpc>
                  <a:spcPct val="100000"/>
                </a:lnSpc>
                <a:spcBef>
                  <a:spcPts val="0"/>
                </a:spcBef>
                <a:spcAft>
                  <a:spcPts val="0"/>
                </a:spcAft>
                <a:buClr>
                  <a:srgbClr val="000000"/>
                </a:buClr>
                <a:buSzPts val="1600"/>
                <a:buFont typeface="Arial"/>
                <a:buAutoNum type="arabicPeriod"/>
              </a:pPr>
              <a:r>
                <a:rPr lang="en-US" sz="1600" b="0" i="0" u="none" strike="noStrike" cap="none" dirty="0">
                  <a:solidFill>
                    <a:schemeClr val="dk1"/>
                  </a:solidFill>
                  <a:latin typeface="Arial"/>
                  <a:ea typeface="Arial"/>
                  <a:cs typeface="Arial"/>
                  <a:sym typeface="Arial"/>
                </a:rPr>
                <a:t>Flask (Front-end)</a:t>
              </a:r>
            </a:p>
            <a:p>
              <a:pPr marL="342900" marR="0" lvl="0" indent="-342900" algn="l" rtl="0">
                <a:lnSpc>
                  <a:spcPct val="100000"/>
                </a:lnSpc>
                <a:spcBef>
                  <a:spcPts val="0"/>
                </a:spcBef>
                <a:spcAft>
                  <a:spcPts val="0"/>
                </a:spcAft>
                <a:buClr>
                  <a:srgbClr val="000000"/>
                </a:buClr>
                <a:buSzPts val="1600"/>
                <a:buFont typeface="Arial"/>
                <a:buAutoNum type="arabicPeriod"/>
              </a:pPr>
              <a:r>
                <a:rPr lang="en-US" sz="1600" dirty="0">
                  <a:solidFill>
                    <a:schemeClr val="dk1"/>
                  </a:solidFill>
                </a:rPr>
                <a:t>Spotify </a:t>
              </a:r>
              <a:r>
                <a:rPr lang="en-CA" sz="1600" dirty="0">
                  <a:solidFill>
                    <a:schemeClr val="dk1"/>
                  </a:solidFill>
                </a:rPr>
                <a:t>Widget</a:t>
              </a:r>
              <a:endParaRPr sz="1600" dirty="0">
                <a:solidFill>
                  <a:schemeClr val="dk1"/>
                </a:solidFill>
              </a:endParaRPr>
            </a:p>
          </p:txBody>
        </p:sp>
        <p:sp>
          <p:nvSpPr>
            <p:cNvPr id="123" name="Google Shape;123;p16"/>
            <p:cNvSpPr/>
            <p:nvPr/>
          </p:nvSpPr>
          <p:spPr>
            <a:xfrm>
              <a:off x="657447" y="3581503"/>
              <a:ext cx="4337573" cy="375300"/>
            </a:xfrm>
            <a:prstGeom prst="roundRect">
              <a:avLst>
                <a:gd name="adj" fmla="val 16667"/>
              </a:avLst>
            </a:prstGeom>
            <a:gradFill>
              <a:gsLst>
                <a:gs pos="0">
                  <a:schemeClr val="accent3"/>
                </a:gs>
                <a:gs pos="100000">
                  <a:srgbClr val="D8D8D8"/>
                </a:gs>
              </a:gsLst>
              <a:lin ang="16200000" scaled="0"/>
            </a:gradFill>
            <a:ln w="9525" cap="flat" cmpd="sng">
              <a:solidFill>
                <a:srgbClr val="A1A1A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0000"/>
                </a:buClr>
                <a:buSzPts val="2600"/>
                <a:buFont typeface="Arial"/>
                <a:buNone/>
              </a:pPr>
              <a:r>
                <a:rPr lang="en-US" sz="1800" b="1" i="0" u="none" strike="noStrike" cap="none" dirty="0">
                  <a:solidFill>
                    <a:schemeClr val="lt1"/>
                  </a:solidFill>
                  <a:latin typeface="Arial"/>
                  <a:ea typeface="Arial"/>
                  <a:cs typeface="Arial"/>
                  <a:sym typeface="Arial"/>
                </a:rPr>
                <a:t>TECHNOLOGY</a:t>
              </a:r>
              <a:endParaRPr sz="1800" b="0" i="0" u="none" strike="noStrike" cap="none" dirty="0">
                <a:solidFill>
                  <a:srgbClr val="000000"/>
                </a:solidFill>
                <a:latin typeface="Arial"/>
                <a:ea typeface="Arial"/>
                <a:cs typeface="Arial"/>
                <a:sym typeface="Arial"/>
              </a:endParaRPr>
            </a:p>
          </p:txBody>
        </p:sp>
      </p:grpSp>
      <p:grpSp>
        <p:nvGrpSpPr>
          <p:cNvPr id="27" name="Group 26">
            <a:extLst>
              <a:ext uri="{FF2B5EF4-FFF2-40B4-BE49-F238E27FC236}">
                <a16:creationId xmlns:a16="http://schemas.microsoft.com/office/drawing/2014/main" id="{3282AF80-E431-4D52-9E2E-61D93912CFC3}"/>
              </a:ext>
            </a:extLst>
          </p:cNvPr>
          <p:cNvGrpSpPr/>
          <p:nvPr/>
        </p:nvGrpSpPr>
        <p:grpSpPr>
          <a:xfrm>
            <a:off x="5326138" y="3407454"/>
            <a:ext cx="6048851" cy="3260877"/>
            <a:chOff x="5441548" y="3407454"/>
            <a:chExt cx="6048851" cy="3260877"/>
          </a:xfrm>
        </p:grpSpPr>
        <p:pic>
          <p:nvPicPr>
            <p:cNvPr id="4" name="Picture 3">
              <a:extLst>
                <a:ext uri="{FF2B5EF4-FFF2-40B4-BE49-F238E27FC236}">
                  <a16:creationId xmlns:a16="http://schemas.microsoft.com/office/drawing/2014/main" id="{7C07F203-D8C6-499C-9CA7-227564B898B4}"/>
                </a:ext>
              </a:extLst>
            </p:cNvPr>
            <p:cNvPicPr>
              <a:picLocks noChangeAspect="1"/>
            </p:cNvPicPr>
            <p:nvPr/>
          </p:nvPicPr>
          <p:blipFill>
            <a:blip r:embed="rId4"/>
            <a:stretch>
              <a:fillRect/>
            </a:stretch>
          </p:blipFill>
          <p:spPr>
            <a:xfrm>
              <a:off x="5441548" y="3407454"/>
              <a:ext cx="3285201" cy="1081547"/>
            </a:xfrm>
            <a:prstGeom prst="rect">
              <a:avLst/>
            </a:prstGeom>
          </p:spPr>
        </p:pic>
        <p:pic>
          <p:nvPicPr>
            <p:cNvPr id="6" name="Picture 5">
              <a:extLst>
                <a:ext uri="{FF2B5EF4-FFF2-40B4-BE49-F238E27FC236}">
                  <a16:creationId xmlns:a16="http://schemas.microsoft.com/office/drawing/2014/main" id="{7EF6FEC7-FA83-4C64-AFF2-2264FB9398BD}"/>
                </a:ext>
              </a:extLst>
            </p:cNvPr>
            <p:cNvPicPr>
              <a:picLocks noChangeAspect="1"/>
            </p:cNvPicPr>
            <p:nvPr/>
          </p:nvPicPr>
          <p:blipFill>
            <a:blip r:embed="rId5"/>
            <a:stretch>
              <a:fillRect/>
            </a:stretch>
          </p:blipFill>
          <p:spPr>
            <a:xfrm>
              <a:off x="5441548" y="4650125"/>
              <a:ext cx="1619475" cy="1791124"/>
            </a:xfrm>
            <a:prstGeom prst="rect">
              <a:avLst/>
            </a:prstGeom>
          </p:spPr>
        </p:pic>
        <p:pic>
          <p:nvPicPr>
            <p:cNvPr id="10" name="Picture 9">
              <a:extLst>
                <a:ext uri="{FF2B5EF4-FFF2-40B4-BE49-F238E27FC236}">
                  <a16:creationId xmlns:a16="http://schemas.microsoft.com/office/drawing/2014/main" id="{BC182AF0-0B34-4DEA-BCCE-D8A6FB3250C6}"/>
                </a:ext>
              </a:extLst>
            </p:cNvPr>
            <p:cNvPicPr>
              <a:picLocks noChangeAspect="1"/>
            </p:cNvPicPr>
            <p:nvPr/>
          </p:nvPicPr>
          <p:blipFill>
            <a:blip r:embed="rId6"/>
            <a:stretch>
              <a:fillRect/>
            </a:stretch>
          </p:blipFill>
          <p:spPr>
            <a:xfrm>
              <a:off x="9173119" y="4505069"/>
              <a:ext cx="2245891" cy="1240190"/>
            </a:xfrm>
            <a:prstGeom prst="rect">
              <a:avLst/>
            </a:prstGeom>
          </p:spPr>
        </p:pic>
        <p:pic>
          <p:nvPicPr>
            <p:cNvPr id="18" name="Picture 17">
              <a:extLst>
                <a:ext uri="{FF2B5EF4-FFF2-40B4-BE49-F238E27FC236}">
                  <a16:creationId xmlns:a16="http://schemas.microsoft.com/office/drawing/2014/main" id="{D6E39948-5103-44BA-9F63-B32331E24897}"/>
                </a:ext>
              </a:extLst>
            </p:cNvPr>
            <p:cNvPicPr>
              <a:picLocks noChangeAspect="1"/>
            </p:cNvPicPr>
            <p:nvPr/>
          </p:nvPicPr>
          <p:blipFill>
            <a:blip r:embed="rId7"/>
            <a:stretch>
              <a:fillRect/>
            </a:stretch>
          </p:blipFill>
          <p:spPr>
            <a:xfrm>
              <a:off x="8967523" y="3541054"/>
              <a:ext cx="2522876" cy="836363"/>
            </a:xfrm>
            <a:prstGeom prst="rect">
              <a:avLst/>
            </a:prstGeom>
          </p:spPr>
        </p:pic>
        <p:pic>
          <p:nvPicPr>
            <p:cNvPr id="20" name="Picture 19">
              <a:extLst>
                <a:ext uri="{FF2B5EF4-FFF2-40B4-BE49-F238E27FC236}">
                  <a16:creationId xmlns:a16="http://schemas.microsoft.com/office/drawing/2014/main" id="{3721AB9F-63E8-409B-949A-1BD28C01E95C}"/>
                </a:ext>
              </a:extLst>
            </p:cNvPr>
            <p:cNvPicPr>
              <a:picLocks noChangeAspect="1"/>
            </p:cNvPicPr>
            <p:nvPr/>
          </p:nvPicPr>
          <p:blipFill>
            <a:blip r:embed="rId8"/>
            <a:stretch>
              <a:fillRect/>
            </a:stretch>
          </p:blipFill>
          <p:spPr>
            <a:xfrm>
              <a:off x="6967273" y="4650125"/>
              <a:ext cx="2000250" cy="1095375"/>
            </a:xfrm>
            <a:prstGeom prst="rect">
              <a:avLst/>
            </a:prstGeom>
          </p:spPr>
        </p:pic>
        <p:pic>
          <p:nvPicPr>
            <p:cNvPr id="22" name="Picture 21">
              <a:extLst>
                <a:ext uri="{FF2B5EF4-FFF2-40B4-BE49-F238E27FC236}">
                  <a16:creationId xmlns:a16="http://schemas.microsoft.com/office/drawing/2014/main" id="{985564CD-C77C-4B85-82C6-7AADC89C05C6}"/>
                </a:ext>
              </a:extLst>
            </p:cNvPr>
            <p:cNvPicPr>
              <a:picLocks noChangeAspect="1"/>
            </p:cNvPicPr>
            <p:nvPr/>
          </p:nvPicPr>
          <p:blipFill>
            <a:blip r:embed="rId9"/>
            <a:stretch>
              <a:fillRect/>
            </a:stretch>
          </p:blipFill>
          <p:spPr>
            <a:xfrm>
              <a:off x="7061023" y="5837014"/>
              <a:ext cx="2112096" cy="765359"/>
            </a:xfrm>
            <a:prstGeom prst="rect">
              <a:avLst/>
            </a:prstGeom>
          </p:spPr>
        </p:pic>
        <p:pic>
          <p:nvPicPr>
            <p:cNvPr id="26" name="Picture 25">
              <a:extLst>
                <a:ext uri="{FF2B5EF4-FFF2-40B4-BE49-F238E27FC236}">
                  <a16:creationId xmlns:a16="http://schemas.microsoft.com/office/drawing/2014/main" id="{311A6EFB-36DA-4E53-A8FD-9BA780282E72}"/>
                </a:ext>
              </a:extLst>
            </p:cNvPr>
            <p:cNvPicPr>
              <a:picLocks noChangeAspect="1"/>
            </p:cNvPicPr>
            <p:nvPr/>
          </p:nvPicPr>
          <p:blipFill>
            <a:blip r:embed="rId10"/>
            <a:stretch>
              <a:fillRect/>
            </a:stretch>
          </p:blipFill>
          <p:spPr>
            <a:xfrm>
              <a:off x="9244508" y="5872911"/>
              <a:ext cx="2245891" cy="795420"/>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2"/>
          <p:cNvPicPr preferRelativeResize="0"/>
          <p:nvPr/>
        </p:nvPicPr>
        <p:blipFill>
          <a:blip r:embed="rId3"/>
          <a:srcRect/>
          <a:stretch/>
        </p:blipFill>
        <p:spPr>
          <a:xfrm>
            <a:off x="11091055" y="0"/>
            <a:ext cx="1067935" cy="1036410"/>
          </a:xfrm>
          <a:prstGeom prst="rect">
            <a:avLst/>
          </a:prstGeom>
          <a:noFill/>
          <a:ln>
            <a:noFill/>
          </a:ln>
        </p:spPr>
      </p:pic>
      <p:sp>
        <p:nvSpPr>
          <p:cNvPr id="131" name="Google Shape;131;p2"/>
          <p:cNvSpPr txBox="1">
            <a:spLocks noGrp="1"/>
          </p:cNvSpPr>
          <p:nvPr>
            <p:ph type="title"/>
          </p:nvPr>
        </p:nvSpPr>
        <p:spPr>
          <a:xfrm>
            <a:off x="468331" y="185562"/>
            <a:ext cx="10402869" cy="7865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600" dirty="0"/>
              <a:t>Tune Clairvoyant</a:t>
            </a:r>
          </a:p>
        </p:txBody>
      </p:sp>
      <p:grpSp>
        <p:nvGrpSpPr>
          <p:cNvPr id="2" name="Group 1">
            <a:extLst>
              <a:ext uri="{FF2B5EF4-FFF2-40B4-BE49-F238E27FC236}">
                <a16:creationId xmlns:a16="http://schemas.microsoft.com/office/drawing/2014/main" id="{CC39961B-A614-4FF7-A656-230838E3FACC}"/>
              </a:ext>
            </a:extLst>
          </p:cNvPr>
          <p:cNvGrpSpPr/>
          <p:nvPr/>
        </p:nvGrpSpPr>
        <p:grpSpPr>
          <a:xfrm>
            <a:off x="729449" y="1417365"/>
            <a:ext cx="10733102" cy="4805883"/>
            <a:chOff x="-449617" y="4429737"/>
            <a:chExt cx="7342864" cy="3683610"/>
          </a:xfrm>
        </p:grpSpPr>
        <p:sp>
          <p:nvSpPr>
            <p:cNvPr id="11" name="Google Shape;133;p2">
              <a:extLst>
                <a:ext uri="{FF2B5EF4-FFF2-40B4-BE49-F238E27FC236}">
                  <a16:creationId xmlns:a16="http://schemas.microsoft.com/office/drawing/2014/main" id="{C67592A3-8B31-44C9-B2EF-C8036D5EF8A1}"/>
                </a:ext>
              </a:extLst>
            </p:cNvPr>
            <p:cNvSpPr/>
            <p:nvPr/>
          </p:nvSpPr>
          <p:spPr>
            <a:xfrm>
              <a:off x="-449617" y="5017275"/>
              <a:ext cx="7342864" cy="3096072"/>
            </a:xfrm>
            <a:prstGeom prst="roundRect">
              <a:avLst>
                <a:gd name="adj" fmla="val 16667"/>
              </a:avLst>
            </a:prstGeom>
            <a:gradFill>
              <a:gsLst>
                <a:gs pos="0">
                  <a:srgbClr val="D8D8D8"/>
                </a:gs>
                <a:gs pos="35000">
                  <a:srgbClr val="E3E3E3"/>
                </a:gs>
                <a:gs pos="100000">
                  <a:srgbClr val="F4F4F4"/>
                </a:gs>
              </a:gsLst>
              <a:lin ang="16200000" scaled="0"/>
            </a:gradFill>
            <a:ln w="9525" cap="flat" cmpd="sng">
              <a:solidFill>
                <a:srgbClr val="A1A1A1"/>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91425" tIns="45700" rIns="91425" bIns="45700" anchor="ctr" anchorCtr="0">
              <a:noAutofit/>
            </a:bodyPr>
            <a:lstStyle/>
            <a:p>
              <a:pPr>
                <a:lnSpc>
                  <a:spcPct val="150000"/>
                </a:lnSpc>
                <a:spcBef>
                  <a:spcPts val="800"/>
                </a:spcBef>
                <a:buSzPts val="1600"/>
              </a:pPr>
              <a:r>
                <a:rPr lang="en-US" sz="1600" b="0" i="0" u="none" strike="noStrike" cap="none" dirty="0">
                  <a:solidFill>
                    <a:schemeClr val="dk1"/>
                  </a:solidFill>
                  <a:latin typeface="Arial"/>
                  <a:ea typeface="Arial"/>
                  <a:cs typeface="Arial"/>
                  <a:sym typeface="Arial"/>
                </a:rPr>
                <a:t>☑ A simple </a:t>
              </a:r>
              <a:r>
                <a:rPr lang="en-US" sz="1600" b="1" i="0" u="none" strike="noStrike" cap="none" dirty="0">
                  <a:solidFill>
                    <a:schemeClr val="dk1"/>
                  </a:solidFill>
                  <a:latin typeface="Arial"/>
                  <a:ea typeface="Arial"/>
                  <a:cs typeface="Arial"/>
                  <a:sym typeface="Arial"/>
                </a:rPr>
                <a:t>Login System </a:t>
              </a:r>
              <a:r>
                <a:rPr lang="en-US" sz="1600" b="0" i="0" u="none" strike="noStrike" cap="none" dirty="0">
                  <a:solidFill>
                    <a:schemeClr val="dk1"/>
                  </a:solidFill>
                  <a:latin typeface="Arial"/>
                  <a:ea typeface="Arial"/>
                  <a:cs typeface="Arial"/>
                  <a:sym typeface="Arial"/>
                </a:rPr>
                <a:t>to collect user profile (not password field type of login logout) </a:t>
              </a:r>
            </a:p>
            <a:p>
              <a:pPr>
                <a:lnSpc>
                  <a:spcPct val="150000"/>
                </a:lnSpc>
                <a:spcBef>
                  <a:spcPts val="800"/>
                </a:spcBef>
                <a:buSzPts val="1600"/>
              </a:pPr>
              <a:r>
                <a:rPr lang="en-US" sz="1600" b="0" i="0" u="none" strike="noStrike" cap="none" dirty="0">
                  <a:solidFill>
                    <a:schemeClr val="dk1"/>
                  </a:solidFill>
                  <a:latin typeface="Arial"/>
                  <a:ea typeface="Arial"/>
                  <a:cs typeface="Arial"/>
                  <a:sym typeface="Arial"/>
                </a:rPr>
                <a:t>☑ Based on </a:t>
              </a:r>
              <a:r>
                <a:rPr lang="en-US" sz="1600" b="1" dirty="0">
                  <a:solidFill>
                    <a:schemeClr val="dk1"/>
                  </a:solidFill>
                </a:rPr>
                <a:t>U</a:t>
              </a:r>
              <a:r>
                <a:rPr lang="en-US" sz="1600" b="1" i="0" u="none" strike="noStrike" cap="none" dirty="0">
                  <a:solidFill>
                    <a:schemeClr val="dk1"/>
                  </a:solidFill>
                  <a:latin typeface="Arial"/>
                  <a:ea typeface="Arial"/>
                  <a:cs typeface="Arial"/>
                  <a:sym typeface="Arial"/>
                </a:rPr>
                <a:t>ser Profile </a:t>
              </a:r>
              <a:r>
                <a:rPr lang="en-US" sz="1600" b="0" i="0" u="none" strike="noStrike" cap="none" dirty="0">
                  <a:solidFill>
                    <a:schemeClr val="dk1"/>
                  </a:solidFill>
                  <a:latin typeface="Arial"/>
                  <a:ea typeface="Arial"/>
                  <a:cs typeface="Arial"/>
                  <a:sym typeface="Arial"/>
                </a:rPr>
                <a:t>(gender, </a:t>
              </a:r>
              <a:r>
                <a:rPr lang="en-US" sz="1600" dirty="0">
                  <a:solidFill>
                    <a:schemeClr val="dk1"/>
                  </a:solidFill>
                </a:rPr>
                <a:t>artist </a:t>
              </a:r>
              <a:r>
                <a:rPr lang="en-US" sz="1600" b="0" i="0" u="none" strike="noStrike" cap="none" dirty="0">
                  <a:solidFill>
                    <a:schemeClr val="dk1"/>
                  </a:solidFill>
                  <a:latin typeface="Arial"/>
                  <a:ea typeface="Arial"/>
                  <a:cs typeface="Arial"/>
                  <a:sym typeface="Arial"/>
                </a:rPr>
                <a:t>name, genre of music) to train our AI agent and recommend songs</a:t>
              </a:r>
              <a:br>
                <a:rPr lang="en-US" sz="1600" b="0" i="0" u="none" strike="noStrike" cap="none" dirty="0">
                  <a:solidFill>
                    <a:schemeClr val="dk1"/>
                  </a:solidFill>
                  <a:latin typeface="Arial"/>
                  <a:ea typeface="Arial"/>
                  <a:cs typeface="Arial"/>
                  <a:sym typeface="Arial"/>
                </a:rPr>
              </a:br>
              <a:r>
                <a:rPr lang="en-US" sz="1600" b="0" i="0" u="none" strike="noStrike" cap="none" dirty="0">
                  <a:solidFill>
                    <a:schemeClr val="dk1"/>
                  </a:solidFill>
                  <a:latin typeface="Arial"/>
                  <a:ea typeface="Arial"/>
                  <a:cs typeface="Arial"/>
                  <a:sym typeface="Arial"/>
                </a:rPr>
                <a:t>☑ A </a:t>
              </a:r>
              <a:r>
                <a:rPr lang="en-US" sz="1600" b="1" i="0" u="none" strike="noStrike" cap="none" dirty="0">
                  <a:solidFill>
                    <a:schemeClr val="dk1"/>
                  </a:solidFill>
                  <a:latin typeface="Arial"/>
                  <a:ea typeface="Arial"/>
                  <a:cs typeface="Arial"/>
                  <a:sym typeface="Arial"/>
                </a:rPr>
                <a:t>Search Box </a:t>
              </a:r>
              <a:r>
                <a:rPr lang="en-US" sz="1600" b="0" i="0" u="none" strike="noStrike" cap="none" dirty="0">
                  <a:solidFill>
                    <a:schemeClr val="dk1"/>
                  </a:solidFill>
                  <a:latin typeface="Arial"/>
                  <a:ea typeface="Arial"/>
                  <a:cs typeface="Arial"/>
                  <a:sym typeface="Arial"/>
                </a:rPr>
                <a:t>for users to find the songs name and recommend songs</a:t>
              </a:r>
            </a:p>
            <a:p>
              <a:pPr marL="0" marR="0" lvl="0" indent="0" algn="l" rtl="0">
                <a:lnSpc>
                  <a:spcPct val="150000"/>
                </a:lnSpc>
                <a:spcBef>
                  <a:spcPts val="800"/>
                </a:spcBef>
                <a:spcAft>
                  <a:spcPts val="0"/>
                </a:spcAft>
                <a:buNone/>
              </a:pPr>
              <a:r>
                <a:rPr lang="en-US" sz="1600" b="0" i="0" u="none" strike="noStrike" cap="none" dirty="0">
                  <a:solidFill>
                    <a:schemeClr val="dk1"/>
                  </a:solidFill>
                  <a:latin typeface="Arial"/>
                  <a:ea typeface="Arial"/>
                  <a:cs typeface="Arial"/>
                  <a:sym typeface="Arial"/>
                </a:rPr>
                <a:t>☑ A section to </a:t>
              </a:r>
              <a:r>
                <a:rPr lang="en-US" sz="1600" i="0" u="none" strike="noStrike" cap="none" dirty="0">
                  <a:solidFill>
                    <a:schemeClr val="dk1"/>
                  </a:solidFill>
                  <a:latin typeface="Arial"/>
                  <a:ea typeface="Arial"/>
                  <a:cs typeface="Arial"/>
                  <a:sym typeface="Arial"/>
                </a:rPr>
                <a:t>pick</a:t>
              </a:r>
              <a:r>
                <a:rPr lang="en-US" sz="1600" b="1" i="0" u="none" strike="noStrike" cap="none" dirty="0">
                  <a:solidFill>
                    <a:schemeClr val="dk1"/>
                  </a:solidFill>
                  <a:latin typeface="Arial"/>
                  <a:ea typeface="Arial"/>
                  <a:cs typeface="Arial"/>
                  <a:sym typeface="Arial"/>
                </a:rPr>
                <a:t> Mood and Feeling </a:t>
              </a:r>
              <a:r>
                <a:rPr lang="en-US" sz="1600" b="0" i="0" u="none" strike="noStrike" cap="none" dirty="0">
                  <a:solidFill>
                    <a:schemeClr val="dk1"/>
                  </a:solidFill>
                  <a:latin typeface="Arial"/>
                  <a:ea typeface="Arial"/>
                  <a:cs typeface="Arial"/>
                  <a:sym typeface="Arial"/>
                </a:rPr>
                <a:t>(ex: </a:t>
              </a:r>
              <a:r>
                <a:rPr lang="en-US" sz="1600" dirty="0">
                  <a:solidFill>
                    <a:schemeClr val="dk1"/>
                  </a:solidFill>
                </a:rPr>
                <a:t>Energetic, Calm, Happy</a:t>
              </a:r>
              <a:r>
                <a:rPr lang="en-US" sz="1600" b="0" i="0" u="none" strike="noStrike" cap="none" dirty="0">
                  <a:solidFill>
                    <a:schemeClr val="dk1"/>
                  </a:solidFill>
                  <a:latin typeface="Arial"/>
                  <a:ea typeface="Arial"/>
                  <a:cs typeface="Arial"/>
                  <a:sym typeface="Arial"/>
                </a:rPr>
                <a:t>, Sad, and Live) based on which songs will get recommended</a:t>
              </a:r>
            </a:p>
          </p:txBody>
        </p:sp>
        <p:sp>
          <p:nvSpPr>
            <p:cNvPr id="12" name="Google Shape;123;p16">
              <a:extLst>
                <a:ext uri="{FF2B5EF4-FFF2-40B4-BE49-F238E27FC236}">
                  <a16:creationId xmlns:a16="http://schemas.microsoft.com/office/drawing/2014/main" id="{46852B1B-9101-4367-92C0-A3BBF8258D02}"/>
                </a:ext>
              </a:extLst>
            </p:cNvPr>
            <p:cNvSpPr/>
            <p:nvPr/>
          </p:nvSpPr>
          <p:spPr>
            <a:xfrm>
              <a:off x="-449616" y="4429737"/>
              <a:ext cx="7342863" cy="375300"/>
            </a:xfrm>
            <a:prstGeom prst="roundRect">
              <a:avLst>
                <a:gd name="adj" fmla="val 16667"/>
              </a:avLst>
            </a:prstGeom>
            <a:gradFill>
              <a:gsLst>
                <a:gs pos="0">
                  <a:schemeClr val="accent3"/>
                </a:gs>
                <a:gs pos="100000">
                  <a:srgbClr val="D8D8D8"/>
                </a:gs>
              </a:gsLst>
              <a:lin ang="16200000" scaled="0"/>
            </a:gradFill>
            <a:ln w="9525" cap="flat" cmpd="sng">
              <a:solidFill>
                <a:srgbClr val="A1A1A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0000"/>
                </a:buClr>
                <a:buSzPts val="2600"/>
                <a:buFont typeface="Arial"/>
                <a:buNone/>
              </a:pPr>
              <a:r>
                <a:rPr lang="en-US" sz="1800" b="1" i="0" u="none" strike="noStrike" cap="none" dirty="0">
                  <a:solidFill>
                    <a:schemeClr val="lt1"/>
                  </a:solidFill>
                  <a:latin typeface="Arial"/>
                  <a:ea typeface="Arial"/>
                  <a:cs typeface="Arial"/>
                  <a:sym typeface="Arial"/>
                </a:rPr>
                <a:t>FUNCTIONALITY</a:t>
              </a:r>
              <a:endParaRPr sz="1800" b="0" i="0" u="none" strike="noStrike" cap="none" dirty="0">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791603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2"/>
          <p:cNvPicPr preferRelativeResize="0"/>
          <p:nvPr/>
        </p:nvPicPr>
        <p:blipFill>
          <a:blip r:embed="rId3"/>
          <a:srcRect/>
          <a:stretch/>
        </p:blipFill>
        <p:spPr>
          <a:xfrm>
            <a:off x="11091055" y="0"/>
            <a:ext cx="1067935" cy="1036410"/>
          </a:xfrm>
          <a:prstGeom prst="rect">
            <a:avLst/>
          </a:prstGeom>
          <a:noFill/>
          <a:ln>
            <a:noFill/>
          </a:ln>
        </p:spPr>
      </p:pic>
      <p:sp>
        <p:nvSpPr>
          <p:cNvPr id="131" name="Google Shape;131;p2"/>
          <p:cNvSpPr txBox="1">
            <a:spLocks noGrp="1"/>
          </p:cNvSpPr>
          <p:nvPr>
            <p:ph type="title"/>
          </p:nvPr>
        </p:nvSpPr>
        <p:spPr>
          <a:xfrm>
            <a:off x="468331" y="174715"/>
            <a:ext cx="10402869" cy="7865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600" dirty="0"/>
              <a:t>Tune Clairvoyant</a:t>
            </a:r>
          </a:p>
        </p:txBody>
      </p:sp>
      <p:grpSp>
        <p:nvGrpSpPr>
          <p:cNvPr id="132" name="Google Shape;132;p2"/>
          <p:cNvGrpSpPr/>
          <p:nvPr/>
        </p:nvGrpSpPr>
        <p:grpSpPr>
          <a:xfrm>
            <a:off x="622525" y="1210979"/>
            <a:ext cx="5047240" cy="5075310"/>
            <a:chOff x="4449644" y="559804"/>
            <a:chExt cx="5269088" cy="3509976"/>
          </a:xfrm>
        </p:grpSpPr>
        <p:sp>
          <p:nvSpPr>
            <p:cNvPr id="133" name="Google Shape;133;p2"/>
            <p:cNvSpPr/>
            <p:nvPr/>
          </p:nvSpPr>
          <p:spPr>
            <a:xfrm>
              <a:off x="4449644" y="1200944"/>
              <a:ext cx="5269087" cy="2868836"/>
            </a:xfrm>
            <a:prstGeom prst="roundRect">
              <a:avLst>
                <a:gd name="adj" fmla="val 16667"/>
              </a:avLst>
            </a:prstGeom>
            <a:gradFill>
              <a:gsLst>
                <a:gs pos="0">
                  <a:srgbClr val="D8D8D8"/>
                </a:gs>
                <a:gs pos="35000">
                  <a:srgbClr val="E3E3E3"/>
                </a:gs>
                <a:gs pos="100000">
                  <a:srgbClr val="F4F4F4"/>
                </a:gs>
              </a:gsLst>
              <a:lin ang="16200000" scaled="0"/>
            </a:gradFill>
            <a:ln w="9525" cap="flat" cmpd="sng">
              <a:solidFill>
                <a:srgbClr val="A1A1A1"/>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91425" tIns="45700" rIns="91425" bIns="45700" anchor="ctr" anchorCtr="0">
              <a:noAutofit/>
            </a:bodyPr>
            <a:lstStyle/>
            <a:p>
              <a:pPr marL="342900" marR="0" lvl="0" indent="-342900" algn="l" rtl="0">
                <a:lnSpc>
                  <a:spcPct val="107000"/>
                </a:lnSpc>
                <a:spcBef>
                  <a:spcPts val="800"/>
                </a:spcBef>
                <a:spcAft>
                  <a:spcPts val="0"/>
                </a:spcAft>
                <a:buClr>
                  <a:srgbClr val="000000"/>
                </a:buClr>
                <a:buSzPts val="1600"/>
                <a:buFont typeface="Arial"/>
                <a:buAutoNum type="arabicPeriod"/>
              </a:pPr>
              <a:r>
                <a:rPr lang="en-US" sz="1600" dirty="0">
                  <a:solidFill>
                    <a:schemeClr val="dk1"/>
                  </a:solidFill>
                </a:rPr>
                <a:t>Choosing the correct front-end and cloud-based technology </a:t>
              </a:r>
            </a:p>
            <a:p>
              <a:pPr marL="342900" marR="0" lvl="0" indent="-342900" algn="l" rtl="0">
                <a:lnSpc>
                  <a:spcPct val="107000"/>
                </a:lnSpc>
                <a:spcBef>
                  <a:spcPts val="800"/>
                </a:spcBef>
                <a:spcAft>
                  <a:spcPts val="0"/>
                </a:spcAft>
                <a:buClr>
                  <a:srgbClr val="000000"/>
                </a:buClr>
                <a:buSzPts val="1600"/>
                <a:buFont typeface="Arial"/>
                <a:buAutoNum type="arabicPeriod"/>
              </a:pPr>
              <a:r>
                <a:rPr lang="en-US" sz="1600" dirty="0">
                  <a:solidFill>
                    <a:schemeClr val="dk1"/>
                  </a:solidFill>
                </a:rPr>
                <a:t>Implementing a dataset to store user information like favorite artists and genres.</a:t>
              </a:r>
            </a:p>
            <a:p>
              <a:pPr marL="342900" marR="0" lvl="0" indent="-342900" algn="l" rtl="0">
                <a:lnSpc>
                  <a:spcPct val="107000"/>
                </a:lnSpc>
                <a:spcBef>
                  <a:spcPts val="800"/>
                </a:spcBef>
                <a:spcAft>
                  <a:spcPts val="0"/>
                </a:spcAft>
                <a:buClr>
                  <a:srgbClr val="000000"/>
                </a:buClr>
                <a:buSzPts val="1600"/>
                <a:buFont typeface="Arial"/>
                <a:buAutoNum type="arabicPeriod"/>
              </a:pPr>
              <a:r>
                <a:rPr lang="en-US" sz="1600" dirty="0">
                  <a:solidFill>
                    <a:schemeClr val="dk1"/>
                  </a:solidFill>
                </a:rPr>
                <a:t>Getting the favorite to input the selected song into the User table</a:t>
              </a:r>
            </a:p>
            <a:p>
              <a:pPr marL="342900" marR="0" lvl="0" indent="-342900" algn="l" rtl="0">
                <a:lnSpc>
                  <a:spcPct val="107000"/>
                </a:lnSpc>
                <a:spcBef>
                  <a:spcPts val="800"/>
                </a:spcBef>
                <a:spcAft>
                  <a:spcPts val="0"/>
                </a:spcAft>
                <a:buClr>
                  <a:srgbClr val="000000"/>
                </a:buClr>
                <a:buSzPts val="1600"/>
                <a:buFont typeface="Arial"/>
                <a:buAutoNum type="arabicPeriod"/>
              </a:pPr>
              <a:r>
                <a:rPr lang="en-US" sz="1600" dirty="0">
                  <a:solidFill>
                    <a:schemeClr val="dk1"/>
                  </a:solidFill>
                </a:rPr>
                <a:t>Auto complete functionality on search box for songs</a:t>
              </a:r>
            </a:p>
            <a:p>
              <a:pPr marL="342900" marR="0" lvl="0" indent="-342900" algn="l" rtl="0">
                <a:lnSpc>
                  <a:spcPct val="107000"/>
                </a:lnSpc>
                <a:spcBef>
                  <a:spcPts val="800"/>
                </a:spcBef>
                <a:spcAft>
                  <a:spcPts val="0"/>
                </a:spcAft>
                <a:buClr>
                  <a:srgbClr val="000000"/>
                </a:buClr>
                <a:buSzPts val="1600"/>
                <a:buFont typeface="Arial"/>
                <a:buAutoNum type="arabicPeriod"/>
              </a:pPr>
              <a:endParaRPr lang="en-US" sz="1600" dirty="0">
                <a:solidFill>
                  <a:srgbClr val="666666"/>
                </a:solidFill>
              </a:endParaRPr>
            </a:p>
          </p:txBody>
        </p:sp>
        <p:sp>
          <p:nvSpPr>
            <p:cNvPr id="134" name="Google Shape;134;p2"/>
            <p:cNvSpPr/>
            <p:nvPr/>
          </p:nvSpPr>
          <p:spPr>
            <a:xfrm>
              <a:off x="4449644" y="559804"/>
              <a:ext cx="5269088" cy="375340"/>
            </a:xfrm>
            <a:prstGeom prst="roundRect">
              <a:avLst>
                <a:gd name="adj" fmla="val 16667"/>
              </a:avLst>
            </a:prstGeom>
            <a:gradFill>
              <a:gsLst>
                <a:gs pos="0">
                  <a:schemeClr val="accent3"/>
                </a:gs>
                <a:gs pos="100000">
                  <a:srgbClr val="D8D8D8"/>
                </a:gs>
              </a:gsLst>
              <a:lin ang="16200000" scaled="0"/>
            </a:gradFill>
            <a:ln w="9525" cap="flat" cmpd="sng">
              <a:solidFill>
                <a:srgbClr val="A1A1A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algn="ctr"/>
              <a:r>
                <a:rPr lang="en-US" sz="1800" b="1" dirty="0">
                  <a:solidFill>
                    <a:schemeClr val="lt1"/>
                  </a:solidFill>
                </a:rPr>
                <a:t>CHALLENGES</a:t>
              </a:r>
              <a:endParaRPr lang="en-CA" sz="1800" b="1" dirty="0">
                <a:solidFill>
                  <a:schemeClr val="lt1"/>
                </a:solidFill>
              </a:endParaRPr>
            </a:p>
          </p:txBody>
        </p:sp>
      </p:grpSp>
      <p:grpSp>
        <p:nvGrpSpPr>
          <p:cNvPr id="8" name="Google Shape;132;p2">
            <a:extLst>
              <a:ext uri="{FF2B5EF4-FFF2-40B4-BE49-F238E27FC236}">
                <a16:creationId xmlns:a16="http://schemas.microsoft.com/office/drawing/2014/main" id="{73408825-7D94-4214-8C69-E24CD81AF654}"/>
              </a:ext>
            </a:extLst>
          </p:cNvPr>
          <p:cNvGrpSpPr/>
          <p:nvPr/>
        </p:nvGrpSpPr>
        <p:grpSpPr>
          <a:xfrm>
            <a:off x="6040451" y="1210979"/>
            <a:ext cx="5529023" cy="5075310"/>
            <a:chOff x="4449644" y="582935"/>
            <a:chExt cx="5772046" cy="6210441"/>
          </a:xfrm>
        </p:grpSpPr>
        <p:sp>
          <p:nvSpPr>
            <p:cNvPr id="9" name="Google Shape;133;p2">
              <a:extLst>
                <a:ext uri="{FF2B5EF4-FFF2-40B4-BE49-F238E27FC236}">
                  <a16:creationId xmlns:a16="http://schemas.microsoft.com/office/drawing/2014/main" id="{E48CD5ED-E397-4BAD-88BA-4CB152B3D698}"/>
                </a:ext>
              </a:extLst>
            </p:cNvPr>
            <p:cNvSpPr/>
            <p:nvPr/>
          </p:nvSpPr>
          <p:spPr>
            <a:xfrm>
              <a:off x="4467981" y="1717347"/>
              <a:ext cx="5735369" cy="5076029"/>
            </a:xfrm>
            <a:prstGeom prst="roundRect">
              <a:avLst>
                <a:gd name="adj" fmla="val 16667"/>
              </a:avLst>
            </a:prstGeom>
            <a:gradFill>
              <a:gsLst>
                <a:gs pos="0">
                  <a:srgbClr val="D8D8D8"/>
                </a:gs>
                <a:gs pos="35000">
                  <a:srgbClr val="E3E3E3"/>
                </a:gs>
                <a:gs pos="100000">
                  <a:srgbClr val="F4F4F4"/>
                </a:gs>
              </a:gsLst>
              <a:lin ang="16200000" scaled="0"/>
            </a:gradFill>
            <a:ln w="9525" cap="flat" cmpd="sng">
              <a:solidFill>
                <a:srgbClr val="A1A1A1"/>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91425" tIns="45700" rIns="91425" bIns="45700" anchor="ctr" anchorCtr="0">
              <a:noAutofit/>
            </a:bodyPr>
            <a:lstStyle/>
            <a:p>
              <a:pPr marL="342900" marR="0" lvl="0" indent="-342900" algn="l" rtl="0">
                <a:lnSpc>
                  <a:spcPct val="125000"/>
                </a:lnSpc>
                <a:spcBef>
                  <a:spcPts val="800"/>
                </a:spcBef>
                <a:spcAft>
                  <a:spcPts val="0"/>
                </a:spcAft>
                <a:buClr>
                  <a:srgbClr val="000000"/>
                </a:buClr>
                <a:buSzPts val="1600"/>
                <a:buFont typeface="+mj-lt"/>
                <a:buAutoNum type="arabicPeriod"/>
              </a:pPr>
              <a:r>
                <a:rPr lang="en-US" sz="1600" b="0" i="0" u="none" strike="noStrike" cap="none" dirty="0">
                  <a:solidFill>
                    <a:schemeClr val="tx1"/>
                  </a:solidFill>
                  <a:latin typeface="Arial"/>
                  <a:ea typeface="Arial"/>
                  <a:cs typeface="Arial"/>
                  <a:sym typeface="Arial"/>
                </a:rPr>
                <a:t>LIKE or DISLIKE icons next to the suggested tracks in order to feed our data for ML model improvement purposes.</a:t>
              </a:r>
            </a:p>
            <a:p>
              <a:pPr marL="342900" marR="0" lvl="0" indent="-342900" algn="l" rtl="0">
                <a:lnSpc>
                  <a:spcPct val="125000"/>
                </a:lnSpc>
                <a:spcBef>
                  <a:spcPts val="800"/>
                </a:spcBef>
                <a:spcAft>
                  <a:spcPts val="0"/>
                </a:spcAft>
                <a:buClr>
                  <a:srgbClr val="000000"/>
                </a:buClr>
                <a:buSzPts val="1600"/>
                <a:buFont typeface="+mj-lt"/>
                <a:buAutoNum type="arabicPeriod"/>
              </a:pPr>
              <a:r>
                <a:rPr lang="en-US" sz="1600" b="0" i="0" u="none" strike="noStrike" cap="none" dirty="0">
                  <a:solidFill>
                    <a:schemeClr val="tx1"/>
                  </a:solidFill>
                  <a:latin typeface="Arial"/>
                  <a:ea typeface="Arial"/>
                  <a:cs typeface="Arial"/>
                  <a:sym typeface="Arial"/>
                </a:rPr>
                <a:t>Sentiment analysis on users’ comment and take it to recommendation system</a:t>
              </a:r>
            </a:p>
            <a:p>
              <a:pPr marL="342900" marR="0" lvl="0" indent="-342900" algn="l" rtl="0">
                <a:lnSpc>
                  <a:spcPct val="125000"/>
                </a:lnSpc>
                <a:spcBef>
                  <a:spcPts val="800"/>
                </a:spcBef>
                <a:spcAft>
                  <a:spcPts val="0"/>
                </a:spcAft>
                <a:buClr>
                  <a:srgbClr val="000000"/>
                </a:buClr>
                <a:buSzPts val="1600"/>
                <a:buFont typeface="+mj-lt"/>
                <a:buAutoNum type="arabicPeriod"/>
              </a:pPr>
              <a:r>
                <a:rPr lang="en-US" sz="1600" b="0" i="0" u="none" strike="noStrike" cap="none" dirty="0">
                  <a:solidFill>
                    <a:schemeClr val="tx1"/>
                  </a:solidFill>
                  <a:latin typeface="Arial"/>
                  <a:ea typeface="Arial"/>
                  <a:cs typeface="Arial"/>
                  <a:sym typeface="Arial"/>
                </a:rPr>
                <a:t>Algorithm to include time played vs length of song</a:t>
              </a:r>
            </a:p>
            <a:p>
              <a:pPr marL="342900" marR="0" lvl="0" indent="-342900" algn="l" rtl="0">
                <a:lnSpc>
                  <a:spcPct val="125000"/>
                </a:lnSpc>
                <a:spcBef>
                  <a:spcPts val="800"/>
                </a:spcBef>
                <a:spcAft>
                  <a:spcPts val="0"/>
                </a:spcAft>
                <a:buClr>
                  <a:srgbClr val="000000"/>
                </a:buClr>
                <a:buSzPts val="1600"/>
                <a:buFont typeface="+mj-lt"/>
                <a:buAutoNum type="arabicPeriod"/>
              </a:pPr>
              <a:r>
                <a:rPr lang="en-US" sz="1600" b="0" i="0" u="none" strike="noStrike" cap="none" dirty="0">
                  <a:solidFill>
                    <a:schemeClr val="tx1"/>
                  </a:solidFill>
                  <a:latin typeface="Arial"/>
                  <a:ea typeface="Arial"/>
                  <a:cs typeface="Arial"/>
                  <a:sym typeface="Arial"/>
                </a:rPr>
                <a:t>Integrate database management system: ex: MySQL, or PostgreSQL </a:t>
              </a:r>
            </a:p>
          </p:txBody>
        </p:sp>
        <p:sp>
          <p:nvSpPr>
            <p:cNvPr id="10" name="Google Shape;134;p2">
              <a:extLst>
                <a:ext uri="{FF2B5EF4-FFF2-40B4-BE49-F238E27FC236}">
                  <a16:creationId xmlns:a16="http://schemas.microsoft.com/office/drawing/2014/main" id="{DA2783D8-7C07-4796-BB8B-4146323D1B1D}"/>
                </a:ext>
              </a:extLst>
            </p:cNvPr>
            <p:cNvSpPr/>
            <p:nvPr/>
          </p:nvSpPr>
          <p:spPr>
            <a:xfrm>
              <a:off x="4449644" y="582935"/>
              <a:ext cx="5772046" cy="664114"/>
            </a:xfrm>
            <a:prstGeom prst="roundRect">
              <a:avLst>
                <a:gd name="adj" fmla="val 16667"/>
              </a:avLst>
            </a:prstGeom>
            <a:gradFill>
              <a:gsLst>
                <a:gs pos="0">
                  <a:schemeClr val="accent3"/>
                </a:gs>
                <a:gs pos="100000">
                  <a:srgbClr val="D8D8D8"/>
                </a:gs>
              </a:gsLst>
              <a:lin ang="16200000" scaled="0"/>
            </a:gradFill>
            <a:ln w="9525" cap="flat" cmpd="sng">
              <a:solidFill>
                <a:srgbClr val="A1A1A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0000"/>
                </a:buClr>
                <a:buSzPts val="2600"/>
                <a:buFont typeface="Arial"/>
                <a:buNone/>
              </a:pPr>
              <a:r>
                <a:rPr lang="en-US" sz="1800" b="1" dirty="0">
                  <a:solidFill>
                    <a:schemeClr val="lt1"/>
                  </a:solidFill>
                </a:rPr>
                <a:t>POTENTIAL IMPROVEMENTS</a:t>
              </a:r>
              <a:endParaRPr sz="1800" b="1" dirty="0">
                <a:solidFill>
                  <a:schemeClr val="lt1"/>
                </a:solidFill>
              </a:endParaRPr>
            </a:p>
          </p:txBody>
        </p:sp>
      </p:grpSp>
    </p:spTree>
    <p:extLst>
      <p:ext uri="{BB962C8B-B14F-4D97-AF65-F5344CB8AC3E}">
        <p14:creationId xmlns:p14="http://schemas.microsoft.com/office/powerpoint/2010/main" val="1746435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2"/>
          <p:cNvPicPr preferRelativeResize="0"/>
          <p:nvPr/>
        </p:nvPicPr>
        <p:blipFill>
          <a:blip r:embed="rId3"/>
          <a:srcRect/>
          <a:stretch/>
        </p:blipFill>
        <p:spPr>
          <a:xfrm>
            <a:off x="11091055" y="0"/>
            <a:ext cx="1067935" cy="1036410"/>
          </a:xfrm>
          <a:prstGeom prst="rect">
            <a:avLst/>
          </a:prstGeom>
          <a:noFill/>
          <a:ln>
            <a:noFill/>
          </a:ln>
        </p:spPr>
      </p:pic>
      <p:sp>
        <p:nvSpPr>
          <p:cNvPr id="131" name="Google Shape;131;p2"/>
          <p:cNvSpPr txBox="1">
            <a:spLocks noGrp="1"/>
          </p:cNvSpPr>
          <p:nvPr>
            <p:ph type="title"/>
          </p:nvPr>
        </p:nvSpPr>
        <p:spPr>
          <a:xfrm>
            <a:off x="468331" y="185562"/>
            <a:ext cx="10402869" cy="7865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600" dirty="0"/>
              <a:t>Tune Clairvoyant</a:t>
            </a:r>
          </a:p>
        </p:txBody>
      </p:sp>
      <p:sp>
        <p:nvSpPr>
          <p:cNvPr id="11" name="Google Shape;133;p2">
            <a:extLst>
              <a:ext uri="{FF2B5EF4-FFF2-40B4-BE49-F238E27FC236}">
                <a16:creationId xmlns:a16="http://schemas.microsoft.com/office/drawing/2014/main" id="{C67592A3-8B31-44C9-B2EF-C8036D5EF8A1}"/>
              </a:ext>
            </a:extLst>
          </p:cNvPr>
          <p:cNvSpPr/>
          <p:nvPr/>
        </p:nvSpPr>
        <p:spPr>
          <a:xfrm>
            <a:off x="729449" y="1411550"/>
            <a:ext cx="10733102" cy="4873842"/>
          </a:xfrm>
          <a:prstGeom prst="roundRect">
            <a:avLst>
              <a:gd name="adj" fmla="val 16667"/>
            </a:avLst>
          </a:prstGeom>
          <a:gradFill>
            <a:gsLst>
              <a:gs pos="0">
                <a:srgbClr val="D8D8D8"/>
              </a:gs>
              <a:gs pos="35000">
                <a:srgbClr val="E3E3E3"/>
              </a:gs>
              <a:gs pos="100000">
                <a:srgbClr val="F4F4F4"/>
              </a:gs>
            </a:gsLst>
            <a:lin ang="16200000" scaled="0"/>
          </a:gradFill>
          <a:ln w="9525" cap="flat" cmpd="sng">
            <a:solidFill>
              <a:srgbClr val="A1A1A1"/>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91425" tIns="45700" rIns="91425" bIns="45700" anchor="ctr" anchorCtr="0">
            <a:noAutofit/>
          </a:bodyPr>
          <a:lstStyle/>
          <a:p>
            <a:pPr marL="0" marR="0" lvl="0" indent="0" algn="ctr" rtl="0">
              <a:lnSpc>
                <a:spcPct val="150000"/>
              </a:lnSpc>
              <a:spcBef>
                <a:spcPts val="800"/>
              </a:spcBef>
              <a:spcAft>
                <a:spcPts val="0"/>
              </a:spcAft>
              <a:buClr>
                <a:srgbClr val="000000"/>
              </a:buClr>
              <a:buSzPts val="1600"/>
              <a:buFont typeface="Arial"/>
              <a:buNone/>
            </a:pPr>
            <a:r>
              <a:rPr lang="en-CA" sz="6400" dirty="0">
                <a:solidFill>
                  <a:schemeClr val="dk1"/>
                </a:solidFill>
              </a:rPr>
              <a:t>DEMO</a:t>
            </a:r>
            <a:endParaRPr lang="en-US" sz="64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5470145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91CC0CE335B6E4281FE89842D256374" ma:contentTypeVersion="5" ma:contentTypeDescription="Create a new document." ma:contentTypeScope="" ma:versionID="ecd469e0849954db71975afbdb375678">
  <xsd:schema xmlns:xsd="http://www.w3.org/2001/XMLSchema" xmlns:xs="http://www.w3.org/2001/XMLSchema" xmlns:p="http://schemas.microsoft.com/office/2006/metadata/properties" xmlns:ns2="1a303891-b730-4f3b-97a3-ea9f42070766" targetNamespace="http://schemas.microsoft.com/office/2006/metadata/properties" ma:root="true" ma:fieldsID="730baa22dc210413a3a7ffc4adbd3a0e" ns2:_="">
    <xsd:import namespace="1a303891-b730-4f3b-97a3-ea9f4207076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303891-b730-4f3b-97a3-ea9f420707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F705CE2-60E5-4A36-B7E0-6CDDD520A91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AAED685-9978-4B5C-BC75-2A044A778A00}">
  <ds:schemaRefs>
    <ds:schemaRef ds:uri="http://schemas.microsoft.com/sharepoint/v3/contenttype/forms"/>
  </ds:schemaRefs>
</ds:datastoreItem>
</file>

<file path=customXml/itemProps3.xml><?xml version="1.0" encoding="utf-8"?>
<ds:datastoreItem xmlns:ds="http://schemas.openxmlformats.org/officeDocument/2006/customXml" ds:itemID="{14434E25-A465-4FB9-BB1A-27BAEE19D4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a303891-b730-4f3b-97a3-ea9f42070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276</TotalTime>
  <Words>373</Words>
  <Application>Microsoft Office PowerPoint</Application>
  <PresentationFormat>Widescreen</PresentationFormat>
  <Paragraphs>44</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Quattrocento Sans</vt:lpstr>
      <vt:lpstr>Office Theme</vt:lpstr>
      <vt:lpstr>Tune Clairvoyant</vt:lpstr>
      <vt:lpstr>Meet Our Team </vt:lpstr>
      <vt:lpstr>Project Definition</vt:lpstr>
      <vt:lpstr>Tune Clairvoyant</vt:lpstr>
      <vt:lpstr>Tune Clairvoyant</vt:lpstr>
      <vt:lpstr>Tune Clairvoyant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Tune Clairvoyant</dc:title>
  <dc:creator>Joseph Mendez</dc:creator>
  <cp:lastModifiedBy>HungYi CHEN</cp:lastModifiedBy>
  <cp:revision>13</cp:revision>
  <dcterms:created xsi:type="dcterms:W3CDTF">2021-09-15T22:15:33Z</dcterms:created>
  <dcterms:modified xsi:type="dcterms:W3CDTF">2021-12-16T00:31:21Z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0x010100291CC0CE335B6E4281FE89842D256374</vt:lpwstr>
  </property>
</Properties>
</file>