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01" r:id="rId1"/>
  </p:sldMasterIdLst>
  <p:notesMasterIdLst>
    <p:notesMasterId r:id="rId6"/>
  </p:notesMasterIdLst>
  <p:sldIdLst>
    <p:sldId id="279" r:id="rId2"/>
    <p:sldId id="278" r:id="rId3"/>
    <p:sldId id="260" r:id="rId4"/>
    <p:sldId id="258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entury Gothic" panose="020B0502020202020204" pitchFamily="34" charset="0"/>
      <p:regular r:id="rId11"/>
      <p:bold r:id="rId12"/>
      <p:italic r:id="rId13"/>
      <p:boldItalic r:id="rId14"/>
    </p:embeddedFont>
    <p:embeddedFont>
      <p:font typeface="Quattrocento Sans" panose="020B060402020202020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3s/DvGLxWexNWyq2f4b/tyvou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DE6"/>
    <a:srgbClr val="E8E7DC"/>
    <a:srgbClr val="E0D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765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4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09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3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17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446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8182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370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3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8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2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8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76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351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55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8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8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55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9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11" name="Google Shape;84;p1">
            <a:extLst>
              <a:ext uri="{FF2B5EF4-FFF2-40B4-BE49-F238E27FC236}">
                <a16:creationId xmlns:a16="http://schemas.microsoft.com/office/drawing/2014/main" id="{911450E1-AD92-470D-9939-8F99DE225A2C}"/>
              </a:ext>
            </a:extLst>
          </p:cNvPr>
          <p:cNvSpPr txBox="1">
            <a:spLocks/>
          </p:cNvSpPr>
          <p:nvPr/>
        </p:nvSpPr>
        <p:spPr>
          <a:xfrm>
            <a:off x="6087378" y="808063"/>
            <a:ext cx="5953124" cy="95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88541"/>
              <a:buFont typeface="Quattrocento Sans"/>
              <a:buNone/>
            </a:pPr>
            <a:r>
              <a:rPr lang="en-US" sz="6400" dirty="0">
                <a:solidFill>
                  <a:schemeClr val="tx1"/>
                </a:solidFill>
              </a:rPr>
              <a:t>Mind Reader</a:t>
            </a:r>
          </a:p>
        </p:txBody>
      </p:sp>
      <p:sp>
        <p:nvSpPr>
          <p:cNvPr id="12" name="Google Shape;91;p1">
            <a:extLst>
              <a:ext uri="{FF2B5EF4-FFF2-40B4-BE49-F238E27FC236}">
                <a16:creationId xmlns:a16="http://schemas.microsoft.com/office/drawing/2014/main" id="{D782CA90-08DC-4D94-A21D-20DC1C507948}"/>
              </a:ext>
            </a:extLst>
          </p:cNvPr>
          <p:cNvSpPr txBox="1"/>
          <p:nvPr/>
        </p:nvSpPr>
        <p:spPr>
          <a:xfrm>
            <a:off x="6879500" y="2111536"/>
            <a:ext cx="4856748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6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Next Word Prediction App</a:t>
            </a:r>
            <a:endParaRPr sz="2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2;p1">
            <a:extLst>
              <a:ext uri="{FF2B5EF4-FFF2-40B4-BE49-F238E27FC236}">
                <a16:creationId xmlns:a16="http://schemas.microsoft.com/office/drawing/2014/main" id="{03D7BA30-85C6-4B4E-9066-6E110A331BE5}"/>
              </a:ext>
            </a:extLst>
          </p:cNvPr>
          <p:cNvSpPr txBox="1"/>
          <p:nvPr/>
        </p:nvSpPr>
        <p:spPr>
          <a:xfrm>
            <a:off x="6635566" y="4914368"/>
            <a:ext cx="485674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CAPSTONE TERM II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AIDI </a:t>
            </a:r>
            <a:r>
              <a:rPr lang="en-US" sz="2200" dirty="0">
                <a:latin typeface="Quattrocento Sans"/>
                <a:ea typeface="Quattrocento Sans"/>
                <a:cs typeface="Quattrocento Sans"/>
                <a:sym typeface="Quattrocento Sans"/>
              </a:rPr>
              <a:t>Winter</a:t>
            </a:r>
            <a:r>
              <a:rPr lang="en-US" sz="2200" b="0" i="0" u="none" strike="noStrike" cap="none" dirty="0">
                <a:latin typeface="Quattrocento Sans"/>
                <a:ea typeface="Quattrocento Sans"/>
                <a:cs typeface="Quattrocento Sans"/>
                <a:sym typeface="Quattrocento Sans"/>
              </a:rPr>
              <a:t> 2022 Section A</a:t>
            </a:r>
            <a:endParaRPr sz="22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12192001" cy="6857990"/>
          </a:xfrm>
          <a:prstGeom prst="rect">
            <a:avLst/>
          </a:prstGeom>
        </p:spPr>
      </p:pic>
      <p:grpSp>
        <p:nvGrpSpPr>
          <p:cNvPr id="15" name="Google Shape;98;p15">
            <a:extLst>
              <a:ext uri="{FF2B5EF4-FFF2-40B4-BE49-F238E27FC236}">
                <a16:creationId xmlns:a16="http://schemas.microsoft.com/office/drawing/2014/main" id="{01398801-FDCA-472B-AE73-32E06C7935AE}"/>
              </a:ext>
            </a:extLst>
          </p:cNvPr>
          <p:cNvGrpSpPr/>
          <p:nvPr/>
        </p:nvGrpSpPr>
        <p:grpSpPr>
          <a:xfrm>
            <a:off x="7172133" y="1329758"/>
            <a:ext cx="2560320" cy="5046569"/>
            <a:chOff x="9218385" y="1635180"/>
            <a:chExt cx="2560320" cy="5046569"/>
          </a:xfrm>
        </p:grpSpPr>
        <p:pic>
          <p:nvPicPr>
            <p:cNvPr id="16" name="Google Shape;102;p15" descr="A person smiling with a city in the background&#10;&#10;Description automatically generated with medium confidence">
              <a:extLst>
                <a:ext uri="{FF2B5EF4-FFF2-40B4-BE49-F238E27FC236}">
                  <a16:creationId xmlns:a16="http://schemas.microsoft.com/office/drawing/2014/main" id="{9859E896-EA6C-41B0-A79C-F8A7326E046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6956" r="3200" b="-3"/>
            <a:stretch/>
          </p:blipFill>
          <p:spPr>
            <a:xfrm>
              <a:off x="9218385" y="2087888"/>
              <a:ext cx="2560320" cy="309831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07;p15">
              <a:extLst>
                <a:ext uri="{FF2B5EF4-FFF2-40B4-BE49-F238E27FC236}">
                  <a16:creationId xmlns:a16="http://schemas.microsoft.com/office/drawing/2014/main" id="{D219A3C5-0196-4B4C-8E28-041F05807C29}"/>
                </a:ext>
              </a:extLst>
            </p:cNvPr>
            <p:cNvSpPr txBox="1"/>
            <p:nvPr/>
          </p:nvSpPr>
          <p:spPr>
            <a:xfrm>
              <a:off x="9218385" y="1635180"/>
              <a:ext cx="2560320" cy="4308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lang="en-US" sz="22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Esra Ersoy</a:t>
              </a:r>
              <a:endParaRPr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10;p15">
              <a:extLst>
                <a:ext uri="{FF2B5EF4-FFF2-40B4-BE49-F238E27FC236}">
                  <a16:creationId xmlns:a16="http://schemas.microsoft.com/office/drawing/2014/main" id="{8FAD5327-C1BD-433A-B42B-550E92408A37}"/>
                </a:ext>
              </a:extLst>
            </p:cNvPr>
            <p:cNvSpPr txBox="1"/>
            <p:nvPr/>
          </p:nvSpPr>
          <p:spPr>
            <a:xfrm>
              <a:off x="9218385" y="5296795"/>
              <a:ext cx="2560320" cy="13849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0" i="0" u="none" strike="noStrike" cap="none" dirty="0">
                  <a:solidFill>
                    <a:srgbClr val="000000"/>
                  </a:solidFill>
                  <a:ea typeface="Quattrocento Sans"/>
                  <a:cs typeface="Quattrocento Sans"/>
                  <a:sym typeface="Quattrocento Sans"/>
                </a:rPr>
                <a:t>My bachelor's degree is in Mathematical Engineering. And I worked as business analyst in software development projects in Turkey.</a:t>
              </a:r>
              <a:endParaRPr sz="14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11;p15">
            <a:extLst>
              <a:ext uri="{FF2B5EF4-FFF2-40B4-BE49-F238E27FC236}">
                <a16:creationId xmlns:a16="http://schemas.microsoft.com/office/drawing/2014/main" id="{B312565A-ACBB-4BBB-A04C-2A14C100986B}"/>
              </a:ext>
            </a:extLst>
          </p:cNvPr>
          <p:cNvSpPr txBox="1">
            <a:spLocks/>
          </p:cNvSpPr>
          <p:nvPr/>
        </p:nvSpPr>
        <p:spPr>
          <a:xfrm>
            <a:off x="475097" y="9270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800"/>
            </a:pPr>
            <a:r>
              <a:rPr lang="en-US" dirty="0">
                <a:solidFill>
                  <a:schemeClr val="bg1">
                    <a:lumMod val="85000"/>
                    <a:lumOff val="15000"/>
                  </a:schemeClr>
                </a:solidFill>
              </a:rPr>
              <a:t>Meet Our Team </a:t>
            </a:r>
          </a:p>
        </p:txBody>
      </p:sp>
      <p:sp>
        <p:nvSpPr>
          <p:cNvPr id="8" name="Google Shape;110;p15">
            <a:extLst>
              <a:ext uri="{FF2B5EF4-FFF2-40B4-BE49-F238E27FC236}">
                <a16:creationId xmlns:a16="http://schemas.microsoft.com/office/drawing/2014/main" id="{8BA0D279-8D4A-4758-9E01-2E51C943E9D3}"/>
              </a:ext>
            </a:extLst>
          </p:cNvPr>
          <p:cNvSpPr txBox="1"/>
          <p:nvPr/>
        </p:nvSpPr>
        <p:spPr>
          <a:xfrm>
            <a:off x="2300585" y="4972712"/>
            <a:ext cx="271928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I’m an Engineer by profession and I’m passionate about Data. Studying this field to explore more and more how this works. </a:t>
            </a:r>
            <a:endParaRPr sz="14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45B95D-FFEA-4D8D-96FC-B1309AFB1E0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20000" contrast="7000"/>
                    </a14:imgEffect>
                  </a14:imgLayer>
                </a14:imgProps>
              </a:ext>
            </a:extLst>
          </a:blip>
          <a:srcRect t="10811" b="11686"/>
          <a:stretch/>
        </p:blipFill>
        <p:spPr>
          <a:xfrm>
            <a:off x="2300585" y="1763806"/>
            <a:ext cx="2719283" cy="3208906"/>
          </a:xfrm>
          <a:prstGeom prst="rect">
            <a:avLst/>
          </a:prstGeom>
        </p:spPr>
      </p:pic>
      <p:sp>
        <p:nvSpPr>
          <p:cNvPr id="12" name="Google Shape;107;p15">
            <a:extLst>
              <a:ext uri="{FF2B5EF4-FFF2-40B4-BE49-F238E27FC236}">
                <a16:creationId xmlns:a16="http://schemas.microsoft.com/office/drawing/2014/main" id="{60A9CE28-D377-4277-96B4-117DD2FD0CA4}"/>
              </a:ext>
            </a:extLst>
          </p:cNvPr>
          <p:cNvSpPr txBox="1"/>
          <p:nvPr/>
        </p:nvSpPr>
        <p:spPr>
          <a:xfrm>
            <a:off x="2300585" y="1329758"/>
            <a:ext cx="256032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Abhishek Joshi</a:t>
            </a:r>
            <a:endParaRPr sz="22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07371" y="271540"/>
            <a:ext cx="11456227" cy="78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/>
              <a:t>Project: Next Word Prediction</a:t>
            </a:r>
            <a:endParaRPr sz="3600" dirty="0"/>
          </a:p>
        </p:txBody>
      </p:sp>
      <p:sp>
        <p:nvSpPr>
          <p:cNvPr id="11" name="Google Shape;119;p2">
            <a:extLst>
              <a:ext uri="{FF2B5EF4-FFF2-40B4-BE49-F238E27FC236}">
                <a16:creationId xmlns:a16="http://schemas.microsoft.com/office/drawing/2014/main" id="{AD3403E2-A4D3-498E-A5C0-243DBBE91801}"/>
              </a:ext>
            </a:extLst>
          </p:cNvPr>
          <p:cNvSpPr/>
          <p:nvPr/>
        </p:nvSpPr>
        <p:spPr>
          <a:xfrm>
            <a:off x="394216" y="1850691"/>
            <a:ext cx="11469383" cy="1502110"/>
          </a:xfrm>
          <a:prstGeom prst="roundRect">
            <a:avLst>
              <a:gd name="adj" fmla="val 16667"/>
            </a:avLst>
          </a:prstGeom>
          <a:solidFill>
            <a:srgbClr val="EEEDE6"/>
          </a:soli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333333"/>
                </a:solidFill>
                <a:latin typeface="+mn-lt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he goal of our project is to build predictive text models like those used by SwiftKey, an App making it easier for people to type on their mobile devices by </a:t>
            </a:r>
            <a:r>
              <a:rPr lang="en-US" dirty="0">
                <a:solidFill>
                  <a:srgbClr val="00B050"/>
                </a:solidFill>
                <a:latin typeface="+mn-lt"/>
              </a:rPr>
              <a:t>predicting the next word that is most likely to come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. In this project, text data from blogs, twitter and news will be downloaded and a brief exploration and initial analysis of the data will be performed. </a:t>
            </a:r>
            <a:endParaRPr b="0" i="0" u="none" strike="noStrike" cap="none" dirty="0">
              <a:solidFill>
                <a:schemeClr val="dk1"/>
              </a:solidFill>
              <a:latin typeface="+mn-lt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4;p2">
            <a:extLst>
              <a:ext uri="{FF2B5EF4-FFF2-40B4-BE49-F238E27FC236}">
                <a16:creationId xmlns:a16="http://schemas.microsoft.com/office/drawing/2014/main" id="{88D07174-8E41-425B-A5CD-606E4B6700D2}"/>
              </a:ext>
            </a:extLst>
          </p:cNvPr>
          <p:cNvSpPr/>
          <p:nvPr/>
        </p:nvSpPr>
        <p:spPr>
          <a:xfrm>
            <a:off x="407371" y="1225461"/>
            <a:ext cx="3408849" cy="486732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OBJECTIVE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21;p2">
            <a:extLst>
              <a:ext uri="{FF2B5EF4-FFF2-40B4-BE49-F238E27FC236}">
                <a16:creationId xmlns:a16="http://schemas.microsoft.com/office/drawing/2014/main" id="{69747C31-3AE2-4290-AECB-9684A6A7BF08}"/>
              </a:ext>
            </a:extLst>
          </p:cNvPr>
          <p:cNvSpPr/>
          <p:nvPr/>
        </p:nvSpPr>
        <p:spPr>
          <a:xfrm>
            <a:off x="394215" y="4117111"/>
            <a:ext cx="11456228" cy="2405609"/>
          </a:xfrm>
          <a:prstGeom prst="roundRect">
            <a:avLst>
              <a:gd name="adj" fmla="val 16667"/>
            </a:avLst>
          </a:prstGeom>
          <a:solidFill>
            <a:srgbClr val="EEEDE6"/>
          </a:soli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1. Source: </a:t>
            </a:r>
            <a:r>
              <a:rPr lang="en-US" sz="2000" dirty="0">
                <a:solidFill>
                  <a:schemeClr val="dk1"/>
                </a:solidFill>
              </a:rPr>
              <a:t>Blogs, articles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dataset from Kaggle or other sources.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2. Python (User Interface design)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3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 Python (AI model programming)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4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 AWS (cloud storage for database and codes) or Azure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dirty="0">
                <a:solidFill>
                  <a:schemeClr val="dk1"/>
                </a:solidFill>
              </a:rPr>
              <a:t>5</a:t>
            </a:r>
            <a:r>
              <a:rPr lang="en-US" sz="2000" b="0" i="0" u="none" strike="noStrike" cap="none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 GitHub (Version control)</a:t>
            </a:r>
          </a:p>
        </p:txBody>
      </p:sp>
      <p:sp>
        <p:nvSpPr>
          <p:cNvPr id="14" name="Google Shape;122;p2">
            <a:extLst>
              <a:ext uri="{FF2B5EF4-FFF2-40B4-BE49-F238E27FC236}">
                <a16:creationId xmlns:a16="http://schemas.microsoft.com/office/drawing/2014/main" id="{419BE649-6552-4306-BDD2-78E922A05BCC}"/>
              </a:ext>
            </a:extLst>
          </p:cNvPr>
          <p:cNvSpPr/>
          <p:nvPr/>
        </p:nvSpPr>
        <p:spPr>
          <a:xfrm>
            <a:off x="394215" y="3472144"/>
            <a:ext cx="3422005" cy="493366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+mj-lt"/>
                <a:ea typeface="Arial"/>
                <a:cs typeface="Arial"/>
                <a:sym typeface="Arial"/>
              </a:rPr>
              <a:t>TECHNOLOGY</a:t>
            </a:r>
            <a:endParaRPr sz="2800" b="0" i="0" u="none" strike="noStrike" cap="none" dirty="0">
              <a:solidFill>
                <a:srgbClr val="000000"/>
              </a:solidFill>
              <a:latin typeface="+mj-lt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467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>
            <a:spLocks noGrp="1"/>
          </p:cNvSpPr>
          <p:nvPr>
            <p:ph type="title"/>
          </p:nvPr>
        </p:nvSpPr>
        <p:spPr>
          <a:xfrm>
            <a:off x="468331" y="153411"/>
            <a:ext cx="10402869" cy="78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600" dirty="0">
                <a:solidFill>
                  <a:schemeClr val="tx1"/>
                </a:solidFill>
              </a:rPr>
              <a:t>Project Definition</a:t>
            </a:r>
            <a:endParaRPr sz="3600" dirty="0">
              <a:solidFill>
                <a:schemeClr val="tx1"/>
              </a:solidFill>
            </a:endParaRPr>
          </a:p>
        </p:txBody>
      </p:sp>
      <p:grpSp>
        <p:nvGrpSpPr>
          <p:cNvPr id="118" name="Google Shape;118;p2"/>
          <p:cNvGrpSpPr/>
          <p:nvPr/>
        </p:nvGrpSpPr>
        <p:grpSpPr>
          <a:xfrm>
            <a:off x="394216" y="1073020"/>
            <a:ext cx="11456228" cy="5726777"/>
            <a:chOff x="4282322" y="1054167"/>
            <a:chExt cx="5740570" cy="5726777"/>
          </a:xfrm>
        </p:grpSpPr>
        <p:sp>
          <p:nvSpPr>
            <p:cNvPr id="120" name="Google Shape;120;p2"/>
            <p:cNvSpPr/>
            <p:nvPr/>
          </p:nvSpPr>
          <p:spPr>
            <a:xfrm>
              <a:off x="4282322" y="1677881"/>
              <a:ext cx="5740570" cy="5103063"/>
            </a:xfrm>
            <a:prstGeom prst="roundRect">
              <a:avLst>
                <a:gd name="adj" fmla="val 16667"/>
              </a:avLst>
            </a:prstGeom>
            <a:solidFill>
              <a:srgbClr val="EEEDE6"/>
            </a:soli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MUST HAVES: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 User based application. Each user history will be kept in database.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 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An input textbox for user to type the message.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Shortest Path Algorith</a:t>
              </a:r>
              <a:r>
                <a:rPr lang="en-GB" sz="1600" dirty="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m or LSTM</a:t>
              </a:r>
              <a:r>
                <a:rPr lang="en-GB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w</a:t>
              </a:r>
              <a:r>
                <a:rPr lang="en-GB" sz="1600" dirty="0">
                  <a:solidFill>
                    <a:schemeClr val="bg1"/>
                  </a:solidFill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ill be applied.</a:t>
              </a:r>
              <a:endParaRPr lang="en-GB" sz="16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Domain based articles will be used for the project. (Close scope)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Suggestion of 3 possible words. </a:t>
              </a:r>
              <a:r>
                <a:rPr lang="en-GB" sz="1600" dirty="0">
                  <a:solidFill>
                    <a:schemeClr val="bg1"/>
                  </a:solidFill>
                  <a:ea typeface="Calibri" panose="020F0502020204030204" pitchFamily="34" charset="0"/>
                  <a:cs typeface="Times New Roman" panose="02020603050405020304" pitchFamily="18" charset="0"/>
                </a:rPr>
                <a:t>If the user choose one of the suggestions, it will be saved on database. 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 Percentage of the successful suggestions (number of accepted words by user / total number of suggested words) will be measured and displayed under the user name.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GB" sz="16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NICE TO HAVES</a:t>
              </a:r>
              <a:r>
                <a:rPr lang="en-GB" sz="1600" b="1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 Auto complete feature</a:t>
              </a:r>
              <a:endParaRPr lang="en-GB" sz="16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Category based training and prediction</a:t>
              </a: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Segoe UI Symbol" panose="020B0502040204020203" pitchFamily="34" charset="0"/>
                </a:rPr>
                <a:t>✓</a:t>
              </a:r>
              <a:r>
                <a:rPr lang="en-GB" sz="1600" dirty="0">
                  <a:solidFill>
                    <a:schemeClr val="bg1"/>
                  </a:solidFill>
                  <a:effectLst/>
                  <a:latin typeface="+mn-lt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16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S</a:t>
              </a:r>
              <a:r>
                <a:rPr lang="en-US" sz="1600" dirty="0" err="1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uggesting</a:t>
              </a:r>
              <a:r>
                <a:rPr lang="en-US" sz="1600" dirty="0">
                  <a:solidFill>
                    <a:schemeClr val="bg1"/>
                  </a:solidFill>
                  <a:latin typeface="+mn-lt"/>
                  <a:cs typeface="Times New Roman" panose="02020603050405020304" pitchFamily="18" charset="0"/>
                </a:rPr>
                <a:t> phrases instead of single words</a:t>
              </a:r>
              <a:endParaRPr lang="en-GB" sz="16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endParaRPr>
            </a:p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endParaRPr lang="en-GB" sz="16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82322" y="1054167"/>
              <a:ext cx="1672644" cy="490649"/>
            </a:xfrm>
            <a:prstGeom prst="roundRect">
              <a:avLst>
                <a:gd name="adj" fmla="val 16667"/>
              </a:avLst>
            </a:prstGeom>
            <a:solidFill>
              <a:schemeClr val="bg2">
                <a:lumMod val="60000"/>
                <a:lumOff val="40000"/>
              </a:schemeClr>
            </a:solidFill>
            <a:ln w="9525" cap="flat" cmpd="sng">
              <a:solidFill>
                <a:srgbClr val="5597D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509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800" b="1" i="0" u="none" strike="noStrike" cap="none" dirty="0">
                  <a:latin typeface="+mj-lt"/>
                  <a:ea typeface="Arial"/>
                  <a:cs typeface="Arial"/>
                  <a:sym typeface="Arial"/>
                </a:rPr>
                <a:t>SCOPE</a:t>
              </a:r>
              <a:endParaRPr sz="2800" b="0" i="0" u="none" strike="noStrike" cap="none" dirty="0">
                <a:latin typeface="+mj-lt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391</TotalTime>
  <Words>325</Words>
  <Application>Microsoft Office PowerPoint</Application>
  <PresentationFormat>Widescreen</PresentationFormat>
  <Paragraphs>33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Quattrocento Sans</vt:lpstr>
      <vt:lpstr>Century Gothic</vt:lpstr>
      <vt:lpstr>Mesh</vt:lpstr>
      <vt:lpstr>PowerPoint Presentation</vt:lpstr>
      <vt:lpstr>PowerPoint Presentation</vt:lpstr>
      <vt:lpstr>Project: Next Word Prediction</vt:lpstr>
      <vt:lpstr>Project 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Tune Clairvoyant</dc:title>
  <dc:creator>Joseph Mendez</dc:creator>
  <cp:lastModifiedBy>Esra Ersoy</cp:lastModifiedBy>
  <cp:revision>10</cp:revision>
  <dcterms:created xsi:type="dcterms:W3CDTF">2021-09-15T22:15:33Z</dcterms:created>
  <dcterms:modified xsi:type="dcterms:W3CDTF">2022-02-02T23:59:55Z</dcterms:modified>
</cp:coreProperties>
</file>