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D8845F-D5D6-40E7-8B4C-34A39005450A}">
  <a:tblStyle styleId="{4ED8845F-D5D6-40E7-8B4C-34A3900545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90bc8f36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90bc8f3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7429e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7429e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e7429ec6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e7429ec6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90bc8f3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90bc8f3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e7429ec6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e7429ec6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90bc8f3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90bc8f3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e7429ec6e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e7429ec6e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0bc8f3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0bc8f3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e7429ec6e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e7429ec6e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4700" y="925825"/>
            <a:ext cx="5561400" cy="22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Exploration of Worldwide Safety in Relation to Terrorist Attacks</a:t>
            </a:r>
            <a:endParaRPr sz="3600"/>
          </a:p>
        </p:txBody>
      </p:sp>
      <p:sp>
        <p:nvSpPr>
          <p:cNvPr id="135" name="Google Shape;135;p13"/>
          <p:cNvSpPr txBox="1"/>
          <p:nvPr>
            <p:ph idx="1" type="subTitle"/>
          </p:nvPr>
        </p:nvSpPr>
        <p:spPr>
          <a:xfrm>
            <a:off x="5083950" y="3277850"/>
            <a:ext cx="3470700" cy="1153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Ali OMAROV</a:t>
            </a:r>
            <a:endParaRPr/>
          </a:p>
          <a:p>
            <a:pPr indent="0" lvl="0" marL="0" rtl="0" algn="l">
              <a:lnSpc>
                <a:spcPct val="150000"/>
              </a:lnSpc>
              <a:spcBef>
                <a:spcPts val="0"/>
              </a:spcBef>
              <a:spcAft>
                <a:spcPts val="0"/>
              </a:spcAft>
              <a:buNone/>
            </a:pPr>
            <a:r>
              <a:rPr lang="en-GB"/>
              <a:t>Esra GÜCÜKBEL</a:t>
            </a:r>
            <a:endParaRPr/>
          </a:p>
          <a:p>
            <a:pPr indent="0" lvl="0" marL="0" rtl="0" algn="l">
              <a:lnSpc>
                <a:spcPct val="150000"/>
              </a:lnSpc>
              <a:spcBef>
                <a:spcPts val="0"/>
              </a:spcBef>
              <a:spcAft>
                <a:spcPts val="0"/>
              </a:spcAft>
              <a:buNone/>
            </a:pPr>
            <a:r>
              <a:rPr lang="en-GB"/>
              <a:t>Evgenia SLIVKO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22"/>
          <p:cNvGraphicFramePr/>
          <p:nvPr/>
        </p:nvGraphicFramePr>
        <p:xfrm>
          <a:off x="412400" y="1393575"/>
          <a:ext cx="3000000" cy="3000000"/>
        </p:xfrm>
        <a:graphic>
          <a:graphicData uri="http://schemas.openxmlformats.org/drawingml/2006/table">
            <a:tbl>
              <a:tblPr>
                <a:noFill/>
                <a:tableStyleId>{4ED8845F-D5D6-40E7-8B4C-34A39005450A}</a:tableStyleId>
              </a:tblPr>
              <a:tblGrid>
                <a:gridCol w="2041750"/>
                <a:gridCol w="5882250"/>
              </a:tblGrid>
              <a:tr h="563850">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Visualization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Design decision </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Bar chart organized/non organized attacks by years</a:t>
                      </a:r>
                      <a:endParaRPr>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Representation</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Barchart with two colors is suitable for visual comparison of two categories of attacks by countries. Chart shows 15 countries with the highest number of attacks, since the researches could be interested in the identification and further analysis of the most unsafe countries for the chosen year.</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Use of timeline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Timeline is available as a slider to choose a specific year for analysis, </a:t>
                      </a:r>
                      <a:r>
                        <a:rPr lang="en-GB" sz="1000">
                          <a:solidFill>
                            <a:schemeClr val="lt1"/>
                          </a:solidFill>
                          <a:latin typeface="Montserrat"/>
                          <a:ea typeface="Montserrat"/>
                          <a:cs typeface="Montserrat"/>
                          <a:sym typeface="Montserrat"/>
                        </a:rPr>
                        <a:t>because we aim to show organized and non-organized attacks by years, hence the users are able to perceive the change in top 15 countries by years.</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Colors</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Unorganized attacks are</a:t>
                      </a:r>
                      <a:r>
                        <a:rPr lang="en-GB" sz="1000">
                          <a:solidFill>
                            <a:schemeClr val="lt1"/>
                          </a:solidFill>
                          <a:latin typeface="Montserrat"/>
                          <a:ea typeface="Montserrat"/>
                          <a:cs typeface="Montserrat"/>
                          <a:sym typeface="Montserrat"/>
                        </a:rPr>
                        <a:t> represented by pink color</a:t>
                      </a:r>
                      <a:endParaRPr sz="1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000">
                          <a:solidFill>
                            <a:schemeClr val="lt1"/>
                          </a:solidFill>
                          <a:latin typeface="Montserrat"/>
                          <a:ea typeface="Montserrat"/>
                          <a:cs typeface="Montserrat"/>
                          <a:sym typeface="Montserrat"/>
                        </a:rPr>
                        <a:t>Unorganized attacks are represented by light blue color</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Functionality</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User can select their interested year and see which countries have the most number of incidents in this year. Additionally, attack numbers are shown on hover</a:t>
                      </a:r>
                      <a:endParaRPr sz="1000">
                        <a:solidFill>
                          <a:schemeClr val="lt1"/>
                        </a:solidFill>
                        <a:latin typeface="Montserrat"/>
                        <a:ea typeface="Montserrat"/>
                        <a:cs typeface="Montserrat"/>
                        <a:sym typeface="Montserrat"/>
                      </a:endParaRPr>
                    </a:p>
                  </a:txBody>
                  <a:tcPr marT="91425" marB="91425" marR="91425" marL="91425"/>
                </a:tc>
              </a:tr>
            </a:tbl>
          </a:graphicData>
        </a:graphic>
      </p:graphicFrame>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 with Design Rationales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165825" y="325800"/>
            <a:ext cx="3480300" cy="36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rPr b="1" lang="en-GB" sz="1800">
                <a:latin typeface="Montserrat"/>
                <a:ea typeface="Montserrat"/>
                <a:cs typeface="Montserrat"/>
                <a:sym typeface="Montserrat"/>
              </a:rPr>
              <a:t>Context</a:t>
            </a:r>
            <a:endParaRPr b="1" sz="1800">
              <a:latin typeface="Montserrat"/>
              <a:ea typeface="Montserrat"/>
              <a:cs typeface="Montserrat"/>
              <a:sym typeface="Montserrat"/>
            </a:endParaRPr>
          </a:p>
        </p:txBody>
      </p:sp>
      <p:sp>
        <p:nvSpPr>
          <p:cNvPr id="141" name="Google Shape;141;p14"/>
          <p:cNvSpPr/>
          <p:nvPr/>
        </p:nvSpPr>
        <p:spPr>
          <a:xfrm>
            <a:off x="4989175" y="685800"/>
            <a:ext cx="3480300" cy="178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Montserrat"/>
                <a:ea typeface="Montserrat"/>
                <a:cs typeface="Montserrat"/>
                <a:sym typeface="Montserrat"/>
              </a:rPr>
              <a:t>The analytic experts who works on international relations in Think tanks</a:t>
            </a:r>
            <a:endParaRPr sz="1600">
              <a:solidFill>
                <a:schemeClr val="lt1"/>
              </a:solidFill>
              <a:latin typeface="Montserrat"/>
              <a:ea typeface="Montserrat"/>
              <a:cs typeface="Montserrat"/>
              <a:sym typeface="Montserrat"/>
            </a:endParaRPr>
          </a:p>
        </p:txBody>
      </p:sp>
      <p:sp>
        <p:nvSpPr>
          <p:cNvPr id="142" name="Google Shape;142;p14"/>
          <p:cNvSpPr/>
          <p:nvPr/>
        </p:nvSpPr>
        <p:spPr>
          <a:xfrm>
            <a:off x="4989175" y="3013700"/>
            <a:ext cx="3480300" cy="178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96850" lvl="0" marL="179999"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Managed by the National Consortium for the Study of Terrorism and Responses to Terrorism (START), </a:t>
            </a:r>
            <a:endParaRPr sz="1600">
              <a:solidFill>
                <a:schemeClr val="lt1"/>
              </a:solidFill>
              <a:latin typeface="Montserrat"/>
              <a:ea typeface="Montserrat"/>
              <a:cs typeface="Montserrat"/>
              <a:sym typeface="Montserrat"/>
            </a:endParaRPr>
          </a:p>
          <a:p>
            <a:pPr indent="-196850" lvl="0" marL="179999"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Includes more than 200,000 terrorist attacks dating back to 1970</a:t>
            </a:r>
            <a:endParaRPr sz="1600">
              <a:solidFill>
                <a:schemeClr val="lt1"/>
              </a:solidFill>
              <a:latin typeface="Montserrat"/>
              <a:ea typeface="Montserrat"/>
              <a:cs typeface="Montserrat"/>
              <a:sym typeface="Montserrat"/>
            </a:endParaRPr>
          </a:p>
        </p:txBody>
      </p:sp>
      <p:sp>
        <p:nvSpPr>
          <p:cNvPr id="143" name="Google Shape;143;p14"/>
          <p:cNvSpPr/>
          <p:nvPr/>
        </p:nvSpPr>
        <p:spPr>
          <a:xfrm>
            <a:off x="1165825" y="3013700"/>
            <a:ext cx="3480300" cy="178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Montserrat"/>
                <a:ea typeface="Montserrat"/>
                <a:cs typeface="Montserrat"/>
                <a:sym typeface="Montserrat"/>
              </a:rPr>
              <a:t>Give useful information about terrorist attacks to the users in order to help them to conduct research and prepare analytics to support decision-making by politicians who shape counter-terrorism policies.</a:t>
            </a:r>
            <a:endParaRPr sz="1600">
              <a:solidFill>
                <a:schemeClr val="lt1"/>
              </a:solidFill>
              <a:latin typeface="Montserrat"/>
              <a:ea typeface="Montserrat"/>
              <a:cs typeface="Montserrat"/>
              <a:sym typeface="Montserrat"/>
            </a:endParaRPr>
          </a:p>
        </p:txBody>
      </p:sp>
      <p:sp>
        <p:nvSpPr>
          <p:cNvPr id="144" name="Google Shape;144;p14"/>
          <p:cNvSpPr/>
          <p:nvPr/>
        </p:nvSpPr>
        <p:spPr>
          <a:xfrm>
            <a:off x="1165825" y="685800"/>
            <a:ext cx="3480300" cy="178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Montserrat"/>
                <a:ea typeface="Montserrat"/>
                <a:cs typeface="Montserrat"/>
                <a:sym typeface="Montserrat"/>
              </a:rPr>
              <a:t>Terrorist attacks have massive economic and psycological effect on wide range of population. Terrorist attacks should be analyzed in order to prevent them in future.</a:t>
            </a:r>
            <a:endParaRPr sz="1600">
              <a:solidFill>
                <a:schemeClr val="lt1"/>
              </a:solidFill>
              <a:latin typeface="Montserrat"/>
              <a:ea typeface="Montserrat"/>
              <a:cs typeface="Montserrat"/>
              <a:sym typeface="Montserrat"/>
            </a:endParaRPr>
          </a:p>
        </p:txBody>
      </p:sp>
      <p:sp>
        <p:nvSpPr>
          <p:cNvPr id="145" name="Google Shape;145;p14"/>
          <p:cNvSpPr txBox="1"/>
          <p:nvPr>
            <p:ph idx="1" type="body"/>
          </p:nvPr>
        </p:nvSpPr>
        <p:spPr>
          <a:xfrm>
            <a:off x="4989175" y="325800"/>
            <a:ext cx="3480300" cy="36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rPr b="1" lang="en-GB" sz="1800">
                <a:latin typeface="Montserrat"/>
                <a:ea typeface="Montserrat"/>
                <a:cs typeface="Montserrat"/>
                <a:sym typeface="Montserrat"/>
              </a:rPr>
              <a:t>User</a:t>
            </a:r>
            <a:endParaRPr b="1" sz="1800">
              <a:latin typeface="Montserrat"/>
              <a:ea typeface="Montserrat"/>
              <a:cs typeface="Montserrat"/>
              <a:sym typeface="Montserrat"/>
            </a:endParaRPr>
          </a:p>
        </p:txBody>
      </p:sp>
      <p:sp>
        <p:nvSpPr>
          <p:cNvPr id="146" name="Google Shape;146;p14"/>
          <p:cNvSpPr txBox="1"/>
          <p:nvPr>
            <p:ph idx="1" type="body"/>
          </p:nvPr>
        </p:nvSpPr>
        <p:spPr>
          <a:xfrm>
            <a:off x="4989175" y="2653700"/>
            <a:ext cx="3480300" cy="36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rPr b="1" lang="en-GB" sz="1800">
                <a:latin typeface="Montserrat"/>
                <a:ea typeface="Montserrat"/>
                <a:cs typeface="Montserrat"/>
                <a:sym typeface="Montserrat"/>
              </a:rPr>
              <a:t>Data</a:t>
            </a:r>
            <a:endParaRPr b="1" sz="1800">
              <a:latin typeface="Montserrat"/>
              <a:ea typeface="Montserrat"/>
              <a:cs typeface="Montserrat"/>
              <a:sym typeface="Montserrat"/>
            </a:endParaRPr>
          </a:p>
        </p:txBody>
      </p:sp>
      <p:sp>
        <p:nvSpPr>
          <p:cNvPr id="147" name="Google Shape;147;p14"/>
          <p:cNvSpPr txBox="1"/>
          <p:nvPr>
            <p:ph idx="1" type="body"/>
          </p:nvPr>
        </p:nvSpPr>
        <p:spPr>
          <a:xfrm>
            <a:off x="1165825" y="2653700"/>
            <a:ext cx="3480300" cy="36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rPr b="1" lang="en-GB" sz="1800">
                <a:latin typeface="Montserrat"/>
                <a:ea typeface="Montserrat"/>
                <a:cs typeface="Montserrat"/>
                <a:sym typeface="Montserrat"/>
              </a:rPr>
              <a:t>Task</a:t>
            </a:r>
            <a:endParaRPr b="1"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5"/>
          <p:cNvPicPr preferRelativeResize="0"/>
          <p:nvPr/>
        </p:nvPicPr>
        <p:blipFill>
          <a:blip r:embed="rId3">
            <a:alphaModFix/>
          </a:blip>
          <a:stretch>
            <a:fillRect/>
          </a:stretch>
        </p:blipFill>
        <p:spPr>
          <a:xfrm>
            <a:off x="1484125" y="605250"/>
            <a:ext cx="6552275" cy="3933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16"/>
          <p:cNvGraphicFramePr/>
          <p:nvPr/>
        </p:nvGraphicFramePr>
        <p:xfrm>
          <a:off x="412400" y="1393575"/>
          <a:ext cx="3000000" cy="3000000"/>
        </p:xfrm>
        <a:graphic>
          <a:graphicData uri="http://schemas.openxmlformats.org/drawingml/2006/table">
            <a:tbl>
              <a:tblPr>
                <a:noFill/>
                <a:tableStyleId>{4ED8845F-D5D6-40E7-8B4C-34A39005450A}</a:tableStyleId>
              </a:tblPr>
              <a:tblGrid>
                <a:gridCol w="2041775"/>
                <a:gridCol w="5882225"/>
              </a:tblGrid>
              <a:tr h="620050">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Visualization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Design decision </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Safety Map</a:t>
                      </a:r>
                      <a:endParaRPr>
                        <a:solidFill>
                          <a:schemeClr val="lt1"/>
                        </a:solidFill>
                        <a:latin typeface="Montserrat"/>
                        <a:ea typeface="Montserrat"/>
                        <a:cs typeface="Montserrat"/>
                        <a:sym typeface="Montserrat"/>
                      </a:endParaRPr>
                    </a:p>
                  </a:txBody>
                  <a:tcPr marT="91425" marB="91425" marR="91425" marL="91425"/>
                </a:tc>
              </a:tr>
              <a:tr h="6473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Representation</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Safety index is represented for each country on world map with </a:t>
                      </a:r>
                      <a:r>
                        <a:rPr lang="en-GB" sz="1000">
                          <a:solidFill>
                            <a:schemeClr val="lt1"/>
                          </a:solidFill>
                          <a:latin typeface="Montserrat"/>
                          <a:ea typeface="Montserrat"/>
                          <a:cs typeface="Montserrat"/>
                          <a:sym typeface="Montserrat"/>
                        </a:rPr>
                        <a:t>suitable</a:t>
                      </a:r>
                      <a:r>
                        <a:rPr lang="en-GB" sz="1000">
                          <a:solidFill>
                            <a:schemeClr val="lt1"/>
                          </a:solidFill>
                          <a:latin typeface="Montserrat"/>
                          <a:ea typeface="Montserrat"/>
                          <a:cs typeface="Montserrat"/>
                          <a:sym typeface="Montserrat"/>
                        </a:rPr>
                        <a:t> colors.</a:t>
                      </a:r>
                      <a:endParaRPr sz="1000">
                        <a:solidFill>
                          <a:schemeClr val="lt1"/>
                        </a:solidFill>
                        <a:latin typeface="Montserrat"/>
                        <a:ea typeface="Montserrat"/>
                        <a:cs typeface="Montserrat"/>
                        <a:sym typeface="Montserrat"/>
                      </a:endParaRPr>
                    </a:p>
                  </a:txBody>
                  <a:tcPr marT="91425" marB="91425" marR="91425" marL="91425"/>
                </a:tc>
              </a:tr>
              <a:tr h="43892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Use of timeline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No timeline, since the map should represent current situation based on safety index that reflects safety situation over time period (more recent years have larger weight)</a:t>
                      </a:r>
                      <a:endParaRPr sz="1000">
                        <a:solidFill>
                          <a:schemeClr val="lt1"/>
                        </a:solidFill>
                        <a:latin typeface="Montserrat"/>
                        <a:ea typeface="Montserrat"/>
                        <a:cs typeface="Montserrat"/>
                        <a:sym typeface="Montserrat"/>
                      </a:endParaRPr>
                    </a:p>
                  </a:txBody>
                  <a:tcPr marT="91425" marB="91425" marR="91425" marL="91425"/>
                </a:tc>
              </a:tr>
              <a:tr h="1020900">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Colors</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Green - for safer countries and red - for more dangerous due to perception and associations with traffic lights (green = sage, red = dangerous) </a:t>
                      </a:r>
                      <a:endParaRPr sz="1000">
                        <a:solidFill>
                          <a:schemeClr val="lt1"/>
                        </a:solidFill>
                        <a:latin typeface="Montserrat"/>
                        <a:ea typeface="Montserrat"/>
                        <a:cs typeface="Montserrat"/>
                        <a:sym typeface="Montserrat"/>
                      </a:endParaRPr>
                    </a:p>
                  </a:txBody>
                  <a:tcPr marT="91425" marB="91425" marR="91425" marL="91425"/>
                </a:tc>
              </a:tr>
              <a:tr h="43892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Functionality</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Opportunity to have the summary for the country (number of accidents, number of killed and injured people) by mousing over the country </a:t>
                      </a:r>
                      <a:endParaRPr sz="1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000">
                          <a:solidFill>
                            <a:schemeClr val="lt1"/>
                          </a:solidFill>
                          <a:latin typeface="Montserrat"/>
                          <a:ea typeface="Montserrat"/>
                          <a:cs typeface="Montserrat"/>
                          <a:sym typeface="Montserrat"/>
                        </a:rPr>
                        <a:t>Opportunity to choose country to see at more detailed information </a:t>
                      </a:r>
                      <a:endParaRPr sz="1000">
                        <a:solidFill>
                          <a:schemeClr val="lt1"/>
                        </a:solidFill>
                        <a:latin typeface="Montserrat"/>
                        <a:ea typeface="Montserrat"/>
                        <a:cs typeface="Montserrat"/>
                        <a:sym typeface="Montserrat"/>
                      </a:endParaRPr>
                    </a:p>
                  </a:txBody>
                  <a:tcPr marT="91425" marB="91425" marR="91425" marL="91425"/>
                </a:tc>
              </a:tr>
            </a:tbl>
          </a:graphicData>
        </a:graphic>
      </p:graphicFrame>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 with Design Rationales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7"/>
          <p:cNvPicPr preferRelativeResize="0"/>
          <p:nvPr/>
        </p:nvPicPr>
        <p:blipFill>
          <a:blip r:embed="rId3">
            <a:alphaModFix/>
          </a:blip>
          <a:stretch>
            <a:fillRect/>
          </a:stretch>
        </p:blipFill>
        <p:spPr>
          <a:xfrm>
            <a:off x="1871650" y="628650"/>
            <a:ext cx="5400675"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18"/>
          <p:cNvGraphicFramePr/>
          <p:nvPr/>
        </p:nvGraphicFramePr>
        <p:xfrm>
          <a:off x="412400" y="1393575"/>
          <a:ext cx="3000000" cy="3000000"/>
        </p:xfrm>
        <a:graphic>
          <a:graphicData uri="http://schemas.openxmlformats.org/drawingml/2006/table">
            <a:tbl>
              <a:tblPr>
                <a:noFill/>
                <a:tableStyleId>{4ED8845F-D5D6-40E7-8B4C-34A39005450A}</a:tableStyleId>
              </a:tblPr>
              <a:tblGrid>
                <a:gridCol w="2041750"/>
                <a:gridCol w="5882250"/>
              </a:tblGrid>
              <a:tr h="586700">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Visualization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Design decision </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Graph organized/non organized attacks by year for selected country</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Representation</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Line chart with two colors for selected country from the safety map. By this way the change in the numbers can be presented on yearly basis.</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Use of timeline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Timeline is available for this chart, because the graph consists of its own yearly view(x-axis).</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Colors</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Blue is used for organized, red is used for non-organized attacks.</a:t>
                      </a:r>
                      <a:endParaRPr sz="10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Functionality</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solidFill>
                            <a:schemeClr val="lt1"/>
                          </a:solidFill>
                          <a:latin typeface="Montserrat"/>
                          <a:ea typeface="Montserrat"/>
                          <a:cs typeface="Montserrat"/>
                          <a:sym typeface="Montserrat"/>
                        </a:rPr>
                        <a:t>When the user select country from the map, this graph will be shown.</a:t>
                      </a:r>
                      <a:endParaRPr sz="10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000">
                          <a:solidFill>
                            <a:schemeClr val="lt1"/>
                          </a:solidFill>
                          <a:latin typeface="Montserrat"/>
                          <a:ea typeface="Montserrat"/>
                          <a:cs typeface="Montserrat"/>
                          <a:sym typeface="Montserrat"/>
                        </a:rPr>
                        <a:t>The numbers of organized and non organized attacks are </a:t>
                      </a:r>
                      <a:r>
                        <a:rPr lang="en-GB" sz="1000">
                          <a:solidFill>
                            <a:schemeClr val="lt1"/>
                          </a:solidFill>
                          <a:latin typeface="Montserrat"/>
                          <a:ea typeface="Montserrat"/>
                          <a:cs typeface="Montserrat"/>
                          <a:sym typeface="Montserrat"/>
                        </a:rPr>
                        <a:t>shown</a:t>
                      </a:r>
                      <a:r>
                        <a:rPr lang="en-GB" sz="1000">
                          <a:solidFill>
                            <a:schemeClr val="lt1"/>
                          </a:solidFill>
                          <a:latin typeface="Montserrat"/>
                          <a:ea typeface="Montserrat"/>
                          <a:cs typeface="Montserrat"/>
                          <a:sym typeface="Montserrat"/>
                        </a:rPr>
                        <a:t> with tooltip.</a:t>
                      </a:r>
                      <a:endParaRPr sz="1000">
                        <a:solidFill>
                          <a:schemeClr val="lt1"/>
                        </a:solidFill>
                        <a:latin typeface="Montserrat"/>
                        <a:ea typeface="Montserrat"/>
                        <a:cs typeface="Montserrat"/>
                        <a:sym typeface="Montserrat"/>
                      </a:endParaRPr>
                    </a:p>
                  </a:txBody>
                  <a:tcPr marT="91425" marB="91425" marR="91425" marL="91425"/>
                </a:tc>
              </a:tr>
            </a:tbl>
          </a:graphicData>
        </a:graphic>
      </p:graphicFrame>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 with Design Rationales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19"/>
          <p:cNvPicPr preferRelativeResize="0"/>
          <p:nvPr/>
        </p:nvPicPr>
        <p:blipFill>
          <a:blip r:embed="rId3">
            <a:alphaModFix/>
          </a:blip>
          <a:stretch>
            <a:fillRect/>
          </a:stretch>
        </p:blipFill>
        <p:spPr>
          <a:xfrm>
            <a:off x="1985963" y="657225"/>
            <a:ext cx="5172075" cy="38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0"/>
          <p:cNvGraphicFramePr/>
          <p:nvPr/>
        </p:nvGraphicFramePr>
        <p:xfrm>
          <a:off x="412400" y="1393575"/>
          <a:ext cx="3000000" cy="3000000"/>
        </p:xfrm>
        <a:graphic>
          <a:graphicData uri="http://schemas.openxmlformats.org/drawingml/2006/table">
            <a:tbl>
              <a:tblPr>
                <a:noFill/>
                <a:tableStyleId>{4ED8845F-D5D6-40E7-8B4C-34A39005450A}</a:tableStyleId>
              </a:tblPr>
              <a:tblGrid>
                <a:gridCol w="2041750"/>
                <a:gridCol w="5882250"/>
              </a:tblGrid>
              <a:tr h="6095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Visualization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GB">
                          <a:solidFill>
                            <a:schemeClr val="lt1"/>
                          </a:solidFill>
                          <a:latin typeface="Montserrat"/>
                          <a:ea typeface="Montserrat"/>
                          <a:cs typeface="Montserrat"/>
                          <a:sym typeface="Montserrat"/>
                        </a:rPr>
                        <a:t>Design decision </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Graph </a:t>
                      </a:r>
                      <a:r>
                        <a:rPr lang="en-GB">
                          <a:solidFill>
                            <a:schemeClr val="lt1"/>
                          </a:solidFill>
                          <a:latin typeface="Montserrat"/>
                          <a:ea typeface="Montserrat"/>
                          <a:cs typeface="Montserrat"/>
                          <a:sym typeface="Montserrat"/>
                        </a:rPr>
                        <a:t>fatalities</a:t>
                      </a:r>
                      <a:r>
                        <a:rPr lang="en-GB">
                          <a:solidFill>
                            <a:schemeClr val="lt1"/>
                          </a:solidFill>
                          <a:latin typeface="Montserrat"/>
                          <a:ea typeface="Montserrat"/>
                          <a:cs typeface="Montserrat"/>
                          <a:sym typeface="Montserrat"/>
                        </a:rPr>
                        <a:t>/injured </a:t>
                      </a:r>
                      <a:r>
                        <a:rPr lang="en-GB">
                          <a:solidFill>
                            <a:schemeClr val="lt1"/>
                          </a:solidFill>
                          <a:latin typeface="Montserrat"/>
                          <a:ea typeface="Montserrat"/>
                          <a:cs typeface="Montserrat"/>
                          <a:sym typeface="Montserrat"/>
                        </a:rPr>
                        <a:t>by year </a:t>
                      </a:r>
                      <a:r>
                        <a:rPr lang="en-GB">
                          <a:solidFill>
                            <a:schemeClr val="lt1"/>
                          </a:solidFill>
                          <a:latin typeface="Montserrat"/>
                          <a:ea typeface="Montserrat"/>
                          <a:cs typeface="Montserrat"/>
                          <a:sym typeface="Montserrat"/>
                        </a:rPr>
                        <a:t>for selected country</a:t>
                      </a:r>
                      <a:endParaRPr>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Representation</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In order to show the changes in the number of fatalities and injured people over years for selected country the timeline graph has been chosen.</a:t>
                      </a:r>
                      <a:endParaRPr sz="12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Use of timeline</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Yes, the data should be represented over time.</a:t>
                      </a:r>
                      <a:endParaRPr sz="12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Colors</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The colors reflect perception of the level of danger: yellow for the number of injured people and dark red for fatalities.</a:t>
                      </a:r>
                      <a:endParaRPr sz="1200">
                        <a:solidFill>
                          <a:schemeClr val="lt1"/>
                        </a:solidFill>
                        <a:latin typeface="Montserrat"/>
                        <a:ea typeface="Montserrat"/>
                        <a:cs typeface="Montserrat"/>
                        <a:sym typeface="Montserrat"/>
                      </a:endParaRPr>
                    </a:p>
                  </a:txBody>
                  <a:tcPr marT="91425" marB="91425" marR="91425" marL="91425"/>
                </a:tc>
              </a:tr>
              <a:tr h="537275">
                <a:tc>
                  <a:txBody>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Functionality</a:t>
                      </a:r>
                      <a:endParaRPr>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There is no interactive elements since the aim of the graph show dynamics of certain indicators.</a:t>
                      </a:r>
                      <a:endParaRPr sz="1200">
                        <a:solidFill>
                          <a:schemeClr val="lt1"/>
                        </a:solidFill>
                        <a:latin typeface="Montserrat"/>
                        <a:ea typeface="Montserrat"/>
                        <a:cs typeface="Montserrat"/>
                        <a:sym typeface="Montserrat"/>
                      </a:endParaRPr>
                    </a:p>
                  </a:txBody>
                  <a:tcPr marT="91425" marB="91425" marR="91425" marL="91425"/>
                </a:tc>
              </a:tr>
            </a:tbl>
          </a:graphicData>
        </a:graphic>
      </p:graphicFrame>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Concept with Design Rationales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1"/>
          <p:cNvPicPr preferRelativeResize="0"/>
          <p:nvPr/>
        </p:nvPicPr>
        <p:blipFill>
          <a:blip r:embed="rId3">
            <a:alphaModFix/>
          </a:blip>
          <a:stretch>
            <a:fillRect/>
          </a:stretch>
        </p:blipFill>
        <p:spPr>
          <a:xfrm>
            <a:off x="0" y="1394892"/>
            <a:ext cx="9143999" cy="30119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