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flipH="1">
            <a:off x="-5760" y="662616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8CB339E7-1AA3-4378-9091-F8BA47E9280D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0" y="320040"/>
            <a:ext cx="272880" cy="65365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flipH="1">
            <a:off x="-5760" y="661644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78355FF9-087D-424C-BA08-C5ECABEE1623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6840" cy="260280"/>
          </a:xfrm>
          <a:prstGeom prst="rect">
            <a:avLst/>
          </a:prstGeom>
          <a:ln>
            <a:noFill/>
          </a:ln>
        </p:spPr>
      </p:pic>
      <p:sp>
        <p:nvSpPr>
          <p:cNvPr id="4" name="CustomShape 4" hidden="1"/>
          <p:cNvSpPr/>
          <p:nvPr/>
        </p:nvSpPr>
        <p:spPr>
          <a:xfrm>
            <a:off x="8010360" y="6583680"/>
            <a:ext cx="385920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0" y="320040"/>
            <a:ext cx="272880" cy="5094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74320" y="320040"/>
            <a:ext cx="1411200" cy="5094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pic>
        <p:nvPicPr>
          <p:cNvPr id="7" name="Picture 4" descr=""/>
          <p:cNvPicPr/>
          <p:nvPr/>
        </p:nvPicPr>
        <p:blipFill>
          <a:blip r:embed="rId3"/>
          <a:stretch/>
        </p:blipFill>
        <p:spPr>
          <a:xfrm>
            <a:off x="274320" y="1074600"/>
            <a:ext cx="11333160" cy="423180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67120" y="5343840"/>
            <a:ext cx="5383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ORNL is managed by UT-Battelle, LLC for the US Department of Energy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" name="Picture 12" descr=""/>
          <p:cNvPicPr/>
          <p:nvPr/>
        </p:nvPicPr>
        <p:blipFill>
          <a:blip r:embed="rId4"/>
          <a:stretch/>
        </p:blipFill>
        <p:spPr>
          <a:xfrm>
            <a:off x="413280" y="456120"/>
            <a:ext cx="1086840" cy="26028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6095880" y="0"/>
            <a:ext cx="6094440" cy="6856560"/>
          </a:xfrm>
          <a:custGeom>
            <a:avLst/>
            <a:gdLst/>
            <a:ahLst/>
            <a:rect l="l" t="t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pic>
        <p:nvPicPr>
          <p:cNvPr id="11" name="Picture 13" descr=""/>
          <p:cNvPicPr/>
          <p:nvPr/>
        </p:nvPicPr>
        <p:blipFill>
          <a:blip r:embed="rId5"/>
          <a:stretch/>
        </p:blipFill>
        <p:spPr>
          <a:xfrm>
            <a:off x="9934560" y="5409360"/>
            <a:ext cx="1602360" cy="387000"/>
          </a:xfrm>
          <a:prstGeom prst="rect">
            <a:avLst/>
          </a:prstGeom>
          <a:ln>
            <a:noFill/>
          </a:ln>
        </p:spPr>
      </p:pic>
      <p:sp>
        <p:nvSpPr>
          <p:cNvPr id="12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 hidden="1"/>
          <p:cNvSpPr/>
          <p:nvPr/>
        </p:nvSpPr>
        <p:spPr>
          <a:xfrm flipH="1">
            <a:off x="-5760" y="662616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6C194E0B-AD75-4757-B61C-A6AAF57D400C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51" name="CustomShape 2" hidden="1"/>
          <p:cNvSpPr/>
          <p:nvPr/>
        </p:nvSpPr>
        <p:spPr>
          <a:xfrm>
            <a:off x="0" y="320040"/>
            <a:ext cx="272880" cy="65365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52" name="CustomShape 3" hidden="1"/>
          <p:cNvSpPr/>
          <p:nvPr/>
        </p:nvSpPr>
        <p:spPr>
          <a:xfrm flipH="1">
            <a:off x="-5760" y="661644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AAF65AFD-948E-4778-B19B-21C234903E05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53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6840" cy="260280"/>
          </a:xfrm>
          <a:prstGeom prst="rect">
            <a:avLst/>
          </a:prstGeom>
          <a:ln>
            <a:noFill/>
          </a:ln>
        </p:spPr>
      </p:pic>
      <p:sp>
        <p:nvSpPr>
          <p:cNvPr id="54" name="CustomShape 4" hidden="1"/>
          <p:cNvSpPr/>
          <p:nvPr/>
        </p:nvSpPr>
        <p:spPr>
          <a:xfrm>
            <a:off x="8010360" y="6583680"/>
            <a:ext cx="385920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0" y="320040"/>
            <a:ext cx="272880" cy="65365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56" name="CustomShape 6"/>
          <p:cNvSpPr/>
          <p:nvPr/>
        </p:nvSpPr>
        <p:spPr>
          <a:xfrm flipH="1">
            <a:off x="-5760" y="662616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BB121FB1-52CC-49F9-A535-EE0A070F0AEC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57" name="Picture 6" descr=""/>
          <p:cNvPicPr/>
          <p:nvPr/>
        </p:nvPicPr>
        <p:blipFill>
          <a:blip r:embed="rId3"/>
          <a:stretch/>
        </p:blipFill>
        <p:spPr>
          <a:xfrm>
            <a:off x="413280" y="6477120"/>
            <a:ext cx="1086840" cy="260280"/>
          </a:xfrm>
          <a:prstGeom prst="rect">
            <a:avLst/>
          </a:prstGeom>
          <a:ln>
            <a:noFill/>
          </a:ln>
        </p:spPr>
      </p:pic>
      <p:sp>
        <p:nvSpPr>
          <p:cNvPr id="58" name="CustomShape 7"/>
          <p:cNvSpPr/>
          <p:nvPr/>
        </p:nvSpPr>
        <p:spPr>
          <a:xfrm>
            <a:off x="8010360" y="6583680"/>
            <a:ext cx="385920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 hidden="1"/>
          <p:cNvSpPr/>
          <p:nvPr/>
        </p:nvSpPr>
        <p:spPr>
          <a:xfrm flipH="1">
            <a:off x="-5760" y="662616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B7DCD96A-0361-4938-B6FA-60593A532514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98" name="CustomShape 2" hidden="1"/>
          <p:cNvSpPr/>
          <p:nvPr/>
        </p:nvSpPr>
        <p:spPr>
          <a:xfrm>
            <a:off x="0" y="320040"/>
            <a:ext cx="272880" cy="65365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99" name="CustomShape 3" hidden="1"/>
          <p:cNvSpPr/>
          <p:nvPr/>
        </p:nvSpPr>
        <p:spPr>
          <a:xfrm flipH="1">
            <a:off x="-5760" y="661644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E0CE09A2-1329-4C1B-B10F-FB90D71EE5DE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00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6840" cy="260280"/>
          </a:xfrm>
          <a:prstGeom prst="rect">
            <a:avLst/>
          </a:prstGeom>
          <a:ln>
            <a:noFill/>
          </a:ln>
        </p:spPr>
      </p:pic>
      <p:sp>
        <p:nvSpPr>
          <p:cNvPr id="101" name="CustomShape 4" hidden="1"/>
          <p:cNvSpPr/>
          <p:nvPr/>
        </p:nvSpPr>
        <p:spPr>
          <a:xfrm>
            <a:off x="8010360" y="6583680"/>
            <a:ext cx="385920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0" y="320040"/>
            <a:ext cx="272880" cy="65365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algn="ctr" blurRad="44450" dir="5400000" dist="1404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03" name="CustomShape 6"/>
          <p:cNvSpPr/>
          <p:nvPr/>
        </p:nvSpPr>
        <p:spPr>
          <a:xfrm flipH="1">
            <a:off x="-5760" y="6626160"/>
            <a:ext cx="279000" cy="15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fld id="{4769AB3E-81DE-4236-B944-7B24BAEBA4BF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3"/>
          <a:stretch/>
        </p:blipFill>
        <p:spPr>
          <a:xfrm>
            <a:off x="413280" y="6477120"/>
            <a:ext cx="1086840" cy="260280"/>
          </a:xfrm>
          <a:prstGeom prst="rect">
            <a:avLst/>
          </a:prstGeom>
          <a:ln>
            <a:noFill/>
          </a:ln>
        </p:spPr>
      </p:pic>
      <p:sp>
        <p:nvSpPr>
          <p:cNvPr id="105" name="CustomShape 7"/>
          <p:cNvSpPr/>
          <p:nvPr/>
        </p:nvSpPr>
        <p:spPr>
          <a:xfrm>
            <a:off x="8010360" y="6583680"/>
            <a:ext cx="385920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28760" y="1388880"/>
            <a:ext cx="7077960" cy="53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VBGMM Code Flowchart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47480" y="3013560"/>
            <a:ext cx="5439240" cy="202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23 May 2022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Joseph Simpson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29840" y="274320"/>
            <a:ext cx="1142856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713080" y="165600"/>
            <a:ext cx="1461600" cy="821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1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Human Input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0396800" y="165600"/>
            <a:ext cx="1461600" cy="82152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Code Execution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49" name="Group 4"/>
          <p:cNvGrpSpPr/>
          <p:nvPr/>
        </p:nvGrpSpPr>
        <p:grpSpPr>
          <a:xfrm>
            <a:off x="333000" y="1193400"/>
            <a:ext cx="11766600" cy="1116720"/>
            <a:chOff x="333000" y="1193400"/>
            <a:chExt cx="11766600" cy="1116720"/>
          </a:xfrm>
        </p:grpSpPr>
        <p:sp>
          <p:nvSpPr>
            <p:cNvPr id="150" name="CustomShape 5"/>
            <p:cNvSpPr/>
            <p:nvPr/>
          </p:nvSpPr>
          <p:spPr>
            <a:xfrm>
              <a:off x="333000" y="1193400"/>
              <a:ext cx="11766600" cy="11167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Microscopy Parsers</a:t>
              </a:r>
              <a:endParaRPr b="0" lang="en-US" sz="1100" spc="-1" strike="noStrike">
                <a:latin typeface="Arial"/>
              </a:endParaRPr>
            </a:p>
          </p:txBody>
        </p:sp>
        <p:grpSp>
          <p:nvGrpSpPr>
            <p:cNvPr id="151" name="Group 6"/>
            <p:cNvGrpSpPr/>
            <p:nvPr/>
          </p:nvGrpSpPr>
          <p:grpSpPr>
            <a:xfrm>
              <a:off x="1978200" y="1321200"/>
              <a:ext cx="9880200" cy="824400"/>
              <a:chOff x="1978200" y="1321200"/>
              <a:chExt cx="9880200" cy="824400"/>
            </a:xfrm>
          </p:grpSpPr>
          <p:sp>
            <p:nvSpPr>
              <p:cNvPr id="152" name="CustomShape 7"/>
              <p:cNvSpPr/>
              <p:nvPr/>
            </p:nvSpPr>
            <p:spPr>
              <a:xfrm>
                <a:off x="5345640" y="1321560"/>
                <a:ext cx="1461600" cy="8215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Find montages in selected input folder(s)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53" name="CustomShape 8"/>
              <p:cNvSpPr/>
              <p:nvPr/>
            </p:nvSpPr>
            <p:spPr>
              <a:xfrm>
                <a:off x="3662280" y="1321200"/>
                <a:ext cx="1461600" cy="82152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Select output folder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54" name="CustomShape 9"/>
              <p:cNvSpPr/>
              <p:nvPr/>
            </p:nvSpPr>
            <p:spPr>
              <a:xfrm>
                <a:off x="7029360" y="1321560"/>
                <a:ext cx="1461600" cy="8215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Parse metadata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55" name="CustomShape 10"/>
              <p:cNvSpPr/>
              <p:nvPr/>
            </p:nvSpPr>
            <p:spPr>
              <a:xfrm>
                <a:off x="1978200" y="1321560"/>
                <a:ext cx="1461600" cy="82152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Select folder(s) with Oxford H5IONA, RAW, RPL files 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56" name="CustomShape 11"/>
              <p:cNvSpPr/>
              <p:nvPr/>
            </p:nvSpPr>
            <p:spPr>
              <a:xfrm>
                <a:off x="8713080" y="1324080"/>
                <a:ext cx="1461600" cy="8215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Parse Xray RPL &amp; RAW files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57" name="CustomShape 12"/>
              <p:cNvSpPr/>
              <p:nvPr/>
            </p:nvSpPr>
            <p:spPr>
              <a:xfrm>
                <a:off x="10396800" y="1321560"/>
                <a:ext cx="1461600" cy="8215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Parse SE, EDS, EBSD channels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58" name="CustomShape 13"/>
              <p:cNvSpPr/>
              <p:nvPr/>
            </p:nvSpPr>
            <p:spPr>
              <a:xfrm>
                <a:off x="8491680" y="1732680"/>
                <a:ext cx="22068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CustomShape 14"/>
              <p:cNvSpPr/>
              <p:nvPr/>
            </p:nvSpPr>
            <p:spPr>
              <a:xfrm flipV="1">
                <a:off x="10175400" y="1731960"/>
                <a:ext cx="22068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60" name="CustomShape 15"/>
            <p:cNvSpPr/>
            <p:nvPr/>
          </p:nvSpPr>
          <p:spPr>
            <a:xfrm>
              <a:off x="6807960" y="1732680"/>
              <a:ext cx="220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16"/>
            <p:cNvSpPr/>
            <p:nvPr/>
          </p:nvSpPr>
          <p:spPr>
            <a:xfrm>
              <a:off x="5124600" y="1732320"/>
              <a:ext cx="220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17"/>
            <p:cNvSpPr/>
            <p:nvPr/>
          </p:nvSpPr>
          <p:spPr>
            <a:xfrm flipV="1">
              <a:off x="3440520" y="1730880"/>
              <a:ext cx="221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3" name="Group 18"/>
          <p:cNvGrpSpPr/>
          <p:nvPr/>
        </p:nvGrpSpPr>
        <p:grpSpPr>
          <a:xfrm>
            <a:off x="333000" y="2872080"/>
            <a:ext cx="11766600" cy="1116720"/>
            <a:chOff x="333000" y="2872080"/>
            <a:chExt cx="11766600" cy="1116720"/>
          </a:xfrm>
        </p:grpSpPr>
        <p:sp>
          <p:nvSpPr>
            <p:cNvPr id="164" name="CustomShape 19"/>
            <p:cNvSpPr/>
            <p:nvPr/>
          </p:nvSpPr>
          <p:spPr>
            <a:xfrm>
              <a:off x="333000" y="2872080"/>
              <a:ext cx="11766600" cy="11167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VBGMM Modeling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165" name="CustomShape 20"/>
            <p:cNvSpPr/>
            <p:nvPr/>
          </p:nvSpPr>
          <p:spPr>
            <a:xfrm>
              <a:off x="1978200" y="301932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Select folder(s) with parsed files OR .tiff channel files 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6" name="CustomShape 21"/>
            <p:cNvSpPr/>
            <p:nvPr/>
          </p:nvSpPr>
          <p:spPr>
            <a:xfrm>
              <a:off x="3662280" y="302400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Select output folder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7" name="CustomShape 22"/>
            <p:cNvSpPr/>
            <p:nvPr/>
          </p:nvSpPr>
          <p:spPr>
            <a:xfrm>
              <a:off x="7029360" y="301644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Fit model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8" name="CustomShape 23"/>
            <p:cNvSpPr/>
            <p:nvPr/>
          </p:nvSpPr>
          <p:spPr>
            <a:xfrm>
              <a:off x="8713080" y="301356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Segment montage(s) and calculate segmentation uncertainty 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9" name="CustomShape 24"/>
            <p:cNvSpPr/>
            <p:nvPr/>
          </p:nvSpPr>
          <p:spPr>
            <a:xfrm>
              <a:off x="3440520" y="3430440"/>
              <a:ext cx="221040" cy="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25"/>
            <p:cNvSpPr/>
            <p:nvPr/>
          </p:nvSpPr>
          <p:spPr>
            <a:xfrm>
              <a:off x="5124600" y="3435120"/>
              <a:ext cx="239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26"/>
            <p:cNvSpPr/>
            <p:nvPr/>
          </p:nvSpPr>
          <p:spPr>
            <a:xfrm flipV="1">
              <a:off x="8491680" y="3423960"/>
              <a:ext cx="22068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27"/>
            <p:cNvSpPr/>
            <p:nvPr/>
          </p:nvSpPr>
          <p:spPr>
            <a:xfrm>
              <a:off x="5364720" y="302400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Input AI parameters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3" name="CustomShape 28"/>
            <p:cNvSpPr/>
            <p:nvPr/>
          </p:nvSpPr>
          <p:spPr>
            <a:xfrm flipV="1">
              <a:off x="6827040" y="3426840"/>
              <a:ext cx="201600" cy="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4" name="Group 29"/>
          <p:cNvGrpSpPr/>
          <p:nvPr/>
        </p:nvGrpSpPr>
        <p:grpSpPr>
          <a:xfrm>
            <a:off x="333000" y="4550400"/>
            <a:ext cx="11766600" cy="1116720"/>
            <a:chOff x="333000" y="4550400"/>
            <a:chExt cx="11766600" cy="1116720"/>
          </a:xfrm>
        </p:grpSpPr>
        <p:sp>
          <p:nvSpPr>
            <p:cNvPr id="175" name="CustomShape 30"/>
            <p:cNvSpPr/>
            <p:nvPr/>
          </p:nvSpPr>
          <p:spPr>
            <a:xfrm>
              <a:off x="333000" y="4550400"/>
              <a:ext cx="11766600" cy="11167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VBGMM Graphing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176" name="CustomShape 31"/>
            <p:cNvSpPr/>
            <p:nvPr/>
          </p:nvSpPr>
          <p:spPr>
            <a:xfrm>
              <a:off x="1978200" y="469800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Select folder(s) with analysis files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7" name="CustomShape 32"/>
            <p:cNvSpPr/>
            <p:nvPr/>
          </p:nvSpPr>
          <p:spPr>
            <a:xfrm>
              <a:off x="3662280" y="470268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Select output folder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8" name="CustomShape 33"/>
            <p:cNvSpPr/>
            <p:nvPr/>
          </p:nvSpPr>
          <p:spPr>
            <a:xfrm>
              <a:off x="7029360" y="469512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background(s) to use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9" name="CustomShape 34"/>
            <p:cNvSpPr/>
            <p:nvPr/>
          </p:nvSpPr>
          <p:spPr>
            <a:xfrm>
              <a:off x="8713080" y="469224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Graph montage level data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80" name="CustomShape 35"/>
            <p:cNvSpPr/>
            <p:nvPr/>
          </p:nvSpPr>
          <p:spPr>
            <a:xfrm>
              <a:off x="3440520" y="5109120"/>
              <a:ext cx="221040" cy="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36"/>
            <p:cNvSpPr/>
            <p:nvPr/>
          </p:nvSpPr>
          <p:spPr>
            <a:xfrm>
              <a:off x="5124600" y="5113800"/>
              <a:ext cx="239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37"/>
            <p:cNvSpPr/>
            <p:nvPr/>
          </p:nvSpPr>
          <p:spPr>
            <a:xfrm flipV="1">
              <a:off x="8491680" y="5102640"/>
              <a:ext cx="22068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38"/>
            <p:cNvSpPr/>
            <p:nvPr/>
          </p:nvSpPr>
          <p:spPr>
            <a:xfrm>
              <a:off x="5364720" y="4702680"/>
              <a:ext cx="1461600" cy="82152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Find available backgrounds (SE, EBSD band contrast, etc.) 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84" name="CustomShape 39"/>
            <p:cNvSpPr/>
            <p:nvPr/>
          </p:nvSpPr>
          <p:spPr>
            <a:xfrm flipV="1">
              <a:off x="6827040" y="5105520"/>
              <a:ext cx="201600" cy="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CustomShape 40"/>
          <p:cNvSpPr/>
          <p:nvPr/>
        </p:nvSpPr>
        <p:spPr>
          <a:xfrm>
            <a:off x="10396800" y="4692240"/>
            <a:ext cx="1461600" cy="82152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1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Graph class level data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6" name="CustomShape 41"/>
          <p:cNvSpPr/>
          <p:nvPr/>
        </p:nvSpPr>
        <p:spPr>
          <a:xfrm>
            <a:off x="10175400" y="5103360"/>
            <a:ext cx="22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2"/>
          <p:cNvSpPr/>
          <p:nvPr/>
        </p:nvSpPr>
        <p:spPr>
          <a:xfrm>
            <a:off x="6216480" y="2310480"/>
            <a:ext cx="360" cy="56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3"/>
          <p:cNvSpPr/>
          <p:nvPr/>
        </p:nvSpPr>
        <p:spPr>
          <a:xfrm>
            <a:off x="6216480" y="3989160"/>
            <a:ext cx="360" cy="56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09480" y="-68040"/>
            <a:ext cx="2741040" cy="18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Microscopy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Parser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90" name="Group 2"/>
          <p:cNvGrpSpPr/>
          <p:nvPr/>
        </p:nvGrpSpPr>
        <p:grpSpPr>
          <a:xfrm>
            <a:off x="2664360" y="446760"/>
            <a:ext cx="9274680" cy="6245280"/>
            <a:chOff x="2664360" y="446760"/>
            <a:chExt cx="9274680" cy="6245280"/>
          </a:xfrm>
        </p:grpSpPr>
        <p:sp>
          <p:nvSpPr>
            <p:cNvPr id="191" name="CustomShape 3"/>
            <p:cNvSpPr/>
            <p:nvPr/>
          </p:nvSpPr>
          <p:spPr>
            <a:xfrm flipH="1">
              <a:off x="8781480" y="951840"/>
              <a:ext cx="360" cy="27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6a0ac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4"/>
            <p:cNvSpPr/>
            <p:nvPr/>
          </p:nvSpPr>
          <p:spPr>
            <a:xfrm>
              <a:off x="8809560" y="6004440"/>
              <a:ext cx="360" cy="19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6a0ac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3" name="Group 5"/>
            <p:cNvGrpSpPr/>
            <p:nvPr/>
          </p:nvGrpSpPr>
          <p:grpSpPr>
            <a:xfrm>
              <a:off x="2664360" y="446760"/>
              <a:ext cx="9274680" cy="6245280"/>
              <a:chOff x="2664360" y="446760"/>
              <a:chExt cx="9274680" cy="6245280"/>
            </a:xfrm>
          </p:grpSpPr>
          <p:sp>
            <p:nvSpPr>
              <p:cNvPr id="194" name="CustomShape 6"/>
              <p:cNvSpPr/>
              <p:nvPr/>
            </p:nvSpPr>
            <p:spPr>
              <a:xfrm>
                <a:off x="7394400" y="455040"/>
                <a:ext cx="2778480" cy="495360"/>
              </a:xfrm>
              <a:prstGeom prst="flowChartDecision">
                <a:avLst/>
              </a:prstGeom>
              <a:solidFill>
                <a:schemeClr val="accent6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8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First Montage in Analysis Group?</a:t>
                </a:r>
                <a:endParaRPr b="0" lang="en-US" sz="800" spc="-1" strike="noStrike">
                  <a:latin typeface="Arial"/>
                </a:endParaRPr>
              </a:p>
            </p:txBody>
          </p:sp>
          <p:grpSp>
            <p:nvGrpSpPr>
              <p:cNvPr id="195" name="Group 7"/>
              <p:cNvGrpSpPr/>
              <p:nvPr/>
            </p:nvGrpSpPr>
            <p:grpSpPr>
              <a:xfrm>
                <a:off x="2664360" y="446760"/>
                <a:ext cx="9274680" cy="6245280"/>
                <a:chOff x="2664360" y="446760"/>
                <a:chExt cx="9274680" cy="6245280"/>
              </a:xfrm>
            </p:grpSpPr>
            <p:grpSp>
              <p:nvGrpSpPr>
                <p:cNvPr id="196" name="Group 8"/>
                <p:cNvGrpSpPr/>
                <p:nvPr/>
              </p:nvGrpSpPr>
              <p:grpSpPr>
                <a:xfrm>
                  <a:off x="2664360" y="446760"/>
                  <a:ext cx="9274680" cy="6245280"/>
                  <a:chOff x="2664360" y="446760"/>
                  <a:chExt cx="9274680" cy="6245280"/>
                </a:xfrm>
              </p:grpSpPr>
              <p:grpSp>
                <p:nvGrpSpPr>
                  <p:cNvPr id="197" name="Group 9"/>
                  <p:cNvGrpSpPr/>
                  <p:nvPr/>
                </p:nvGrpSpPr>
                <p:grpSpPr>
                  <a:xfrm>
                    <a:off x="5747400" y="449640"/>
                    <a:ext cx="6191640" cy="6242400"/>
                    <a:chOff x="5747400" y="449640"/>
                    <a:chExt cx="6191640" cy="6242400"/>
                  </a:xfrm>
                </p:grpSpPr>
                <p:sp>
                  <p:nvSpPr>
                    <p:cNvPr id="198" name="CustomShape 10"/>
                    <p:cNvSpPr/>
                    <p:nvPr/>
                  </p:nvSpPr>
                  <p:spPr>
                    <a:xfrm>
                      <a:off x="8089200" y="3189240"/>
                      <a:ext cx="1406160" cy="616320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 lIns="90000" rIns="90000" tIns="45000" bIns="4500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Find Montage pixel(s) with highest uncertainty</a:t>
                      </a:r>
                      <a:endParaRPr b="0" lang="en-US" sz="800" spc="-1" strike="noStrike">
                        <a:latin typeface="Arial"/>
                      </a:endParaRPr>
                    </a:p>
                  </p:txBody>
                </p:sp>
                <p:grpSp>
                  <p:nvGrpSpPr>
                    <p:cNvPr id="199" name="Group 11"/>
                    <p:cNvGrpSpPr/>
                    <p:nvPr/>
                  </p:nvGrpSpPr>
                  <p:grpSpPr>
                    <a:xfrm>
                      <a:off x="5747400" y="449640"/>
                      <a:ext cx="6191640" cy="6242400"/>
                      <a:chOff x="5747400" y="449640"/>
                      <a:chExt cx="6191640" cy="6242400"/>
                    </a:xfrm>
                  </p:grpSpPr>
                  <p:grpSp>
                    <p:nvGrpSpPr>
                      <p:cNvPr id="200" name="Group 12"/>
                      <p:cNvGrpSpPr/>
                      <p:nvPr/>
                    </p:nvGrpSpPr>
                    <p:grpSpPr>
                      <a:xfrm>
                        <a:off x="5747400" y="449640"/>
                        <a:ext cx="6191640" cy="6242400"/>
                        <a:chOff x="5747400" y="449640"/>
                        <a:chExt cx="6191640" cy="6242400"/>
                      </a:xfrm>
                    </p:grpSpPr>
                    <p:grpSp>
                      <p:nvGrpSpPr>
                        <p:cNvPr id="201" name="Group 13"/>
                        <p:cNvGrpSpPr/>
                        <p:nvPr/>
                      </p:nvGrpSpPr>
                      <p:grpSpPr>
                        <a:xfrm>
                          <a:off x="5747400" y="449640"/>
                          <a:ext cx="6191640" cy="6242400"/>
                          <a:chOff x="5747400" y="449640"/>
                          <a:chExt cx="6191640" cy="6242400"/>
                        </a:xfrm>
                      </p:grpSpPr>
                      <p:grpSp>
                        <p:nvGrpSpPr>
                          <p:cNvPr id="202" name="Group 14"/>
                          <p:cNvGrpSpPr/>
                          <p:nvPr/>
                        </p:nvGrpSpPr>
                        <p:grpSpPr>
                          <a:xfrm>
                            <a:off x="5747400" y="449640"/>
                            <a:ext cx="6191640" cy="6242400"/>
                            <a:chOff x="5747400" y="449640"/>
                            <a:chExt cx="6191640" cy="6242400"/>
                          </a:xfrm>
                        </p:grpSpPr>
                        <p:grpSp>
                          <p:nvGrpSpPr>
                            <p:cNvPr id="203" name="Group 15"/>
                            <p:cNvGrpSpPr/>
                            <p:nvPr/>
                          </p:nvGrpSpPr>
                          <p:grpSpPr>
                            <a:xfrm>
                              <a:off x="5747400" y="449640"/>
                              <a:ext cx="6191640" cy="6242400"/>
                              <a:chOff x="5747400" y="449640"/>
                              <a:chExt cx="6191640" cy="6242400"/>
                            </a:xfrm>
                          </p:grpSpPr>
                          <p:grpSp>
                            <p:nvGrpSpPr>
                              <p:cNvPr id="204" name="Group 16"/>
                              <p:cNvGrpSpPr/>
                              <p:nvPr/>
                            </p:nvGrpSpPr>
                            <p:grpSpPr>
                              <a:xfrm>
                                <a:off x="5747400" y="449640"/>
                                <a:ext cx="6191640" cy="6242400"/>
                                <a:chOff x="5747400" y="449640"/>
                                <a:chExt cx="6191640" cy="6242400"/>
                              </a:xfrm>
                            </p:grpSpPr>
                            <p:grpSp>
                              <p:nvGrpSpPr>
                                <p:cNvPr id="205" name="Group 17"/>
                                <p:cNvGrpSpPr/>
                                <p:nvPr/>
                              </p:nvGrpSpPr>
                              <p:grpSpPr>
                                <a:xfrm>
                                  <a:off x="5747400" y="449640"/>
                                  <a:ext cx="6191640" cy="6242400"/>
                                  <a:chOff x="5747400" y="449640"/>
                                  <a:chExt cx="6191640" cy="6242400"/>
                                </a:xfrm>
                              </p:grpSpPr>
                              <p:grpSp>
                                <p:nvGrpSpPr>
                                  <p:cNvPr id="206" name="Group 18"/>
                                  <p:cNvGrpSpPr/>
                                  <p:nvPr/>
                                </p:nvGrpSpPr>
                                <p:grpSpPr>
                                  <a:xfrm>
                                    <a:off x="5747400" y="449640"/>
                                    <a:ext cx="6191640" cy="6242400"/>
                                    <a:chOff x="5747400" y="449640"/>
                                    <a:chExt cx="6191640" cy="6242400"/>
                                  </a:xfrm>
                                </p:grpSpPr>
                                <p:grpSp>
                                  <p:nvGrpSpPr>
                                    <p:cNvPr id="207" name="Group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47400" y="449640"/>
                                      <a:ext cx="6191640" cy="6242400"/>
                                      <a:chOff x="5747400" y="449640"/>
                                      <a:chExt cx="6191640" cy="6242400"/>
                                    </a:xfrm>
                                  </p:grpSpPr>
                                  <p:grpSp>
                                    <p:nvGrpSpPr>
                                      <p:cNvPr id="208" name="Group 2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47400" y="449640"/>
                                        <a:ext cx="6191640" cy="6242400"/>
                                        <a:chOff x="5747400" y="449640"/>
                                        <a:chExt cx="6191640" cy="6242400"/>
                                      </a:xfrm>
                                    </p:grpSpPr>
                                    <p:grpSp>
                                      <p:nvGrpSpPr>
                                        <p:cNvPr id="209" name="Group 21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47400" y="449640"/>
                                          <a:ext cx="5693400" cy="6242400"/>
                                          <a:chOff x="5747400" y="449640"/>
                                          <a:chExt cx="5693400" cy="6242400"/>
                                        </a:xfrm>
                                      </p:grpSpPr>
                                      <p:grpSp>
                                        <p:nvGrpSpPr>
                                          <p:cNvPr id="210" name="Group 22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47400" y="449640"/>
                                            <a:ext cx="4440600" cy="6242400"/>
                                            <a:chOff x="5747400" y="449640"/>
                                            <a:chExt cx="4440600" cy="6242400"/>
                                          </a:xfrm>
                                        </p:grpSpPr>
                                        <p:grpSp>
                                          <p:nvGrpSpPr>
                                            <p:cNvPr id="211" name="Group 23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47400" y="449640"/>
                                              <a:ext cx="4440600" cy="6242400"/>
                                              <a:chOff x="5747400" y="449640"/>
                                              <a:chExt cx="4440600" cy="6242400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12" name="Group 24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747400" y="449640"/>
                                                <a:ext cx="4440600" cy="4034520"/>
                                                <a:chOff x="5747400" y="449640"/>
                                                <a:chExt cx="4440600" cy="403452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13" name="CustomShape 2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747400" y="449640"/>
                                                  <a:ext cx="1406160" cy="492840"/>
                                                </a:xfrm>
                                                <a:prstGeom prst="roundRect">
                                                  <a:avLst>
                                                    <a:gd name="adj" fmla="val 16667"/>
                                                  </a:avLst>
                                                </a:prstGeom>
                                                <a:solidFill>
                                                  <a:schemeClr val="accent2"/>
                                                </a:solidFill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Montage Dataset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14" name="CustomShape 2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8079840" y="1230120"/>
                                                  <a:ext cx="1406160" cy="492840"/>
                                                </a:xfrm>
                                                <a:prstGeom prst="roundRect">
                                                  <a:avLst>
                                                    <a:gd name="adj" fmla="val 16667"/>
                                                  </a:avLst>
                                                </a:prstGeom>
                                                <a:solidFill>
                                                  <a:schemeClr val="accent2"/>
                                                </a:solidFill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Initial Random Subset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15" name="CustomShape 2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8081640" y="1901880"/>
                                                  <a:ext cx="1406160" cy="492840"/>
                                                </a:xfrm>
                                                <a:prstGeom prst="roundRect">
                                                  <a:avLst>
                                                    <a:gd name="adj" fmla="val 16667"/>
                                                  </a:avLst>
                                                </a:prstGeom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Fit VBGMM Model to Subset Data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16" name="CustomShape 28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409520" y="3988800"/>
                                                  <a:ext cx="2778480" cy="495360"/>
                                                </a:xfrm>
                                                <a:prstGeom prst="flowChartDecision">
                                                  <a:avLst/>
                                                </a:prstGeom>
                                                <a:solidFill>
                                                  <a:schemeClr val="accent6"/>
                                                </a:solidFill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Min(Log Probabilities) of any pixels below threshold?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17" name="CustomShape 29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106120" y="6199200"/>
                                                <a:ext cx="1406160" cy="492840"/>
                                              </a:xfrm>
                                              <a:prstGeom prst="roundRect">
                                                <a:avLst>
                                                  <a:gd name="adj" fmla="val 16667"/>
                                                </a:avLst>
                                              </a:prstGeom>
                                              <a:ln>
                                                <a:round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/>
                                            </p:style>
                                            <p:txBody>
                                              <a:bodyPr lIns="90000" rIns="90000" tIns="45000" bIns="45000" anchor="ctr">
                                                <a:noAutofit/>
                                              </a:bodyPr>
                                              <a:p>
                                                <a:pPr algn="ctr">
                                                  <a:lnSpc>
                                                    <a:spcPct val="107000"/>
                                                  </a:lnSpc>
                                                  <a:spcAft>
                                                    <a:spcPts val="799"/>
                                                  </a:spcAft>
                                                </a:pPr>
                                                <a:r>
                                                  <a:rPr b="1" lang="en-US" sz="800" spc="-1" strike="noStrike">
                                                    <a:solidFill>
                                                      <a:srgbClr val="ffffff"/>
                                                    </a:solidFill>
                                                    <a:latin typeface="Calibri"/>
                                                    <a:ea typeface="Calibri"/>
                                                  </a:rPr>
                                                  <a:t>Fit Hierarchical Agglomerative Model</a:t>
                                                </a:r>
                                                <a:endParaRPr b="0" lang="en-US" sz="800" spc="-1" strike="noStrike">
                                                  <a:latin typeface="Arial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218" name="CustomShape 30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8785080" y="2395800"/>
                                              <a:ext cx="1080" cy="176040"/>
                                            </a:xfrm>
                                            <a:custGeom>
                                              <a:avLst/>
                                              <a:gdLst/>
                                              <a:ahLst/>
                                              <a:rect l="l" t="t" r="r" b="b"/>
                                              <a:pathLst>
                                                <a:path w="21600" h="21600">
                                                  <a:moveTo>
                                                    <a:pt x="0" y="0"/>
                                                  </a:moveTo>
                                                  <a:lnTo>
                                                    <a:pt x="21600" y="21600"/>
                                                  </a:lnTo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>
                                              <a:solidFill>
                                                <a:srgbClr val="36a0ac"/>
                                              </a:solidFill>
                                              <a:round/>
                                              <a:tailEnd len="med" type="triangle" w="med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/>
                                          </p:style>
                                        </p:sp>
                                        <p:sp>
                                          <p:nvSpPr>
                                            <p:cNvPr id="219" name="CustomShape 31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8783640" y="1724400"/>
                                              <a:ext cx="360" cy="176040"/>
                                            </a:xfrm>
                                            <a:custGeom>
                                              <a:avLst/>
                                              <a:gdLst/>
                                              <a:ahLst/>
                                              <a:rect l="l" t="t" r="r" b="b"/>
                                              <a:pathLst>
                                                <a:path w="21600" h="21600">
                                                  <a:moveTo>
                                                    <a:pt x="0" y="0"/>
                                                  </a:moveTo>
                                                  <a:lnTo>
                                                    <a:pt x="21600" y="21600"/>
                                                  </a:lnTo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>
                                              <a:solidFill>
                                                <a:srgbClr val="36a0ac"/>
                                              </a:solidFill>
                                              <a:round/>
                                              <a:tailEnd len="med" type="triangle" w="med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/>
                                          </p:style>
                                        </p:sp>
                                        <p:sp>
                                          <p:nvSpPr>
                                            <p:cNvPr id="220" name="CustomShape 32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7155000" y="696600"/>
                                              <a:ext cx="237960" cy="5400"/>
                                            </a:xfrm>
                                            <a:custGeom>
                                              <a:avLst/>
                                              <a:gdLst/>
                                              <a:ahLst/>
                                              <a:rect l="l" t="t" r="r" b="b"/>
                                              <a:pathLst>
                                                <a:path w="21600" h="21600">
                                                  <a:moveTo>
                                                    <a:pt x="0" y="0"/>
                                                  </a:moveTo>
                                                  <a:lnTo>
                                                    <a:pt x="21600" y="21600"/>
                                                  </a:lnTo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>
                                              <a:solidFill>
                                                <a:srgbClr val="36a0ac"/>
                                              </a:solidFill>
                                              <a:round/>
                                              <a:tailEnd len="med" type="triangle" w="med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/>
                                          </p:style>
                                        </p:sp>
                                      </p:grpSp>
                                      <p:sp>
                                        <p:nvSpPr>
                                          <p:cNvPr id="221" name="CustomShape 33"/>
                                          <p:cNvSpPr/>
                                          <p:nvPr/>
                                        </p:nvSpPr>
                                        <p:spPr>
                                          <a:xfrm flipV="1">
                                            <a:off x="10189440" y="2881080"/>
                                            <a:ext cx="1251360" cy="1352160"/>
                                          </a:xfrm>
                                          <a:prstGeom prst="bentConnector2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rgbClr val="36a0ac"/>
                                            </a:solidFill>
                                            <a:round/>
                                            <a:tailEnd len="med" type="triangle" w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/>
                                        </p:style>
                                      </p:sp>
                                    </p:grpSp>
                                    <p:sp>
                                      <p:nvSpPr>
                                        <p:cNvPr id="222" name="CustomShape 3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0944000" y="2266200"/>
                                          <a:ext cx="995040" cy="616320"/>
                                        </a:xfrm>
                                        <a:prstGeom prst="roundRect">
                                          <a:avLst>
                                            <a:gd name="adj" fmla="val 16667"/>
                                          </a:avLst>
                                        </a:prstGeom>
                                        <a:ln>
                                          <a:round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/>
                                      </p:style>
                                      <p:txBody>
                                        <a:bodyPr lIns="90000" rIns="90000" tIns="45000" bIns="45000" anchor="ctr">
                                          <a:noAutofit/>
                                        </a:bodyPr>
                                        <a:p>
                                          <a:pPr algn="ctr"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799"/>
                                            </a:spcAft>
                                          </a:pPr>
                                          <a:r>
                                            <a:rPr b="1" lang="en-US" sz="800" spc="-1" strike="noStrike">
                                              <a:solidFill>
                                                <a:srgbClr val="ffffff"/>
                                              </a:solidFill>
                                              <a:latin typeface="Calibri"/>
                                              <a:ea typeface="Calibri"/>
                                            </a:rPr>
                                            <a:t>Append uncertainty selection to training subset</a:t>
                                          </a:r>
                                          <a:endParaRPr b="0" lang="en-US" sz="800" spc="-1" strike="noStrike">
                                            <a:latin typeface="Arial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3" name="CustomShape 35"/>
                                      <p:cNvSpPr/>
                                      <p:nvPr/>
                                    </p:nvSpPr>
                                    <p:spPr>
                                      <a:xfrm flipV="1" rot="16200000">
                                        <a:off x="10408320" y="1229400"/>
                                        <a:ext cx="115920" cy="1951920"/>
                                      </a:xfrm>
                                      <a:prstGeom prst="bentConnector2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rgbClr val="36a0ac"/>
                                        </a:solidFill>
                                        <a:round/>
                                        <a:tailEnd len="med" type="triangle" w="med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/>
                                    </p:style>
                                  </p:sp>
                                </p:grpSp>
                                <p:sp>
                                  <p:nvSpPr>
                                    <p:cNvPr id="224" name="CustomShape 3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084160" y="2573280"/>
                                      <a:ext cx="1406160" cy="492840"/>
                                    </a:xfrm>
                                    <a:prstGeom prst="roundRect">
                                      <a:avLst>
                                        <a:gd name="adj" fmla="val 16667"/>
                                      </a:avLst>
                                    </a:prstGeom>
                                    <a:ln>
                                      <a:round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/>
                                  </p:style>
                                  <p:txBody>
                                    <a:bodyPr lIns="90000" rIns="90000" tIns="45000" bIns="45000" anchor="ctr">
                                      <a:noAutofit/>
                                    </a:bodyPr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799"/>
                                        </a:spcAft>
                                      </a:pPr>
                                      <a:r>
                                        <a:rPr b="1" lang="en-US" sz="800" spc="-1" strike="noStrike">
                                          <a:solidFill>
                                            <a:srgbClr val="ffffff"/>
                                          </a:solidFill>
                                          <a:latin typeface="Calibri"/>
                                          <a:ea typeface="Calibri"/>
                                        </a:rPr>
                                        <a:t>Calculate Log Probabilities of Montage</a:t>
                                      </a:r>
                                      <a:endParaRPr b="0" lang="en-US" sz="800" spc="-1" strike="noStrike">
                                        <a:latin typeface="Arial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5" name="CustomShape 37"/>
                                  <p:cNvSpPr/>
                                  <p:nvPr/>
                                </p:nvSpPr>
                                <p:spPr>
                                  <a:xfrm>
                                    <a:off x="8787960" y="3067560"/>
                                    <a:ext cx="3600" cy="120240"/>
                                  </a:xfrm>
                                  <a:custGeom>
                                    <a:avLst/>
                                    <a:gdLst/>
                                    <a:ahLst/>
                                    <a:rect l="l" t="t" r="r" b="b"/>
                                    <a:pathLst>
                                      <a:path w="21600" h="21600">
                                        <a:moveTo>
                                          <a:pt x="0" y="0"/>
                                        </a:moveTo>
                                        <a:lnTo>
                                          <a:pt x="21600" y="2160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>
                                    <a:solidFill>
                                      <a:srgbClr val="36a0ac"/>
                                    </a:solidFill>
                                    <a:round/>
                                    <a:tailEnd len="med" type="triangle" w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/>
                                </p:style>
                              </p:sp>
                            </p:grpSp>
                            <p:sp>
                              <p:nvSpPr>
                                <p:cNvPr id="226" name="CustomShape 38"/>
                                <p:cNvSpPr/>
                                <p:nvPr/>
                              </p:nvSpPr>
                              <p:spPr>
                                <a:xfrm>
                                  <a:off x="8793000" y="3807000"/>
                                  <a:ext cx="5040" cy="180360"/>
                                </a:xfrm>
                                <a:custGeom>
                                  <a:avLst/>
                                  <a:gdLst/>
                                  <a:ahLst/>
                                  <a:rect l="l" t="t" r="r" b="b"/>
                                  <a:pathLst>
                                    <a:path w="21600" h="21600">
                                      <a:moveTo>
                                        <a:pt x="0" y="0"/>
                                      </a:moveTo>
                                      <a:lnTo>
                                        <a:pt x="21600" y="21600"/>
                                      </a:lnTo>
                                    </a:path>
                                  </a:pathLst>
                                </a:custGeom>
                                <a:noFill/>
                                <a:ln>
                                  <a:solidFill>
                                    <a:srgbClr val="36a0ac"/>
                                  </a:solidFill>
                                  <a:round/>
                                  <a:tailEnd len="med" type="triangle" w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/>
                              </p:style>
                            </p:sp>
                          </p:grpSp>
                          <p:sp>
                            <p:nvSpPr>
                              <p:cNvPr id="227" name="CustomShape 39"/>
                              <p:cNvSpPr/>
                              <p:nvPr/>
                            </p:nvSpPr>
                            <p:spPr>
                              <a:xfrm>
                                <a:off x="8799480" y="4485960"/>
                                <a:ext cx="5760" cy="331560"/>
                              </a:xfrm>
                              <a:custGeom>
                                <a:avLst/>
                                <a:gdLst/>
                                <a:ahLst/>
                                <a:rect l="l" t="t" r="r" b="b"/>
                                <a:pathLst>
                                  <a:path w="21600" h="21600">
                                    <a:moveTo>
                                      <a:pt x="0" y="0"/>
                                    </a:moveTo>
                                    <a:lnTo>
                                      <a:pt x="21600" y="21600"/>
                                    </a:lnTo>
                                  </a:path>
                                </a:pathLst>
                              </a:custGeom>
                              <a:noFill/>
                              <a:ln>
                                <a:solidFill>
                                  <a:srgbClr val="36a0ac"/>
                                </a:solidFill>
                                <a:round/>
                                <a:tailEnd len="med" type="triangle" w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/>
                            </p:style>
                          </p:sp>
                        </p:grpSp>
                        <p:sp>
                          <p:nvSpPr>
                            <p:cNvPr id="228" name="CustomShape 40"/>
                            <p:cNvSpPr/>
                            <p:nvPr/>
                          </p:nvSpPr>
                          <p:spPr>
                            <a:xfrm>
                              <a:off x="8102880" y="4818600"/>
                              <a:ext cx="1406160" cy="492840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ln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/>
                          </p:style>
                          <p:txBody>
                            <a:bodyPr lIns="90000" rIns="90000" tIns="45000" bIns="45000" anchor="ctr">
                              <a:noAutofit/>
                            </a:bodyPr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799"/>
                                </a:spcAft>
                              </a:pPr>
                              <a:r>
                                <a:rPr b="1" lang="en-US" sz="800" spc="-1" strike="noStrike">
                                  <a:solidFill>
                                    <a:srgbClr val="ffffff"/>
                                  </a:solidFill>
                                  <a:latin typeface="Calibri"/>
                                  <a:ea typeface="Calibri"/>
                                </a:rPr>
                                <a:t>Create Final Segmentations &amp; Final Uncertainty Estimate</a:t>
                              </a:r>
                              <a:endParaRPr b="0" lang="en-US" sz="800" spc="-1" strike="noStrike">
                                <a:latin typeface="Arial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9" name="CustomShape 41"/>
                          <p:cNvSpPr/>
                          <p:nvPr/>
                        </p:nvSpPr>
                        <p:spPr>
                          <a:xfrm>
                            <a:off x="8806680" y="5312880"/>
                            <a:ext cx="1800" cy="193320"/>
                          </a:xfrm>
                          <a:custGeom>
                            <a:avLst/>
                            <a:gdLst/>
                            <a:ahLst/>
                            <a:rect l="l" t="t" r="r" b="b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21600" y="21600"/>
                                </a:lnTo>
                              </a:path>
                            </a:pathLst>
                          </a:custGeom>
                          <a:noFill/>
                          <a:ln>
                            <a:solidFill>
                              <a:srgbClr val="36a0ac"/>
                            </a:solidFill>
                            <a:round/>
                            <a:tailEnd len="med" type="triangle" w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</p:grpSp>
                    <p:sp>
                      <p:nvSpPr>
                        <p:cNvPr id="230" name="CustomShape 42"/>
                        <p:cNvSpPr/>
                        <p:nvPr/>
                      </p:nvSpPr>
                      <p:spPr>
                        <a:xfrm>
                          <a:off x="8782920" y="4506840"/>
                          <a:ext cx="391320" cy="192600"/>
                        </a:xfrm>
                        <a:prstGeom prst="rect">
                          <a:avLst/>
                        </a:prstGeom>
                        <a:noFill/>
                        <a:ln w="648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799"/>
                            </a:spcAft>
                          </a:pPr>
                          <a:r>
                            <a:rPr b="0" lang="en-US" sz="800" spc="-1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</a:rPr>
                            <a:t>No </a:t>
                          </a:r>
                          <a:endParaRPr b="0" lang="en-US" sz="8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31" name="CustomShape 43"/>
                        <p:cNvSpPr/>
                        <p:nvPr/>
                      </p:nvSpPr>
                      <p:spPr>
                        <a:xfrm>
                          <a:off x="10123200" y="4008960"/>
                          <a:ext cx="391320" cy="192600"/>
                        </a:xfrm>
                        <a:prstGeom prst="rect">
                          <a:avLst/>
                        </a:prstGeom>
                        <a:noFill/>
                        <a:ln w="648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799"/>
                            </a:spcAft>
                          </a:pPr>
                          <a:r>
                            <a:rPr b="0" lang="en-US" sz="800" spc="-1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</a:rPr>
                            <a:t>Yes</a:t>
                          </a:r>
                          <a:endParaRPr b="0" lang="en-US" sz="800" spc="-1" strike="noStrike">
                            <a:latin typeface="Arial"/>
                          </a:endParaRPr>
                        </a:p>
                      </p:txBody>
                    </p:sp>
                  </p:grpSp>
                  <p:sp>
                    <p:nvSpPr>
                      <p:cNvPr id="232" name="CustomShape 44"/>
                      <p:cNvSpPr/>
                      <p:nvPr/>
                    </p:nvSpPr>
                    <p:spPr>
                      <a:xfrm>
                        <a:off x="10627200" y="2935440"/>
                        <a:ext cx="813600" cy="487080"/>
                      </a:xfrm>
                      <a:prstGeom prst="rect">
                        <a:avLst/>
                      </a:prstGeom>
                      <a:noFill/>
                      <a:ln w="648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45000" bIns="45000" anchor="ctr">
                        <a:noAutofit/>
                      </a:bodyPr>
                      <a:p>
                        <a:pPr algn="ctr">
                          <a:lnSpc>
                            <a:spcPct val="107000"/>
                          </a:lnSpc>
                          <a:spcAft>
                            <a:spcPts val="799"/>
                          </a:spcAft>
                        </a:pPr>
                        <a:r>
                          <a:rPr b="0" lang="en-US" sz="800" spc="-1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</a:rPr>
                          <a:t>Autodidactic Loop</a:t>
                        </a:r>
                        <a:endParaRPr b="0" lang="en-US" sz="800" spc="-1" strike="noStrike">
                          <a:latin typeface="Arial"/>
                        </a:endParaRPr>
                      </a:p>
                    </p:txBody>
                  </p:sp>
                </p:grpSp>
              </p:grpSp>
              <p:sp>
                <p:nvSpPr>
                  <p:cNvPr id="233" name="CustomShape 45"/>
                  <p:cNvSpPr/>
                  <p:nvPr/>
                </p:nvSpPr>
                <p:spPr>
                  <a:xfrm>
                    <a:off x="2664360" y="446760"/>
                    <a:ext cx="2778480" cy="495360"/>
                  </a:xfrm>
                  <a:prstGeom prst="flowChartDecision">
                    <a:avLst/>
                  </a:prstGeom>
                  <a:solidFill>
                    <a:srgbClr val="ff33cc"/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7000"/>
                      </a:lnSpc>
                      <a:spcAft>
                        <a:spcPts val="799"/>
                      </a:spcAft>
                    </a:pPr>
                    <a:r>
                      <a:rPr b="1" lang="en-US" sz="800" spc="-1" strike="noStrike">
                        <a:solidFill>
                          <a:srgbClr val="ffffff"/>
                        </a:solidFill>
                        <a:latin typeface="Calibri"/>
                        <a:ea typeface="Calibri"/>
                      </a:rPr>
                      <a:t>For Montage in Analysis Group</a:t>
                    </a:r>
                    <a:endParaRPr b="0" lang="en-US" sz="800" spc="-1" strike="noStrike">
                      <a:latin typeface="Arial"/>
                    </a:endParaRPr>
                  </a:p>
                </p:txBody>
              </p:sp>
              <p:sp>
                <p:nvSpPr>
                  <p:cNvPr id="234" name="CustomShape 46"/>
                  <p:cNvSpPr/>
                  <p:nvPr/>
                </p:nvSpPr>
                <p:spPr>
                  <a:xfrm>
                    <a:off x="5444280" y="695160"/>
                    <a:ext cx="3016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>
                    <a:solidFill>
                      <a:srgbClr val="36a0ac"/>
                    </a:solidFill>
                    <a:round/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5" name="CustomShape 47"/>
                  <p:cNvSpPr/>
                  <p:nvPr/>
                </p:nvSpPr>
                <p:spPr>
                  <a:xfrm rot="10800000">
                    <a:off x="4055760" y="943560"/>
                    <a:ext cx="3363840" cy="4811040"/>
                  </a:xfrm>
                  <a:prstGeom prst="bentConnector2">
                    <a:avLst/>
                  </a:prstGeom>
                  <a:noFill/>
                  <a:ln>
                    <a:solidFill>
                      <a:srgbClr val="36a0ac"/>
                    </a:solidFill>
                    <a:round/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236" name="CustomShape 48"/>
                <p:cNvSpPr/>
                <p:nvPr/>
              </p:nvSpPr>
              <p:spPr>
                <a:xfrm>
                  <a:off x="7419600" y="5507640"/>
                  <a:ext cx="2778480" cy="495360"/>
                </a:xfrm>
                <a:prstGeom prst="flowChartDecision">
                  <a:avLst/>
                </a:prstGeom>
                <a:solidFill>
                  <a:schemeClr val="accent6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7000"/>
                    </a:lnSpc>
                    <a:spcAft>
                      <a:spcPts val="799"/>
                    </a:spcAft>
                  </a:pPr>
                  <a:r>
                    <a:rPr b="1" lang="en-US" sz="800" spc="-1" strike="noStrike">
                      <a:solidFill>
                        <a:srgbClr val="ffffff"/>
                      </a:solidFill>
                      <a:latin typeface="Calibri"/>
                      <a:ea typeface="Calibri"/>
                    </a:rPr>
                    <a:t>Last Montage in Analysis Group?</a:t>
                  </a:r>
                  <a:endParaRPr b="0" lang="en-US" sz="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37" name="CustomShape 49"/>
            <p:cNvSpPr/>
            <p:nvPr/>
          </p:nvSpPr>
          <p:spPr>
            <a:xfrm flipH="1" rot="16200000">
              <a:off x="6329160" y="1065240"/>
              <a:ext cx="1875240" cy="1631520"/>
            </a:xfrm>
            <a:prstGeom prst="bentConnector2">
              <a:avLst/>
            </a:prstGeom>
            <a:noFill/>
            <a:ln>
              <a:solidFill>
                <a:srgbClr val="36a0ac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50"/>
            <p:cNvSpPr/>
            <p:nvPr/>
          </p:nvSpPr>
          <p:spPr>
            <a:xfrm>
              <a:off x="8411760" y="91260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39" name="CustomShape 51"/>
            <p:cNvSpPr/>
            <p:nvPr/>
          </p:nvSpPr>
          <p:spPr>
            <a:xfrm>
              <a:off x="8261280" y="598176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40" name="CustomShape 52"/>
            <p:cNvSpPr/>
            <p:nvPr/>
          </p:nvSpPr>
          <p:spPr>
            <a:xfrm>
              <a:off x="7001280" y="558936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No 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09480" y="236520"/>
            <a:ext cx="209520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VBGMM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Training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42" name="Group 2"/>
          <p:cNvGrpSpPr/>
          <p:nvPr/>
        </p:nvGrpSpPr>
        <p:grpSpPr>
          <a:xfrm>
            <a:off x="2664360" y="446760"/>
            <a:ext cx="9274680" cy="6245280"/>
            <a:chOff x="2664360" y="446760"/>
            <a:chExt cx="9274680" cy="6245280"/>
          </a:xfrm>
        </p:grpSpPr>
        <p:sp>
          <p:nvSpPr>
            <p:cNvPr id="243" name="CustomShape 3"/>
            <p:cNvSpPr/>
            <p:nvPr/>
          </p:nvSpPr>
          <p:spPr>
            <a:xfrm flipH="1">
              <a:off x="8781480" y="951840"/>
              <a:ext cx="360" cy="27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6a0ac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4"/>
            <p:cNvSpPr/>
            <p:nvPr/>
          </p:nvSpPr>
          <p:spPr>
            <a:xfrm>
              <a:off x="8809560" y="6004440"/>
              <a:ext cx="360" cy="19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6a0ac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5" name="Group 5"/>
            <p:cNvGrpSpPr/>
            <p:nvPr/>
          </p:nvGrpSpPr>
          <p:grpSpPr>
            <a:xfrm>
              <a:off x="2664360" y="446760"/>
              <a:ext cx="9274680" cy="6245280"/>
              <a:chOff x="2664360" y="446760"/>
              <a:chExt cx="9274680" cy="6245280"/>
            </a:xfrm>
          </p:grpSpPr>
          <p:sp>
            <p:nvSpPr>
              <p:cNvPr id="246" name="CustomShape 6"/>
              <p:cNvSpPr/>
              <p:nvPr/>
            </p:nvSpPr>
            <p:spPr>
              <a:xfrm>
                <a:off x="7394400" y="455040"/>
                <a:ext cx="2778480" cy="495360"/>
              </a:xfrm>
              <a:prstGeom prst="flowChartDecision">
                <a:avLst/>
              </a:prstGeom>
              <a:solidFill>
                <a:schemeClr val="accent6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7000"/>
                  </a:lnSpc>
                  <a:spcAft>
                    <a:spcPts val="799"/>
                  </a:spcAft>
                </a:pPr>
                <a:r>
                  <a:rPr b="1" lang="en-US" sz="8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First Montage in Analysis Group?</a:t>
                </a:r>
                <a:endParaRPr b="0" lang="en-US" sz="800" spc="-1" strike="noStrike">
                  <a:latin typeface="Arial"/>
                </a:endParaRPr>
              </a:p>
            </p:txBody>
          </p:sp>
          <p:grpSp>
            <p:nvGrpSpPr>
              <p:cNvPr id="247" name="Group 7"/>
              <p:cNvGrpSpPr/>
              <p:nvPr/>
            </p:nvGrpSpPr>
            <p:grpSpPr>
              <a:xfrm>
                <a:off x="2664360" y="446760"/>
                <a:ext cx="9274680" cy="6245280"/>
                <a:chOff x="2664360" y="446760"/>
                <a:chExt cx="9274680" cy="6245280"/>
              </a:xfrm>
            </p:grpSpPr>
            <p:grpSp>
              <p:nvGrpSpPr>
                <p:cNvPr id="248" name="Group 8"/>
                <p:cNvGrpSpPr/>
                <p:nvPr/>
              </p:nvGrpSpPr>
              <p:grpSpPr>
                <a:xfrm>
                  <a:off x="2664360" y="446760"/>
                  <a:ext cx="9274680" cy="6245280"/>
                  <a:chOff x="2664360" y="446760"/>
                  <a:chExt cx="9274680" cy="6245280"/>
                </a:xfrm>
              </p:grpSpPr>
              <p:grpSp>
                <p:nvGrpSpPr>
                  <p:cNvPr id="249" name="Group 9"/>
                  <p:cNvGrpSpPr/>
                  <p:nvPr/>
                </p:nvGrpSpPr>
                <p:grpSpPr>
                  <a:xfrm>
                    <a:off x="5747400" y="449640"/>
                    <a:ext cx="6191640" cy="6242400"/>
                    <a:chOff x="5747400" y="449640"/>
                    <a:chExt cx="6191640" cy="6242400"/>
                  </a:xfrm>
                </p:grpSpPr>
                <p:sp>
                  <p:nvSpPr>
                    <p:cNvPr id="250" name="CustomShape 10"/>
                    <p:cNvSpPr/>
                    <p:nvPr/>
                  </p:nvSpPr>
                  <p:spPr>
                    <a:xfrm>
                      <a:off x="8089200" y="3189240"/>
                      <a:ext cx="1406160" cy="616320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 lIns="90000" rIns="90000" tIns="45000" bIns="4500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Find Montage pixel(s) with highest uncertainty</a:t>
                      </a:r>
                      <a:endParaRPr b="0" lang="en-US" sz="800" spc="-1" strike="noStrike">
                        <a:latin typeface="Arial"/>
                      </a:endParaRPr>
                    </a:p>
                  </p:txBody>
                </p:sp>
                <p:grpSp>
                  <p:nvGrpSpPr>
                    <p:cNvPr id="251" name="Group 11"/>
                    <p:cNvGrpSpPr/>
                    <p:nvPr/>
                  </p:nvGrpSpPr>
                  <p:grpSpPr>
                    <a:xfrm>
                      <a:off x="5747400" y="449640"/>
                      <a:ext cx="6191640" cy="6242400"/>
                      <a:chOff x="5747400" y="449640"/>
                      <a:chExt cx="6191640" cy="6242400"/>
                    </a:xfrm>
                  </p:grpSpPr>
                  <p:grpSp>
                    <p:nvGrpSpPr>
                      <p:cNvPr id="252" name="Group 12"/>
                      <p:cNvGrpSpPr/>
                      <p:nvPr/>
                    </p:nvGrpSpPr>
                    <p:grpSpPr>
                      <a:xfrm>
                        <a:off x="5747400" y="449640"/>
                        <a:ext cx="6191640" cy="6242400"/>
                        <a:chOff x="5747400" y="449640"/>
                        <a:chExt cx="6191640" cy="6242400"/>
                      </a:xfrm>
                    </p:grpSpPr>
                    <p:grpSp>
                      <p:nvGrpSpPr>
                        <p:cNvPr id="253" name="Group 13"/>
                        <p:cNvGrpSpPr/>
                        <p:nvPr/>
                      </p:nvGrpSpPr>
                      <p:grpSpPr>
                        <a:xfrm>
                          <a:off x="5747400" y="449640"/>
                          <a:ext cx="6191640" cy="6242400"/>
                          <a:chOff x="5747400" y="449640"/>
                          <a:chExt cx="6191640" cy="6242400"/>
                        </a:xfrm>
                      </p:grpSpPr>
                      <p:grpSp>
                        <p:nvGrpSpPr>
                          <p:cNvPr id="254" name="Group 14"/>
                          <p:cNvGrpSpPr/>
                          <p:nvPr/>
                        </p:nvGrpSpPr>
                        <p:grpSpPr>
                          <a:xfrm>
                            <a:off x="5747400" y="449640"/>
                            <a:ext cx="6191640" cy="6242400"/>
                            <a:chOff x="5747400" y="449640"/>
                            <a:chExt cx="6191640" cy="6242400"/>
                          </a:xfrm>
                        </p:grpSpPr>
                        <p:grpSp>
                          <p:nvGrpSpPr>
                            <p:cNvPr id="255" name="Group 15"/>
                            <p:cNvGrpSpPr/>
                            <p:nvPr/>
                          </p:nvGrpSpPr>
                          <p:grpSpPr>
                            <a:xfrm>
                              <a:off x="5747400" y="449640"/>
                              <a:ext cx="6191640" cy="6242400"/>
                              <a:chOff x="5747400" y="449640"/>
                              <a:chExt cx="6191640" cy="6242400"/>
                            </a:xfrm>
                          </p:grpSpPr>
                          <p:grpSp>
                            <p:nvGrpSpPr>
                              <p:cNvPr id="256" name="Group 16"/>
                              <p:cNvGrpSpPr/>
                              <p:nvPr/>
                            </p:nvGrpSpPr>
                            <p:grpSpPr>
                              <a:xfrm>
                                <a:off x="5747400" y="449640"/>
                                <a:ext cx="6191640" cy="6242400"/>
                                <a:chOff x="5747400" y="449640"/>
                                <a:chExt cx="6191640" cy="6242400"/>
                              </a:xfrm>
                            </p:grpSpPr>
                            <p:grpSp>
                              <p:nvGrpSpPr>
                                <p:cNvPr id="257" name="Group 17"/>
                                <p:cNvGrpSpPr/>
                                <p:nvPr/>
                              </p:nvGrpSpPr>
                              <p:grpSpPr>
                                <a:xfrm>
                                  <a:off x="5747400" y="449640"/>
                                  <a:ext cx="6191640" cy="6242400"/>
                                  <a:chOff x="5747400" y="449640"/>
                                  <a:chExt cx="6191640" cy="6242400"/>
                                </a:xfrm>
                              </p:grpSpPr>
                              <p:grpSp>
                                <p:nvGrpSpPr>
                                  <p:cNvPr id="258" name="Group 18"/>
                                  <p:cNvGrpSpPr/>
                                  <p:nvPr/>
                                </p:nvGrpSpPr>
                                <p:grpSpPr>
                                  <a:xfrm>
                                    <a:off x="5747400" y="449640"/>
                                    <a:ext cx="6191640" cy="6242400"/>
                                    <a:chOff x="5747400" y="449640"/>
                                    <a:chExt cx="6191640" cy="6242400"/>
                                  </a:xfrm>
                                </p:grpSpPr>
                                <p:grpSp>
                                  <p:nvGrpSpPr>
                                    <p:cNvPr id="259" name="Group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47400" y="449640"/>
                                      <a:ext cx="6191640" cy="6242400"/>
                                      <a:chOff x="5747400" y="449640"/>
                                      <a:chExt cx="6191640" cy="6242400"/>
                                    </a:xfrm>
                                  </p:grpSpPr>
                                  <p:grpSp>
                                    <p:nvGrpSpPr>
                                      <p:cNvPr id="260" name="Group 2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47400" y="449640"/>
                                        <a:ext cx="6191640" cy="6242400"/>
                                        <a:chOff x="5747400" y="449640"/>
                                        <a:chExt cx="6191640" cy="6242400"/>
                                      </a:xfrm>
                                    </p:grpSpPr>
                                    <p:grpSp>
                                      <p:nvGrpSpPr>
                                        <p:cNvPr id="261" name="Group 21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47400" y="449640"/>
                                          <a:ext cx="5693400" cy="6242400"/>
                                          <a:chOff x="5747400" y="449640"/>
                                          <a:chExt cx="5693400" cy="6242400"/>
                                        </a:xfrm>
                                      </p:grpSpPr>
                                      <p:grpSp>
                                        <p:nvGrpSpPr>
                                          <p:cNvPr id="262" name="Group 22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47400" y="449640"/>
                                            <a:ext cx="4440600" cy="6242400"/>
                                            <a:chOff x="5747400" y="449640"/>
                                            <a:chExt cx="4440600" cy="6242400"/>
                                          </a:xfrm>
                                        </p:grpSpPr>
                                        <p:grpSp>
                                          <p:nvGrpSpPr>
                                            <p:cNvPr id="263" name="Group 23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47400" y="449640"/>
                                              <a:ext cx="4440600" cy="6242400"/>
                                              <a:chOff x="5747400" y="449640"/>
                                              <a:chExt cx="4440600" cy="6242400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4" name="Group 24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747400" y="449640"/>
                                                <a:ext cx="4440600" cy="4034520"/>
                                                <a:chOff x="5747400" y="449640"/>
                                                <a:chExt cx="4440600" cy="403452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5" name="CustomShape 2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747400" y="449640"/>
                                                  <a:ext cx="1406160" cy="492840"/>
                                                </a:xfrm>
                                                <a:prstGeom prst="roundRect">
                                                  <a:avLst>
                                                    <a:gd name="adj" fmla="val 16667"/>
                                                  </a:avLst>
                                                </a:prstGeom>
                                                <a:solidFill>
                                                  <a:schemeClr val="accent2"/>
                                                </a:solidFill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Montage Dataset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6" name="CustomShape 2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8079840" y="1230120"/>
                                                  <a:ext cx="1406160" cy="492840"/>
                                                </a:xfrm>
                                                <a:prstGeom prst="roundRect">
                                                  <a:avLst>
                                                    <a:gd name="adj" fmla="val 16667"/>
                                                  </a:avLst>
                                                </a:prstGeom>
                                                <a:solidFill>
                                                  <a:schemeClr val="accent2"/>
                                                </a:solidFill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Initial Random Subset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7" name="CustomShape 2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8081640" y="1901880"/>
                                                  <a:ext cx="1406160" cy="492840"/>
                                                </a:xfrm>
                                                <a:prstGeom prst="roundRect">
                                                  <a:avLst>
                                                    <a:gd name="adj" fmla="val 16667"/>
                                                  </a:avLst>
                                                </a:prstGeom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Fit VBGMM Model to Subset Data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8" name="CustomShape 28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409520" y="3988800"/>
                                                  <a:ext cx="2778480" cy="495360"/>
                                                </a:xfrm>
                                                <a:prstGeom prst="flowChartDecision">
                                                  <a:avLst/>
                                                </a:prstGeom>
                                                <a:solidFill>
                                                  <a:schemeClr val="accent6"/>
                                                </a:solidFill>
                                                <a:ln>
                                                  <a:round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/>
                                              </p:style>
                                              <p:txBody>
                                                <a:bodyPr lIns="90000" rIns="90000" tIns="45000" bIns="45000" anchor="ctr">
                                                  <a:noAutofit/>
                                                </a:bodyPr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799"/>
                                                    </a:spcAft>
                                                  </a:pPr>
                                                  <a:r>
                                                    <a:rPr b="1" lang="en-US" sz="800" spc="-1" strike="noStrike">
                                                      <a:solidFill>
                                                        <a:srgbClr val="ffffff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</a:rPr>
                                                    <a:t>Min(Log Probabilities) of any pixels below threshold?</a:t>
                                                  </a:r>
                                                  <a:endParaRPr b="0" lang="en-US" sz="800" spc="-1" strike="noStrike">
                                                    <a:latin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9" name="CustomShape 29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106120" y="6199200"/>
                                                <a:ext cx="1406160" cy="492840"/>
                                              </a:xfrm>
                                              <a:prstGeom prst="roundRect">
                                                <a:avLst>
                                                  <a:gd name="adj" fmla="val 16667"/>
                                                </a:avLst>
                                              </a:prstGeom>
                                              <a:ln>
                                                <a:round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/>
                                            </p:style>
                                            <p:txBody>
                                              <a:bodyPr lIns="90000" rIns="90000" tIns="45000" bIns="45000" anchor="ctr">
                                                <a:noAutofit/>
                                              </a:bodyPr>
                                              <a:p>
                                                <a:pPr algn="ctr">
                                                  <a:lnSpc>
                                                    <a:spcPct val="107000"/>
                                                  </a:lnSpc>
                                                  <a:spcAft>
                                                    <a:spcPts val="799"/>
                                                  </a:spcAft>
                                                </a:pPr>
                                                <a:r>
                                                  <a:rPr b="1" lang="en-US" sz="800" spc="-1" strike="noStrike">
                                                    <a:solidFill>
                                                      <a:srgbClr val="ffffff"/>
                                                    </a:solidFill>
                                                    <a:latin typeface="Calibri"/>
                                                    <a:ea typeface="Calibri"/>
                                                  </a:rPr>
                                                  <a:t>Fit Hierarchical Agglomerative Model</a:t>
                                                </a:r>
                                                <a:endParaRPr b="0" lang="en-US" sz="800" spc="-1" strike="noStrike">
                                                  <a:latin typeface="Arial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270" name="CustomShape 30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8785080" y="2395800"/>
                                              <a:ext cx="1080" cy="176040"/>
                                            </a:xfrm>
                                            <a:custGeom>
                                              <a:avLst/>
                                              <a:gdLst/>
                                              <a:ahLst/>
                                              <a:rect l="l" t="t" r="r" b="b"/>
                                              <a:pathLst>
                                                <a:path w="21600" h="21600">
                                                  <a:moveTo>
                                                    <a:pt x="0" y="0"/>
                                                  </a:moveTo>
                                                  <a:lnTo>
                                                    <a:pt x="21600" y="21600"/>
                                                  </a:lnTo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>
                                              <a:solidFill>
                                                <a:srgbClr val="36a0ac"/>
                                              </a:solidFill>
                                              <a:round/>
                                              <a:tailEnd len="med" type="triangle" w="med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/>
                                          </p:style>
                                        </p:sp>
                                        <p:sp>
                                          <p:nvSpPr>
                                            <p:cNvPr id="271" name="CustomShape 31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8783640" y="1724400"/>
                                              <a:ext cx="360" cy="176040"/>
                                            </a:xfrm>
                                            <a:custGeom>
                                              <a:avLst/>
                                              <a:gdLst/>
                                              <a:ahLst/>
                                              <a:rect l="l" t="t" r="r" b="b"/>
                                              <a:pathLst>
                                                <a:path w="21600" h="21600">
                                                  <a:moveTo>
                                                    <a:pt x="0" y="0"/>
                                                  </a:moveTo>
                                                  <a:lnTo>
                                                    <a:pt x="21600" y="21600"/>
                                                  </a:lnTo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>
                                              <a:solidFill>
                                                <a:srgbClr val="36a0ac"/>
                                              </a:solidFill>
                                              <a:round/>
                                              <a:tailEnd len="med" type="triangle" w="med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/>
                                          </p:style>
                                        </p:sp>
                                        <p:sp>
                                          <p:nvSpPr>
                                            <p:cNvPr id="272" name="CustomShape 32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7155000" y="696600"/>
                                              <a:ext cx="237960" cy="5400"/>
                                            </a:xfrm>
                                            <a:custGeom>
                                              <a:avLst/>
                                              <a:gdLst/>
                                              <a:ahLst/>
                                              <a:rect l="l" t="t" r="r" b="b"/>
                                              <a:pathLst>
                                                <a:path w="21600" h="21600">
                                                  <a:moveTo>
                                                    <a:pt x="0" y="0"/>
                                                  </a:moveTo>
                                                  <a:lnTo>
                                                    <a:pt x="21600" y="21600"/>
                                                  </a:lnTo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>
                                              <a:solidFill>
                                                <a:srgbClr val="36a0ac"/>
                                              </a:solidFill>
                                              <a:round/>
                                              <a:tailEnd len="med" type="triangle" w="med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/>
                                          </p:style>
                                        </p:sp>
                                      </p:grpSp>
                                      <p:sp>
                                        <p:nvSpPr>
                                          <p:cNvPr id="273" name="CustomShape 33"/>
                                          <p:cNvSpPr/>
                                          <p:nvPr/>
                                        </p:nvSpPr>
                                        <p:spPr>
                                          <a:xfrm flipV="1">
                                            <a:off x="10189440" y="2881080"/>
                                            <a:ext cx="1251360" cy="1352160"/>
                                          </a:xfrm>
                                          <a:prstGeom prst="bentConnector2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rgbClr val="36a0ac"/>
                                            </a:solidFill>
                                            <a:round/>
                                            <a:tailEnd len="med" type="triangle" w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/>
                                        </p:style>
                                      </p:sp>
                                    </p:grpSp>
                                    <p:sp>
                                      <p:nvSpPr>
                                        <p:cNvPr id="274" name="CustomShape 3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0944000" y="2266200"/>
                                          <a:ext cx="995040" cy="616320"/>
                                        </a:xfrm>
                                        <a:prstGeom prst="roundRect">
                                          <a:avLst>
                                            <a:gd name="adj" fmla="val 16667"/>
                                          </a:avLst>
                                        </a:prstGeom>
                                        <a:ln>
                                          <a:round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/>
                                      </p:style>
                                      <p:txBody>
                                        <a:bodyPr lIns="90000" rIns="90000" tIns="45000" bIns="45000" anchor="ctr">
                                          <a:noAutofit/>
                                        </a:bodyPr>
                                        <a:p>
                                          <a:pPr algn="ctr"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799"/>
                                            </a:spcAft>
                                          </a:pPr>
                                          <a:r>
                                            <a:rPr b="1" lang="en-US" sz="800" spc="-1" strike="noStrike">
                                              <a:solidFill>
                                                <a:srgbClr val="ffffff"/>
                                              </a:solidFill>
                                              <a:latin typeface="Calibri"/>
                                              <a:ea typeface="Calibri"/>
                                            </a:rPr>
                                            <a:t>Append uncertainty selection to training subset</a:t>
                                          </a:r>
                                          <a:endParaRPr b="0" lang="en-US" sz="800" spc="-1" strike="noStrike">
                                            <a:latin typeface="Arial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5" name="CustomShape 35"/>
                                      <p:cNvSpPr/>
                                      <p:nvPr/>
                                    </p:nvSpPr>
                                    <p:spPr>
                                      <a:xfrm flipV="1" rot="16200000">
                                        <a:off x="10408320" y="1229400"/>
                                        <a:ext cx="115920" cy="1951920"/>
                                      </a:xfrm>
                                      <a:prstGeom prst="bentConnector2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rgbClr val="36a0ac"/>
                                        </a:solidFill>
                                        <a:round/>
                                        <a:tailEnd len="med" type="triangle" w="med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/>
                                    </p:style>
                                  </p:sp>
                                </p:grpSp>
                                <p:sp>
                                  <p:nvSpPr>
                                    <p:cNvPr id="276" name="CustomShape 3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084160" y="2573280"/>
                                      <a:ext cx="1406160" cy="492840"/>
                                    </a:xfrm>
                                    <a:prstGeom prst="roundRect">
                                      <a:avLst>
                                        <a:gd name="adj" fmla="val 16667"/>
                                      </a:avLst>
                                    </a:prstGeom>
                                    <a:ln>
                                      <a:round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/>
                                  </p:style>
                                  <p:txBody>
                                    <a:bodyPr lIns="90000" rIns="90000" tIns="45000" bIns="45000" anchor="ctr">
                                      <a:noAutofit/>
                                    </a:bodyPr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799"/>
                                        </a:spcAft>
                                      </a:pPr>
                                      <a:r>
                                        <a:rPr b="1" lang="en-US" sz="800" spc="-1" strike="noStrike">
                                          <a:solidFill>
                                            <a:srgbClr val="ffffff"/>
                                          </a:solidFill>
                                          <a:latin typeface="Calibri"/>
                                          <a:ea typeface="Calibri"/>
                                        </a:rPr>
                                        <a:t>Calculate Log Probabilities of Montage</a:t>
                                      </a:r>
                                      <a:endParaRPr b="0" lang="en-US" sz="800" spc="-1" strike="noStrike">
                                        <a:latin typeface="Arial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7" name="CustomShape 37"/>
                                  <p:cNvSpPr/>
                                  <p:nvPr/>
                                </p:nvSpPr>
                                <p:spPr>
                                  <a:xfrm>
                                    <a:off x="8787960" y="3067560"/>
                                    <a:ext cx="3600" cy="120240"/>
                                  </a:xfrm>
                                  <a:custGeom>
                                    <a:avLst/>
                                    <a:gdLst/>
                                    <a:ahLst/>
                                    <a:rect l="l" t="t" r="r" b="b"/>
                                    <a:pathLst>
                                      <a:path w="21600" h="21600">
                                        <a:moveTo>
                                          <a:pt x="0" y="0"/>
                                        </a:moveTo>
                                        <a:lnTo>
                                          <a:pt x="21600" y="2160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>
                                    <a:solidFill>
                                      <a:srgbClr val="36a0ac"/>
                                    </a:solidFill>
                                    <a:round/>
                                    <a:tailEnd len="med" type="triangle" w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/>
                                </p:style>
                              </p:sp>
                            </p:grpSp>
                            <p:sp>
                              <p:nvSpPr>
                                <p:cNvPr id="278" name="CustomShape 38"/>
                                <p:cNvSpPr/>
                                <p:nvPr/>
                              </p:nvSpPr>
                              <p:spPr>
                                <a:xfrm>
                                  <a:off x="8793000" y="3807000"/>
                                  <a:ext cx="5040" cy="180360"/>
                                </a:xfrm>
                                <a:custGeom>
                                  <a:avLst/>
                                  <a:gdLst/>
                                  <a:ahLst/>
                                  <a:rect l="l" t="t" r="r" b="b"/>
                                  <a:pathLst>
                                    <a:path w="21600" h="21600">
                                      <a:moveTo>
                                        <a:pt x="0" y="0"/>
                                      </a:moveTo>
                                      <a:lnTo>
                                        <a:pt x="21600" y="21600"/>
                                      </a:lnTo>
                                    </a:path>
                                  </a:pathLst>
                                </a:custGeom>
                                <a:noFill/>
                                <a:ln>
                                  <a:solidFill>
                                    <a:srgbClr val="36a0ac"/>
                                  </a:solidFill>
                                  <a:round/>
                                  <a:tailEnd len="med" type="triangle" w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/>
                              </p:style>
                            </p:sp>
                          </p:grpSp>
                          <p:sp>
                            <p:nvSpPr>
                              <p:cNvPr id="279" name="CustomShape 39"/>
                              <p:cNvSpPr/>
                              <p:nvPr/>
                            </p:nvSpPr>
                            <p:spPr>
                              <a:xfrm>
                                <a:off x="8799480" y="4485960"/>
                                <a:ext cx="5760" cy="331560"/>
                              </a:xfrm>
                              <a:custGeom>
                                <a:avLst/>
                                <a:gdLst/>
                                <a:ahLst/>
                                <a:rect l="l" t="t" r="r" b="b"/>
                                <a:pathLst>
                                  <a:path w="21600" h="21600">
                                    <a:moveTo>
                                      <a:pt x="0" y="0"/>
                                    </a:moveTo>
                                    <a:lnTo>
                                      <a:pt x="21600" y="21600"/>
                                    </a:lnTo>
                                  </a:path>
                                </a:pathLst>
                              </a:custGeom>
                              <a:noFill/>
                              <a:ln>
                                <a:solidFill>
                                  <a:srgbClr val="36a0ac"/>
                                </a:solidFill>
                                <a:round/>
                                <a:tailEnd len="med" type="triangle" w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/>
                            </p:style>
                          </p:sp>
                        </p:grpSp>
                        <p:sp>
                          <p:nvSpPr>
                            <p:cNvPr id="280" name="CustomShape 40"/>
                            <p:cNvSpPr/>
                            <p:nvPr/>
                          </p:nvSpPr>
                          <p:spPr>
                            <a:xfrm>
                              <a:off x="8102880" y="4818600"/>
                              <a:ext cx="1406160" cy="492840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ln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/>
                          </p:style>
                          <p:txBody>
                            <a:bodyPr lIns="90000" rIns="90000" tIns="45000" bIns="45000" anchor="ctr">
                              <a:noAutofit/>
                            </a:bodyPr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799"/>
                                </a:spcAft>
                              </a:pPr>
                              <a:r>
                                <a:rPr b="1" lang="en-US" sz="800" spc="-1" strike="noStrike">
                                  <a:solidFill>
                                    <a:srgbClr val="ffffff"/>
                                  </a:solidFill>
                                  <a:latin typeface="Calibri"/>
                                  <a:ea typeface="Calibri"/>
                                </a:rPr>
                                <a:t>Create Final Segmentations &amp; Final Uncertainty Estimate</a:t>
                              </a:r>
                              <a:endParaRPr b="0" lang="en-US" sz="800" spc="-1" strike="noStrike">
                                <a:latin typeface="Arial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81" name="CustomShape 41"/>
                          <p:cNvSpPr/>
                          <p:nvPr/>
                        </p:nvSpPr>
                        <p:spPr>
                          <a:xfrm>
                            <a:off x="8806680" y="5312880"/>
                            <a:ext cx="1800" cy="193320"/>
                          </a:xfrm>
                          <a:custGeom>
                            <a:avLst/>
                            <a:gdLst/>
                            <a:ahLst/>
                            <a:rect l="l" t="t" r="r" b="b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21600" y="21600"/>
                                </a:lnTo>
                              </a:path>
                            </a:pathLst>
                          </a:custGeom>
                          <a:noFill/>
                          <a:ln>
                            <a:solidFill>
                              <a:srgbClr val="36a0ac"/>
                            </a:solidFill>
                            <a:round/>
                            <a:tailEnd len="med" type="triangle" w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</p:grpSp>
                    <p:sp>
                      <p:nvSpPr>
                        <p:cNvPr id="282" name="CustomShape 42"/>
                        <p:cNvSpPr/>
                        <p:nvPr/>
                      </p:nvSpPr>
                      <p:spPr>
                        <a:xfrm>
                          <a:off x="8782920" y="4506840"/>
                          <a:ext cx="391320" cy="192600"/>
                        </a:xfrm>
                        <a:prstGeom prst="rect">
                          <a:avLst/>
                        </a:prstGeom>
                        <a:noFill/>
                        <a:ln w="648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799"/>
                            </a:spcAft>
                          </a:pPr>
                          <a:r>
                            <a:rPr b="0" lang="en-US" sz="800" spc="-1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</a:rPr>
                            <a:t>No </a:t>
                          </a:r>
                          <a:endParaRPr b="0" lang="en-US" sz="8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83" name="CustomShape 43"/>
                        <p:cNvSpPr/>
                        <p:nvPr/>
                      </p:nvSpPr>
                      <p:spPr>
                        <a:xfrm>
                          <a:off x="10123200" y="4008960"/>
                          <a:ext cx="391320" cy="192600"/>
                        </a:xfrm>
                        <a:prstGeom prst="rect">
                          <a:avLst/>
                        </a:prstGeom>
                        <a:noFill/>
                        <a:ln w="648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799"/>
                            </a:spcAft>
                          </a:pPr>
                          <a:r>
                            <a:rPr b="0" lang="en-US" sz="800" spc="-1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</a:rPr>
                            <a:t>Yes</a:t>
                          </a:r>
                          <a:endParaRPr b="0" lang="en-US" sz="800" spc="-1" strike="noStrike">
                            <a:latin typeface="Arial"/>
                          </a:endParaRPr>
                        </a:p>
                      </p:txBody>
                    </p:sp>
                  </p:grpSp>
                  <p:sp>
                    <p:nvSpPr>
                      <p:cNvPr id="284" name="CustomShape 44"/>
                      <p:cNvSpPr/>
                      <p:nvPr/>
                    </p:nvSpPr>
                    <p:spPr>
                      <a:xfrm>
                        <a:off x="10627200" y="2935440"/>
                        <a:ext cx="813600" cy="487080"/>
                      </a:xfrm>
                      <a:prstGeom prst="rect">
                        <a:avLst/>
                      </a:prstGeom>
                      <a:noFill/>
                      <a:ln w="648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45000" bIns="45000" anchor="ctr">
                        <a:noAutofit/>
                      </a:bodyPr>
                      <a:p>
                        <a:pPr algn="ctr">
                          <a:lnSpc>
                            <a:spcPct val="107000"/>
                          </a:lnSpc>
                          <a:spcAft>
                            <a:spcPts val="799"/>
                          </a:spcAft>
                        </a:pPr>
                        <a:r>
                          <a:rPr b="0" lang="en-US" sz="800" spc="-1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</a:rPr>
                          <a:t>Autodidactic Loop</a:t>
                        </a:r>
                        <a:endParaRPr b="0" lang="en-US" sz="800" spc="-1" strike="noStrike">
                          <a:latin typeface="Arial"/>
                        </a:endParaRPr>
                      </a:p>
                    </p:txBody>
                  </p:sp>
                </p:grpSp>
              </p:grpSp>
              <p:sp>
                <p:nvSpPr>
                  <p:cNvPr id="285" name="CustomShape 45"/>
                  <p:cNvSpPr/>
                  <p:nvPr/>
                </p:nvSpPr>
                <p:spPr>
                  <a:xfrm>
                    <a:off x="2664360" y="446760"/>
                    <a:ext cx="2778480" cy="495360"/>
                  </a:xfrm>
                  <a:prstGeom prst="flowChartDecision">
                    <a:avLst/>
                  </a:prstGeom>
                  <a:solidFill>
                    <a:srgbClr val="ff33cc"/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7000"/>
                      </a:lnSpc>
                      <a:spcAft>
                        <a:spcPts val="799"/>
                      </a:spcAft>
                    </a:pPr>
                    <a:r>
                      <a:rPr b="1" lang="en-US" sz="800" spc="-1" strike="noStrike">
                        <a:solidFill>
                          <a:srgbClr val="ffffff"/>
                        </a:solidFill>
                        <a:latin typeface="Calibri"/>
                        <a:ea typeface="Calibri"/>
                      </a:rPr>
                      <a:t>For Montage in Analysis Group</a:t>
                    </a:r>
                    <a:endParaRPr b="0" lang="en-US" sz="800" spc="-1" strike="noStrike">
                      <a:latin typeface="Arial"/>
                    </a:endParaRPr>
                  </a:p>
                </p:txBody>
              </p:sp>
              <p:sp>
                <p:nvSpPr>
                  <p:cNvPr id="286" name="CustomShape 46"/>
                  <p:cNvSpPr/>
                  <p:nvPr/>
                </p:nvSpPr>
                <p:spPr>
                  <a:xfrm>
                    <a:off x="5444280" y="695160"/>
                    <a:ext cx="3016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>
                    <a:solidFill>
                      <a:srgbClr val="36a0ac"/>
                    </a:solidFill>
                    <a:round/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87" name="CustomShape 47"/>
                  <p:cNvSpPr/>
                  <p:nvPr/>
                </p:nvSpPr>
                <p:spPr>
                  <a:xfrm rot="10800000">
                    <a:off x="4055760" y="943560"/>
                    <a:ext cx="3363840" cy="4811040"/>
                  </a:xfrm>
                  <a:prstGeom prst="bentConnector2">
                    <a:avLst/>
                  </a:prstGeom>
                  <a:noFill/>
                  <a:ln>
                    <a:solidFill>
                      <a:srgbClr val="36a0ac"/>
                    </a:solidFill>
                    <a:round/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288" name="CustomShape 48"/>
                <p:cNvSpPr/>
                <p:nvPr/>
              </p:nvSpPr>
              <p:spPr>
                <a:xfrm>
                  <a:off x="7419600" y="5507640"/>
                  <a:ext cx="2778480" cy="495360"/>
                </a:xfrm>
                <a:prstGeom prst="flowChartDecision">
                  <a:avLst/>
                </a:prstGeom>
                <a:solidFill>
                  <a:schemeClr val="accent6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7000"/>
                    </a:lnSpc>
                    <a:spcAft>
                      <a:spcPts val="799"/>
                    </a:spcAft>
                  </a:pPr>
                  <a:r>
                    <a:rPr b="1" lang="en-US" sz="800" spc="-1" strike="noStrike">
                      <a:solidFill>
                        <a:srgbClr val="ffffff"/>
                      </a:solidFill>
                      <a:latin typeface="Calibri"/>
                      <a:ea typeface="Calibri"/>
                    </a:rPr>
                    <a:t>Last Montage in Analysis Group?</a:t>
                  </a:r>
                  <a:endParaRPr b="0" lang="en-US" sz="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89" name="CustomShape 49"/>
            <p:cNvSpPr/>
            <p:nvPr/>
          </p:nvSpPr>
          <p:spPr>
            <a:xfrm flipH="1" rot="16200000">
              <a:off x="6329160" y="1065240"/>
              <a:ext cx="1875240" cy="1631520"/>
            </a:xfrm>
            <a:prstGeom prst="bentConnector2">
              <a:avLst/>
            </a:prstGeom>
            <a:noFill/>
            <a:ln>
              <a:solidFill>
                <a:srgbClr val="36a0ac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50"/>
            <p:cNvSpPr/>
            <p:nvPr/>
          </p:nvSpPr>
          <p:spPr>
            <a:xfrm>
              <a:off x="8411760" y="91260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91" name="CustomShape 51"/>
            <p:cNvSpPr/>
            <p:nvPr/>
          </p:nvSpPr>
          <p:spPr>
            <a:xfrm>
              <a:off x="8261280" y="598176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92" name="CustomShape 52"/>
            <p:cNvSpPr/>
            <p:nvPr/>
          </p:nvSpPr>
          <p:spPr>
            <a:xfrm>
              <a:off x="7001280" y="558936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No 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29840" y="274320"/>
            <a:ext cx="2401560" cy="131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VBGMM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Graphing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94" name="Group 2"/>
          <p:cNvGrpSpPr/>
          <p:nvPr/>
        </p:nvGrpSpPr>
        <p:grpSpPr>
          <a:xfrm>
            <a:off x="4019400" y="207360"/>
            <a:ext cx="4156560" cy="6028200"/>
            <a:chOff x="4019400" y="207360"/>
            <a:chExt cx="4156560" cy="6028200"/>
          </a:xfrm>
        </p:grpSpPr>
        <p:sp>
          <p:nvSpPr>
            <p:cNvPr id="295" name="CustomShape 3"/>
            <p:cNvSpPr/>
            <p:nvPr/>
          </p:nvSpPr>
          <p:spPr>
            <a:xfrm>
              <a:off x="5392080" y="894240"/>
              <a:ext cx="1406160" cy="49284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Plot Segmentation Map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96" name="CustomShape 4"/>
            <p:cNvSpPr/>
            <p:nvPr/>
          </p:nvSpPr>
          <p:spPr>
            <a:xfrm flipV="1">
              <a:off x="7485840" y="454320"/>
              <a:ext cx="11160" cy="5087160"/>
            </a:xfrm>
            <a:prstGeom prst="bentConnector3">
              <a:avLst>
                <a:gd name="adj1" fmla="val 5025000"/>
              </a:avLst>
            </a:pr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5"/>
            <p:cNvSpPr/>
            <p:nvPr/>
          </p:nvSpPr>
          <p:spPr>
            <a:xfrm>
              <a:off x="5392080" y="1587600"/>
              <a:ext cx="1406160" cy="49284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Plot Uncertainty Map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98" name="CustomShape 6"/>
            <p:cNvSpPr/>
            <p:nvPr/>
          </p:nvSpPr>
          <p:spPr>
            <a:xfrm>
              <a:off x="4705920" y="207360"/>
              <a:ext cx="2778480" cy="495360"/>
            </a:xfrm>
            <a:prstGeom prst="flowChartDecision">
              <a:avLst/>
            </a:prstGeom>
            <a:solidFill>
              <a:srgbClr val="ff33cc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For Montage in Analysis Group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99" name="CustomShape 7"/>
            <p:cNvSpPr/>
            <p:nvPr/>
          </p:nvSpPr>
          <p:spPr>
            <a:xfrm>
              <a:off x="4019400" y="5785560"/>
              <a:ext cx="1406160" cy="44784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Plot HAM Dendrogram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00" name="CustomShape 8"/>
            <p:cNvSpPr/>
            <p:nvPr/>
          </p:nvSpPr>
          <p:spPr>
            <a:xfrm>
              <a:off x="6769800" y="5787720"/>
              <a:ext cx="1406160" cy="44784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Export CSV Class Data 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01" name="CustomShape 9"/>
            <p:cNvSpPr/>
            <p:nvPr/>
          </p:nvSpPr>
          <p:spPr>
            <a:xfrm>
              <a:off x="4705920" y="2281320"/>
              <a:ext cx="2778480" cy="495360"/>
            </a:xfrm>
            <a:prstGeom prst="flowChartDecision">
              <a:avLst/>
            </a:prstGeom>
            <a:solidFill>
              <a:srgbClr val="ff33cc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For Class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02" name="CustomShape 10"/>
            <p:cNvSpPr/>
            <p:nvPr/>
          </p:nvSpPr>
          <p:spPr>
            <a:xfrm>
              <a:off x="5392080" y="2955960"/>
              <a:ext cx="1406160" cy="49284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Calculate Counts Density &amp; Area Fraction Density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5392080" y="3629520"/>
              <a:ext cx="1406160" cy="8388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Plot Class Map</a:t>
              </a:r>
              <a:endParaRPr b="0" lang="en-US" sz="800" spc="-1" strike="noStrike">
                <a:latin typeface="Arial"/>
              </a:endParaRPr>
            </a:p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Plot Correlation Matrix </a:t>
              </a:r>
              <a:endParaRPr b="0" lang="en-US" sz="800" spc="-1" strike="noStrike">
                <a:latin typeface="Arial"/>
              </a:endParaRPr>
            </a:p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Plot Sum Spectra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04" name="CustomShape 12"/>
            <p:cNvSpPr/>
            <p:nvPr/>
          </p:nvSpPr>
          <p:spPr>
            <a:xfrm>
              <a:off x="4705920" y="4629960"/>
              <a:ext cx="2778480" cy="495360"/>
            </a:xfrm>
            <a:prstGeom prst="flowChartDecision">
              <a:avLst/>
            </a:prstGeom>
            <a:solidFill>
              <a:srgbClr val="70ad47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Last  Class?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05" name="CustomShape 13"/>
            <p:cNvSpPr/>
            <p:nvPr/>
          </p:nvSpPr>
          <p:spPr>
            <a:xfrm flipV="1">
              <a:off x="7485840" y="2528280"/>
              <a:ext cx="11160" cy="2347200"/>
            </a:xfrm>
            <a:prstGeom prst="bentConnector3">
              <a:avLst>
                <a:gd name="adj1" fmla="val 1800000"/>
              </a:avLst>
            </a:pr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4"/>
            <p:cNvSpPr/>
            <p:nvPr/>
          </p:nvSpPr>
          <p:spPr>
            <a:xfrm>
              <a:off x="4705920" y="5295960"/>
              <a:ext cx="2778480" cy="495360"/>
            </a:xfrm>
            <a:prstGeom prst="flowChartDecision">
              <a:avLst/>
            </a:prstGeom>
            <a:solidFill>
              <a:srgbClr val="70ad47"/>
            </a:solidFill>
            <a:ln w="12600">
              <a:solidFill>
                <a:srgbClr val="32549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1" lang="en-US" sz="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Last  Montage?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07" name="CustomShape 15"/>
            <p:cNvSpPr/>
            <p:nvPr/>
          </p:nvSpPr>
          <p:spPr>
            <a:xfrm flipH="1">
              <a:off x="6093000" y="704160"/>
              <a:ext cx="360" cy="18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6095880" y="1388160"/>
              <a:ext cx="360" cy="198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7"/>
            <p:cNvSpPr/>
            <p:nvPr/>
          </p:nvSpPr>
          <p:spPr>
            <a:xfrm>
              <a:off x="6095880" y="2081880"/>
              <a:ext cx="360" cy="198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18"/>
            <p:cNvSpPr/>
            <p:nvPr/>
          </p:nvSpPr>
          <p:spPr>
            <a:xfrm flipH="1">
              <a:off x="6093000" y="2778120"/>
              <a:ext cx="360" cy="17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9"/>
            <p:cNvSpPr/>
            <p:nvPr/>
          </p:nvSpPr>
          <p:spPr>
            <a:xfrm>
              <a:off x="6095880" y="3450240"/>
              <a:ext cx="360" cy="17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0"/>
            <p:cNvSpPr/>
            <p:nvPr/>
          </p:nvSpPr>
          <p:spPr>
            <a:xfrm>
              <a:off x="6095880" y="4469760"/>
              <a:ext cx="360" cy="15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21"/>
            <p:cNvSpPr/>
            <p:nvPr/>
          </p:nvSpPr>
          <p:spPr>
            <a:xfrm>
              <a:off x="6095880" y="5126760"/>
              <a:ext cx="360" cy="167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22"/>
            <p:cNvSpPr/>
            <p:nvPr/>
          </p:nvSpPr>
          <p:spPr>
            <a:xfrm>
              <a:off x="6201720" y="512784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15" name="CustomShape 23"/>
            <p:cNvSpPr/>
            <p:nvPr/>
          </p:nvSpPr>
          <p:spPr>
            <a:xfrm>
              <a:off x="6216120" y="583380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16" name="CustomShape 24"/>
            <p:cNvSpPr/>
            <p:nvPr/>
          </p:nvSpPr>
          <p:spPr>
            <a:xfrm flipH="1" rot="16200000">
              <a:off x="6323040" y="5565600"/>
              <a:ext cx="218160" cy="672480"/>
            </a:xfrm>
            <a:prstGeom prst="bentConnector2">
              <a:avLst/>
            </a:pr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25"/>
            <p:cNvSpPr/>
            <p:nvPr/>
          </p:nvSpPr>
          <p:spPr>
            <a:xfrm rot="5400000">
              <a:off x="5654160" y="5567040"/>
              <a:ext cx="216000" cy="667440"/>
            </a:xfrm>
            <a:prstGeom prst="bentConnector2">
              <a:avLst/>
            </a:pr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26"/>
            <p:cNvSpPr/>
            <p:nvPr/>
          </p:nvSpPr>
          <p:spPr>
            <a:xfrm>
              <a:off x="7485840" y="531468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No 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319" name="CustomShape 27"/>
            <p:cNvSpPr/>
            <p:nvPr/>
          </p:nvSpPr>
          <p:spPr>
            <a:xfrm>
              <a:off x="7355880" y="4621320"/>
              <a:ext cx="391320" cy="192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No 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29840" y="274320"/>
            <a:ext cx="1142856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Dataset Storage Structure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21" name="Table 2"/>
          <p:cNvGraphicFramePr/>
          <p:nvPr/>
        </p:nvGraphicFramePr>
        <p:xfrm>
          <a:off x="448200" y="746640"/>
          <a:ext cx="11086200" cy="3520080"/>
        </p:xfrm>
        <a:graphic>
          <a:graphicData uri="http://schemas.openxmlformats.org/drawingml/2006/table">
            <a:tbl>
              <a:tblPr/>
              <a:tblGrid>
                <a:gridCol w="5543280"/>
                <a:gridCol w="5543280"/>
              </a:tblGrid>
              <a:tr h="3520440">
                <a:tc>
                  <a:txBody>
                    <a:bodyPr>
                      <a:noAutofit/>
                    </a:bodyPr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Metadata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Phase Data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SEM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SE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BSE/FSE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EDS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Xray Spectrum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Live Time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Real Time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Sum of Spectrum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Highest Intensity Spectrum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EBSD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Bands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Band Contrast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Band Slope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Error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Mean Angular Deviation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Phase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29840" y="274320"/>
            <a:ext cx="1142856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Analysis Storage Structure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23" name="Table 2"/>
          <p:cNvGraphicFramePr/>
          <p:nvPr/>
        </p:nvGraphicFramePr>
        <p:xfrm>
          <a:off x="448200" y="746640"/>
          <a:ext cx="11086200" cy="360000"/>
        </p:xfrm>
        <a:graphic>
          <a:graphicData uri="http://schemas.openxmlformats.org/drawingml/2006/table">
            <a:tbl>
              <a:tblPr/>
              <a:tblGrid>
                <a:gridCol w="5543280"/>
                <a:gridCol w="5543280"/>
              </a:tblGrid>
              <a:tr h="0">
                <a:tc>
                  <a:txBody>
                    <a:bodyPr>
                      <a:noAutofit/>
                    </a:bodyPr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Analysis Mode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Datasets (group)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Groups of datasets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3" marL="864000" indent="-215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Channels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2" marL="103176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List of float arrays (uncertainty estimate)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lvl="2" marL="103176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Array of int (segmentation)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lvl="2" marL="103176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Autodetected Peak Bins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5" marL="1296000" indent="-215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List of ints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3" marL="864000" indent="-215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Training Data (2D array)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Metadata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 lvl="1" marL="7462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Multiple datasets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VBGMM AI Parameters 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# Generations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# Initial training datapoints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# Training datapoint growth rate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Autodidactic threshold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Filter type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Filter size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Residual threshold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Graphing Parameters 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Pixel resolution 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Channel eV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Channel Labels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List of str and nan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908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•"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GMM Parameters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Means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Covariance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Weights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	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lvl="1" marL="687240" indent="-287640">
                        <a:lnSpc>
                          <a:spcPct val="90000"/>
                        </a:lnSpc>
                        <a:buClr>
                          <a:srgbClr val="000000"/>
                        </a:buClr>
                        <a:buSzPct val="90000"/>
                        <a:buFont typeface="Century Gothic"/>
                        <a:buChar char="–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Class Descriptors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Application>Ultra_Office_Suite/6.2.3.2$Windows_x86 LibreOffice_project/</Application>
  <Words>449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2022-05-09T13:18:41Z</dcterms:created>
  <dc:creator>Simpson, Joseph</dc:creator>
  <dc:description/>
  <dc:language>en-US</dc:language>
  <cp:lastModifiedBy/>
  <dcterms:modified xsi:type="dcterms:W3CDTF">2022-05-25T10:20:01Z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