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
      <p:font typeface="Palatino Linotyp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PalatinoLinotype-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alatinoLinotype-italic.fntdata"/><Relationship Id="rId25" Type="http://schemas.openxmlformats.org/officeDocument/2006/relationships/font" Target="fonts/PalatinoLinotype-bold.fntdata"/><Relationship Id="rId27" Type="http://schemas.openxmlformats.org/officeDocument/2006/relationships/font" Target="fonts/PalatinoLinotyp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b07d7b07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b07d7b07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b07d7b0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b07d7b0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b07d7b0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b07d7b0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b07d7b0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b07d7b0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b07d7b07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b07d7b07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b07d7b07e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b07d7b07e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8069291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8069291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03b6cbd6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03b6cbd6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03b6cbd6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03b6cbd6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FEFE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1" Type="http://schemas.openxmlformats.org/officeDocument/2006/relationships/hyperlink" Target="https://www.bing.com/search?pglt=675&amp;q=clipchamp&amp;cvid=a90f82d72ad041b398c5063e4e387356&amp;gs_lcrp=EgZjaHJvbWUqBggCEC4YQDIGCAAQRRg5MgYIARAuGEAyBggCEC4YQDIGCAMQLhhAMgYIBBAAGEAyBggFEC4YQDIGCAYQLhhAMgYIBxAAGEAyBggIEEUYPNIBCDMxODRqMGoxqAIAsAIA&amp;FORM=ANNTA1&amp;PC=U531" TargetMode="External"/><Relationship Id="rId10" Type="http://schemas.openxmlformats.org/officeDocument/2006/relationships/hyperlink" Target="https://pypi.org/project/drug-named-entity-recognition/" TargetMode="External"/><Relationship Id="rId13" Type="http://schemas.openxmlformats.org/officeDocument/2006/relationships/hyperlink" Target="https://www.w3schools.com/html/html_css.asp" TargetMode="External"/><Relationship Id="rId12" Type="http://schemas.openxmlformats.org/officeDocument/2006/relationships/hyperlink" Target="https://www.w3schools.com/html/html_images.asp"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elsevier.com/industry/drug-repurposing" TargetMode="External"/><Relationship Id="rId4" Type="http://schemas.openxmlformats.org/officeDocument/2006/relationships/hyperlink" Target="https://www.ncbi.nlm.nih.gov/pmc/articles/PMC9945820/" TargetMode="External"/><Relationship Id="rId9" Type="http://schemas.openxmlformats.org/officeDocument/2006/relationships/hyperlink" Target="https://realpython.com/python-web-applications/" TargetMode="External"/><Relationship Id="rId15" Type="http://schemas.openxmlformats.org/officeDocument/2006/relationships/hyperlink" Target="https://docs.python.org/3/library/re.html" TargetMode="External"/><Relationship Id="rId14" Type="http://schemas.openxmlformats.org/officeDocument/2006/relationships/hyperlink" Target="https://www.w3schools.com/html/default.asp" TargetMode="External"/><Relationship Id="rId17" Type="http://schemas.openxmlformats.org/officeDocument/2006/relationships/hyperlink" Target="https://www.nature.com/articles/d41573-022-00001-9" TargetMode="External"/><Relationship Id="rId16" Type="http://schemas.openxmlformats.org/officeDocument/2006/relationships/hyperlink" Target="https://www.geeksforgeeks.org/reading-and-writing-xml-files-in-python/" TargetMode="External"/><Relationship Id="rId5" Type="http://schemas.openxmlformats.org/officeDocument/2006/relationships/hyperlink" Target="https://pubmed.ncbi.nlm.nih.gov/?term=protein+therapy&amp;filter=simsearch2.ffrft&amp;filter=pubt.review&amp;filter=pubt.technicalreport" TargetMode="External"/><Relationship Id="rId6" Type="http://schemas.openxmlformats.org/officeDocument/2006/relationships/hyperlink" Target="https://realpython.com/nltk-nlp-python/" TargetMode="External"/><Relationship Id="rId18" Type="http://schemas.openxmlformats.org/officeDocument/2006/relationships/hyperlink" Target="https://www.sciencedirect.com/science/article/abs/pii/S1359644618302599#:~:text=A%20comparison%20of%20traditional%20drug%20discovery%20process%20versus,abolishes%20all%20the%20steps%20needed%20for%20FDA%20approval" TargetMode="External"/><Relationship Id="rId7" Type="http://schemas.openxmlformats.org/officeDocument/2006/relationships/hyperlink" Target="https://www.nltk.org/" TargetMode="External"/><Relationship Id="rId8" Type="http://schemas.openxmlformats.org/officeDocument/2006/relationships/hyperlink" Target="https://www.biostars.org/p/1739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BrUJEsVAZzeKUzXsh4T1XFctjlOOwMW4/view"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34075" y="1080400"/>
            <a:ext cx="76701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280">
                <a:latin typeface="Raleway"/>
                <a:ea typeface="Raleway"/>
                <a:cs typeface="Raleway"/>
                <a:sym typeface="Raleway"/>
              </a:rPr>
              <a:t>Disease Dynamics: Exploring Disease Mechanisms and Medicine Names through PubMed Analysis </a:t>
            </a:r>
            <a:endParaRPr b="1" sz="3280">
              <a:latin typeface="Raleway"/>
              <a:ea typeface="Raleway"/>
              <a:cs typeface="Raleway"/>
              <a:sym typeface="Raleway"/>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solidFill>
                  <a:schemeClr val="dk1"/>
                </a:solidFill>
                <a:latin typeface="Lato"/>
                <a:ea typeface="Lato"/>
                <a:cs typeface="Lato"/>
                <a:sym typeface="Lato"/>
              </a:rPr>
              <a:t>Esra Idil</a:t>
            </a:r>
            <a:endParaRPr sz="2300">
              <a:solidFill>
                <a:schemeClr val="dk1"/>
              </a:solidFill>
              <a:latin typeface="Lato"/>
              <a:ea typeface="Lato"/>
              <a:cs typeface="Lato"/>
              <a:sym typeface="Lato"/>
            </a:endParaRPr>
          </a:p>
        </p:txBody>
      </p:sp>
      <p:pic>
        <p:nvPicPr>
          <p:cNvPr id="56" name="Google Shape;56;p13"/>
          <p:cNvPicPr preferRelativeResize="0"/>
          <p:nvPr/>
        </p:nvPicPr>
        <p:blipFill>
          <a:blip r:embed="rId3">
            <a:alphaModFix/>
          </a:blip>
          <a:stretch>
            <a:fillRect/>
          </a:stretch>
        </p:blipFill>
        <p:spPr>
          <a:xfrm>
            <a:off x="6874125" y="2917800"/>
            <a:ext cx="1760925" cy="1760925"/>
          </a:xfrm>
          <a:prstGeom prst="rect">
            <a:avLst/>
          </a:prstGeom>
          <a:noFill/>
          <a:ln>
            <a:noFill/>
          </a:ln>
        </p:spPr>
      </p:pic>
      <p:cxnSp>
        <p:nvCxnSpPr>
          <p:cNvPr id="57" name="Google Shape;57;p13"/>
          <p:cNvCxnSpPr/>
          <p:nvPr/>
        </p:nvCxnSpPr>
        <p:spPr>
          <a:xfrm flipH="1">
            <a:off x="100725" y="80750"/>
            <a:ext cx="20400" cy="4975500"/>
          </a:xfrm>
          <a:prstGeom prst="straightConnector1">
            <a:avLst/>
          </a:prstGeom>
          <a:noFill/>
          <a:ln cap="flat" cmpd="sng" w="76200">
            <a:solidFill>
              <a:srgbClr val="45818E"/>
            </a:solidFill>
            <a:prstDash val="solid"/>
            <a:round/>
            <a:headEnd len="med" w="med" type="none"/>
            <a:tailEnd len="med" w="med" type="none"/>
          </a:ln>
        </p:spPr>
      </p:cxnSp>
      <p:cxnSp>
        <p:nvCxnSpPr>
          <p:cNvPr id="58" name="Google Shape;58;p13"/>
          <p:cNvCxnSpPr/>
          <p:nvPr/>
        </p:nvCxnSpPr>
        <p:spPr>
          <a:xfrm>
            <a:off x="90900" y="100925"/>
            <a:ext cx="8962200" cy="10200"/>
          </a:xfrm>
          <a:prstGeom prst="straightConnector1">
            <a:avLst/>
          </a:prstGeom>
          <a:noFill/>
          <a:ln cap="flat" cmpd="sng" w="76200">
            <a:solidFill>
              <a:srgbClr val="45818E"/>
            </a:solidFill>
            <a:prstDash val="solid"/>
            <a:round/>
            <a:headEnd len="med" w="med" type="none"/>
            <a:tailEnd len="med" w="med" type="none"/>
          </a:ln>
        </p:spPr>
      </p:cxnSp>
      <p:cxnSp>
        <p:nvCxnSpPr>
          <p:cNvPr id="59" name="Google Shape;59;p13"/>
          <p:cNvCxnSpPr/>
          <p:nvPr/>
        </p:nvCxnSpPr>
        <p:spPr>
          <a:xfrm>
            <a:off x="65425" y="5037200"/>
            <a:ext cx="9003300" cy="8100"/>
          </a:xfrm>
          <a:prstGeom prst="straightConnector1">
            <a:avLst/>
          </a:prstGeom>
          <a:noFill/>
          <a:ln cap="flat" cmpd="sng" w="76200">
            <a:solidFill>
              <a:srgbClr val="45818E"/>
            </a:solidFill>
            <a:prstDash val="solid"/>
            <a:round/>
            <a:headEnd len="med" w="med" type="none"/>
            <a:tailEnd len="med" w="med" type="none"/>
          </a:ln>
        </p:spPr>
      </p:cxnSp>
      <p:cxnSp>
        <p:nvCxnSpPr>
          <p:cNvPr id="60" name="Google Shape;60;p13"/>
          <p:cNvCxnSpPr/>
          <p:nvPr/>
        </p:nvCxnSpPr>
        <p:spPr>
          <a:xfrm flipH="1">
            <a:off x="9032875" y="65425"/>
            <a:ext cx="3000" cy="4980900"/>
          </a:xfrm>
          <a:prstGeom prst="straightConnector1">
            <a:avLst/>
          </a:prstGeom>
          <a:noFill/>
          <a:ln cap="flat" cmpd="sng" w="76200">
            <a:solidFill>
              <a:srgbClr val="45818E"/>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aleway"/>
                <a:ea typeface="Raleway"/>
                <a:cs typeface="Raleway"/>
                <a:sym typeface="Raleway"/>
              </a:rPr>
              <a:t>Sources</a:t>
            </a:r>
            <a:endParaRPr>
              <a:latin typeface="Raleway"/>
              <a:ea typeface="Raleway"/>
              <a:cs typeface="Raleway"/>
              <a:sym typeface="Raleway"/>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Clr>
                <a:schemeClr val="dk1"/>
              </a:buClr>
              <a:buSzPct val="100000"/>
              <a:buFont typeface="Lato"/>
              <a:buChar char="-"/>
            </a:pPr>
            <a:r>
              <a:rPr lang="en" sz="1200" u="sng">
                <a:solidFill>
                  <a:schemeClr val="hlink"/>
                </a:solidFill>
                <a:latin typeface="Lato"/>
                <a:ea typeface="Lato"/>
                <a:cs typeface="Lato"/>
                <a:sym typeface="Lato"/>
                <a:hlinkClick r:id="rId3"/>
              </a:rPr>
              <a:t>https://www.elsevier.com/industry/drug-repurposing</a:t>
            </a:r>
            <a:endParaRPr sz="1200">
              <a:solidFill>
                <a:schemeClr val="dk1"/>
              </a:solidFill>
              <a:latin typeface="Lato"/>
              <a:ea typeface="Lato"/>
              <a:cs typeface="Lato"/>
              <a:sym typeface="Lato"/>
            </a:endParaRPr>
          </a:p>
          <a:p>
            <a:pPr indent="-299085" lvl="0" marL="457200" rtl="0" algn="l">
              <a:spcBef>
                <a:spcPts val="0"/>
              </a:spcBef>
              <a:spcAft>
                <a:spcPts val="0"/>
              </a:spcAft>
              <a:buClr>
                <a:schemeClr val="dk1"/>
              </a:buClr>
              <a:buSzPct val="100000"/>
              <a:buFont typeface="Lato"/>
              <a:buChar char="-"/>
            </a:pPr>
            <a:r>
              <a:rPr lang="en" sz="1200" u="sng">
                <a:solidFill>
                  <a:schemeClr val="hlink"/>
                </a:solidFill>
                <a:latin typeface="Lato"/>
                <a:ea typeface="Lato"/>
                <a:cs typeface="Lato"/>
                <a:sym typeface="Lato"/>
                <a:hlinkClick r:id="rId4"/>
              </a:rPr>
              <a:t>https://www.ncbi.nlm.nih.gov/pmc/articles/PMC9945820/</a:t>
            </a:r>
            <a:endParaRPr sz="1200">
              <a:solidFill>
                <a:schemeClr val="dk1"/>
              </a:solidFill>
              <a:latin typeface="Lato"/>
              <a:ea typeface="Lato"/>
              <a:cs typeface="Lato"/>
              <a:sym typeface="Lato"/>
            </a:endParaRPr>
          </a:p>
          <a:p>
            <a:pPr indent="-299085" lvl="0" marL="457200" rtl="0" algn="l">
              <a:spcBef>
                <a:spcPts val="0"/>
              </a:spcBef>
              <a:spcAft>
                <a:spcPts val="0"/>
              </a:spcAft>
              <a:buClr>
                <a:schemeClr val="dk1"/>
              </a:buClr>
              <a:buSzPct val="100000"/>
              <a:buFont typeface="Lato"/>
              <a:buChar char="-"/>
            </a:pPr>
            <a:r>
              <a:rPr lang="en" sz="1200" u="sng">
                <a:solidFill>
                  <a:schemeClr val="hlink"/>
                </a:solidFill>
                <a:latin typeface="Lato"/>
                <a:ea typeface="Lato"/>
                <a:cs typeface="Lato"/>
                <a:sym typeface="Lato"/>
                <a:hlinkClick r:id="rId5"/>
              </a:rPr>
              <a:t>https://pubmed.ncbi.nlm.nih.gov/?term=protein+therapy&amp;filter=simsearch2.ffrft&amp;filter=pubt.review&amp;filter=pubt.technicalreport</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299085" lvl="0" marL="457200" rtl="0" algn="l">
              <a:spcBef>
                <a:spcPts val="0"/>
              </a:spcBef>
              <a:spcAft>
                <a:spcPts val="0"/>
              </a:spcAft>
              <a:buClr>
                <a:schemeClr val="dk1"/>
              </a:buClr>
              <a:buSzPct val="100000"/>
              <a:buFont typeface="Lato"/>
              <a:buChar char="-"/>
            </a:pPr>
            <a:r>
              <a:rPr lang="en" sz="1200" u="sng">
                <a:solidFill>
                  <a:schemeClr val="hlink"/>
                </a:solidFill>
                <a:latin typeface="Lato"/>
                <a:ea typeface="Lato"/>
                <a:cs typeface="Lato"/>
                <a:sym typeface="Lato"/>
                <a:hlinkClick r:id="rId6"/>
              </a:rPr>
              <a:t>https://realpython.com/nltk-nlp-python/</a:t>
            </a:r>
            <a:endParaRPr sz="1200">
              <a:solidFill>
                <a:schemeClr val="dk1"/>
              </a:solidFill>
              <a:latin typeface="Lato"/>
              <a:ea typeface="Lato"/>
              <a:cs typeface="Lato"/>
              <a:sym typeface="Lato"/>
            </a:endParaRPr>
          </a:p>
          <a:p>
            <a:pPr indent="-299085" lvl="0" marL="457200" rtl="0" algn="l">
              <a:spcBef>
                <a:spcPts val="0"/>
              </a:spcBef>
              <a:spcAft>
                <a:spcPts val="0"/>
              </a:spcAft>
              <a:buClr>
                <a:schemeClr val="dk1"/>
              </a:buClr>
              <a:buSzPct val="100000"/>
              <a:buFont typeface="Lato"/>
              <a:buChar char="-"/>
            </a:pPr>
            <a:r>
              <a:rPr lang="en" sz="1200" u="sng">
                <a:solidFill>
                  <a:schemeClr val="hlink"/>
                </a:solidFill>
                <a:latin typeface="Lato"/>
                <a:ea typeface="Lato"/>
                <a:cs typeface="Lato"/>
                <a:sym typeface="Lato"/>
                <a:hlinkClick r:id="rId7"/>
              </a:rPr>
              <a:t>https://www.nltk.org/</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299085" lvl="0" marL="457200" rtl="0" algn="l">
              <a:spcBef>
                <a:spcPts val="0"/>
              </a:spcBef>
              <a:spcAft>
                <a:spcPts val="0"/>
              </a:spcAft>
              <a:buClr>
                <a:schemeClr val="dk1"/>
              </a:buClr>
              <a:buSzPct val="100000"/>
              <a:buFont typeface="Lato"/>
              <a:buChar char="-"/>
            </a:pPr>
            <a:r>
              <a:rPr lang="en" sz="1200" u="sng">
                <a:solidFill>
                  <a:schemeClr val="hlink"/>
                </a:solidFill>
                <a:latin typeface="Lato"/>
                <a:ea typeface="Lato"/>
                <a:cs typeface="Lato"/>
                <a:sym typeface="Lato"/>
                <a:hlinkClick r:id="rId8"/>
              </a:rPr>
              <a:t>https://www.biostars.org/p/17392/</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299085" lvl="0" marL="457200" rtl="0" algn="l">
              <a:spcBef>
                <a:spcPts val="0"/>
              </a:spcBef>
              <a:spcAft>
                <a:spcPts val="0"/>
              </a:spcAft>
              <a:buClr>
                <a:schemeClr val="dk1"/>
              </a:buClr>
              <a:buSzPct val="100000"/>
              <a:buFont typeface="Lato"/>
              <a:buChar char="-"/>
            </a:pPr>
            <a:r>
              <a:rPr lang="en" sz="1200" u="sng">
                <a:solidFill>
                  <a:schemeClr val="hlink"/>
                </a:solidFill>
                <a:latin typeface="Lato"/>
                <a:ea typeface="Lato"/>
                <a:cs typeface="Lato"/>
                <a:sym typeface="Lato"/>
                <a:hlinkClick r:id="rId9"/>
              </a:rPr>
              <a:t>https://realpython.com/python-web-applications/</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299085" lvl="0" marL="457200" rtl="0" algn="l">
              <a:spcBef>
                <a:spcPts val="0"/>
              </a:spcBef>
              <a:spcAft>
                <a:spcPts val="0"/>
              </a:spcAft>
              <a:buClr>
                <a:schemeClr val="dk1"/>
              </a:buClr>
              <a:buSzPct val="100000"/>
              <a:buFont typeface="Lato"/>
              <a:buChar char="-"/>
            </a:pPr>
            <a:r>
              <a:rPr lang="en" sz="1200" u="sng">
                <a:solidFill>
                  <a:schemeClr val="hlink"/>
                </a:solidFill>
                <a:latin typeface="Lato"/>
                <a:ea typeface="Lato"/>
                <a:cs typeface="Lato"/>
                <a:sym typeface="Lato"/>
                <a:hlinkClick r:id="rId10"/>
              </a:rPr>
              <a:t>https://pypi.org/project/drug-named-entity-recognition/</a:t>
            </a:r>
            <a:endParaRPr sz="1200">
              <a:solidFill>
                <a:schemeClr val="dk1"/>
              </a:solidFill>
              <a:latin typeface="Lato"/>
              <a:ea typeface="Lato"/>
              <a:cs typeface="Lato"/>
              <a:sym typeface="Lato"/>
            </a:endParaRPr>
          </a:p>
          <a:p>
            <a:pPr indent="-299085" lvl="0" marL="457200" rtl="0" algn="l">
              <a:spcBef>
                <a:spcPts val="0"/>
              </a:spcBef>
              <a:spcAft>
                <a:spcPts val="0"/>
              </a:spcAft>
              <a:buClr>
                <a:schemeClr val="dk1"/>
              </a:buClr>
              <a:buSzPct val="100000"/>
              <a:buFont typeface="Lato"/>
              <a:buChar char="-"/>
            </a:pPr>
            <a:r>
              <a:rPr lang="en" sz="1200" u="sng">
                <a:solidFill>
                  <a:schemeClr val="hlink"/>
                </a:solidFill>
                <a:latin typeface="Lato"/>
                <a:ea typeface="Lato"/>
                <a:cs typeface="Lato"/>
                <a:sym typeface="Lato"/>
                <a:hlinkClick r:id="rId11"/>
              </a:rPr>
              <a:t>https://www.bing.com/search?pglt=675&amp;q=clipchamp&amp;cvid=a90f82d72ad041b398c5063e4e387356&amp;gs_lcrp=EgZjaHJvbWUqBggCEC4YQDIGCAAQRRg5MgYIARAuGEAyBggCEC4YQDIGCAMQLhhAMgYIBBAAGEAyBggFEC4YQDIGCAYQLhhAMgYIBxAAGEAyBggIEEUYPNIBCDMxODRqMGoxqAIAsAIA&amp;FORM=ANNTA1&amp;PC=U531</a:t>
            </a:r>
            <a:endParaRPr sz="1200">
              <a:solidFill>
                <a:schemeClr val="dk1"/>
              </a:solidFill>
              <a:latin typeface="Lato"/>
              <a:ea typeface="Lato"/>
              <a:cs typeface="Lato"/>
              <a:sym typeface="Lato"/>
            </a:endParaRPr>
          </a:p>
          <a:p>
            <a:pPr indent="-299085" lvl="0" marL="457200" rtl="0" algn="l">
              <a:spcBef>
                <a:spcPts val="0"/>
              </a:spcBef>
              <a:spcAft>
                <a:spcPts val="0"/>
              </a:spcAft>
              <a:buClr>
                <a:schemeClr val="dk1"/>
              </a:buClr>
              <a:buSzPct val="100000"/>
              <a:buFont typeface="Lato"/>
              <a:buChar char="-"/>
            </a:pPr>
            <a:r>
              <a:rPr lang="en" sz="1200" u="sng">
                <a:solidFill>
                  <a:schemeClr val="hlink"/>
                </a:solidFill>
                <a:latin typeface="Lato"/>
                <a:ea typeface="Lato"/>
                <a:cs typeface="Lato"/>
                <a:sym typeface="Lato"/>
                <a:hlinkClick r:id="rId12"/>
              </a:rPr>
              <a:t>https://www.w3schools.com/html/html_images.asp</a:t>
            </a:r>
            <a:endParaRPr sz="1200">
              <a:solidFill>
                <a:schemeClr val="dk1"/>
              </a:solidFill>
              <a:latin typeface="Lato"/>
              <a:ea typeface="Lato"/>
              <a:cs typeface="Lato"/>
              <a:sym typeface="Lato"/>
            </a:endParaRPr>
          </a:p>
          <a:p>
            <a:pPr indent="-299085" lvl="0" marL="457200" rtl="0" algn="l">
              <a:spcBef>
                <a:spcPts val="0"/>
              </a:spcBef>
              <a:spcAft>
                <a:spcPts val="0"/>
              </a:spcAft>
              <a:buClr>
                <a:schemeClr val="dk1"/>
              </a:buClr>
              <a:buSzPct val="100000"/>
              <a:buFont typeface="Lato"/>
              <a:buChar char="-"/>
            </a:pPr>
            <a:r>
              <a:rPr lang="en" sz="1200" u="sng">
                <a:solidFill>
                  <a:schemeClr val="hlink"/>
                </a:solidFill>
                <a:latin typeface="Lato"/>
                <a:ea typeface="Lato"/>
                <a:cs typeface="Lato"/>
                <a:sym typeface="Lato"/>
                <a:hlinkClick r:id="rId13"/>
              </a:rPr>
              <a:t>https://www.w3schools.com/html/html_css.asp</a:t>
            </a:r>
            <a:endParaRPr sz="1200">
              <a:solidFill>
                <a:schemeClr val="dk1"/>
              </a:solidFill>
              <a:latin typeface="Lato"/>
              <a:ea typeface="Lato"/>
              <a:cs typeface="Lato"/>
              <a:sym typeface="Lato"/>
            </a:endParaRPr>
          </a:p>
          <a:p>
            <a:pPr indent="-299085" lvl="0" marL="457200" rtl="0" algn="l">
              <a:spcBef>
                <a:spcPts val="0"/>
              </a:spcBef>
              <a:spcAft>
                <a:spcPts val="0"/>
              </a:spcAft>
              <a:buClr>
                <a:schemeClr val="dk1"/>
              </a:buClr>
              <a:buSzPct val="100000"/>
              <a:buFont typeface="Lato"/>
              <a:buChar char="-"/>
            </a:pPr>
            <a:r>
              <a:rPr lang="en" sz="1200" u="sng">
                <a:solidFill>
                  <a:schemeClr val="hlink"/>
                </a:solidFill>
                <a:latin typeface="Lato"/>
                <a:ea typeface="Lato"/>
                <a:cs typeface="Lato"/>
                <a:sym typeface="Lato"/>
                <a:hlinkClick r:id="rId14"/>
              </a:rPr>
              <a:t>https://www.w3schools.com/html/default.asp</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299085" lvl="0" marL="457200" rtl="0" algn="l">
              <a:spcBef>
                <a:spcPts val="0"/>
              </a:spcBef>
              <a:spcAft>
                <a:spcPts val="0"/>
              </a:spcAft>
              <a:buClr>
                <a:schemeClr val="dk1"/>
              </a:buClr>
              <a:buSzPct val="100000"/>
              <a:buFont typeface="Lato"/>
              <a:buChar char="-"/>
            </a:pPr>
            <a:r>
              <a:rPr lang="en" sz="1200" u="sng">
                <a:solidFill>
                  <a:schemeClr val="hlink"/>
                </a:solidFill>
                <a:latin typeface="Lato"/>
                <a:ea typeface="Lato"/>
                <a:cs typeface="Lato"/>
                <a:sym typeface="Lato"/>
                <a:hlinkClick r:id="rId15"/>
              </a:rPr>
              <a:t>https://docs.python.org/3/library/re.html</a:t>
            </a:r>
            <a:endParaRPr sz="1200">
              <a:solidFill>
                <a:schemeClr val="dk1"/>
              </a:solidFill>
              <a:latin typeface="Lato"/>
              <a:ea typeface="Lato"/>
              <a:cs typeface="Lato"/>
              <a:sym typeface="Lato"/>
            </a:endParaRPr>
          </a:p>
          <a:p>
            <a:pPr indent="-299085" lvl="0" marL="457200" rtl="0" algn="l">
              <a:spcBef>
                <a:spcPts val="0"/>
              </a:spcBef>
              <a:spcAft>
                <a:spcPts val="0"/>
              </a:spcAft>
              <a:buClr>
                <a:schemeClr val="dk1"/>
              </a:buClr>
              <a:buSzPct val="100000"/>
              <a:buFont typeface="Lato"/>
              <a:buChar char="-"/>
            </a:pPr>
            <a:r>
              <a:rPr lang="en" sz="1200" u="sng">
                <a:solidFill>
                  <a:schemeClr val="hlink"/>
                </a:solidFill>
                <a:latin typeface="Lato"/>
                <a:ea typeface="Lato"/>
                <a:cs typeface="Lato"/>
                <a:sym typeface="Lato"/>
                <a:hlinkClick r:id="rId16"/>
              </a:rPr>
              <a:t>https://www.geeksforgeeks.org/reading-and-writing-xml-files-in-python/</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299085" lvl="0" marL="457200" rtl="0" algn="l">
              <a:spcBef>
                <a:spcPts val="0"/>
              </a:spcBef>
              <a:spcAft>
                <a:spcPts val="0"/>
              </a:spcAft>
              <a:buClr>
                <a:schemeClr val="dk1"/>
              </a:buClr>
              <a:buSzPct val="100000"/>
              <a:buFont typeface="Lato"/>
              <a:buChar char="-"/>
            </a:pPr>
            <a:r>
              <a:rPr lang="en" sz="1200" u="sng">
                <a:solidFill>
                  <a:schemeClr val="hlink"/>
                </a:solidFill>
                <a:latin typeface="Lato"/>
                <a:ea typeface="Lato"/>
                <a:cs typeface="Lato"/>
                <a:sym typeface="Lato"/>
                <a:hlinkClick r:id="rId17"/>
              </a:rPr>
              <a:t>https://www.nature.com/articles/d41573-022-00001-9</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299085" lvl="0" marL="457200" rtl="0" algn="l">
              <a:spcBef>
                <a:spcPts val="0"/>
              </a:spcBef>
              <a:spcAft>
                <a:spcPts val="0"/>
              </a:spcAft>
              <a:buClr>
                <a:schemeClr val="dk1"/>
              </a:buClr>
              <a:buSzPct val="100000"/>
              <a:buFont typeface="Lato"/>
              <a:buChar char="-"/>
            </a:pPr>
            <a:r>
              <a:rPr lang="en" sz="1200" u="sng">
                <a:solidFill>
                  <a:schemeClr val="hlink"/>
                </a:solidFill>
                <a:latin typeface="Lato"/>
                <a:ea typeface="Lato"/>
                <a:cs typeface="Lato"/>
                <a:sym typeface="Lato"/>
                <a:hlinkClick r:id="rId18"/>
              </a:rPr>
              <a:t>https://www.sciencedirect.com/science/article/abs/pii/S1359644618302599#:~:text=A%20comparison%20of%20traditional%20drug%20discovery%20process%20versus,abolishes%20all%20the%20steps%20needed%20for%20FDA%20approval</a:t>
            </a:r>
            <a:endParaRPr sz="10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aleway"/>
                <a:ea typeface="Raleway"/>
                <a:cs typeface="Raleway"/>
                <a:sym typeface="Raleway"/>
              </a:rPr>
              <a:t>Motivation for the Project</a:t>
            </a:r>
            <a:endParaRPr>
              <a:latin typeface="Raleway"/>
              <a:ea typeface="Raleway"/>
              <a:cs typeface="Raleway"/>
              <a:sym typeface="Raleway"/>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D0D0D"/>
              </a:buClr>
              <a:buSzPts val="1200"/>
              <a:buFont typeface="Lato"/>
              <a:buChar char="●"/>
            </a:pPr>
            <a:r>
              <a:rPr lang="en" sz="1200">
                <a:solidFill>
                  <a:srgbClr val="0D0D0D"/>
                </a:solidFill>
                <a:latin typeface="Lato"/>
                <a:ea typeface="Lato"/>
                <a:cs typeface="Lato"/>
                <a:sym typeface="Lato"/>
              </a:rPr>
              <a:t>Modern challenges of new drug discovery: </a:t>
            </a:r>
            <a:endParaRPr sz="1200">
              <a:solidFill>
                <a:srgbClr val="0D0D0D"/>
              </a:solidFill>
              <a:latin typeface="Lato"/>
              <a:ea typeface="Lato"/>
              <a:cs typeface="Lato"/>
              <a:sym typeface="Lato"/>
            </a:endParaRPr>
          </a:p>
          <a:p>
            <a:pPr indent="-304800" lvl="1" marL="914400" rtl="0" algn="l">
              <a:spcBef>
                <a:spcPts val="0"/>
              </a:spcBef>
              <a:spcAft>
                <a:spcPts val="0"/>
              </a:spcAft>
              <a:buClr>
                <a:srgbClr val="0D0D0D"/>
              </a:buClr>
              <a:buSzPts val="1200"/>
              <a:buFont typeface="Lato"/>
              <a:buChar char="○"/>
            </a:pPr>
            <a:r>
              <a:rPr lang="en" sz="1200">
                <a:solidFill>
                  <a:srgbClr val="0D0D0D"/>
                </a:solidFill>
                <a:latin typeface="Lato"/>
                <a:ea typeface="Lato"/>
                <a:cs typeface="Lato"/>
                <a:sym typeface="Lato"/>
              </a:rPr>
              <a:t>Cost</a:t>
            </a:r>
            <a:endParaRPr sz="1200">
              <a:solidFill>
                <a:srgbClr val="0D0D0D"/>
              </a:solidFill>
              <a:latin typeface="Lato"/>
              <a:ea typeface="Lato"/>
              <a:cs typeface="Lato"/>
              <a:sym typeface="Lato"/>
            </a:endParaRPr>
          </a:p>
          <a:p>
            <a:pPr indent="-304800" lvl="1" marL="914400" rtl="0" algn="l">
              <a:spcBef>
                <a:spcPts val="0"/>
              </a:spcBef>
              <a:spcAft>
                <a:spcPts val="0"/>
              </a:spcAft>
              <a:buClr>
                <a:srgbClr val="0D0D0D"/>
              </a:buClr>
              <a:buSzPts val="1200"/>
              <a:buFont typeface="Lato"/>
              <a:buChar char="○"/>
            </a:pPr>
            <a:r>
              <a:rPr lang="en" sz="1200">
                <a:solidFill>
                  <a:srgbClr val="0D0D0D"/>
                </a:solidFill>
                <a:latin typeface="Lato"/>
                <a:ea typeface="Lato"/>
                <a:cs typeface="Lato"/>
                <a:sym typeface="Lato"/>
              </a:rPr>
              <a:t>Length</a:t>
            </a:r>
            <a:endParaRPr sz="1200">
              <a:solidFill>
                <a:srgbClr val="0D0D0D"/>
              </a:solidFill>
              <a:latin typeface="Lato"/>
              <a:ea typeface="Lato"/>
              <a:cs typeface="Lato"/>
              <a:sym typeface="Lato"/>
            </a:endParaRPr>
          </a:p>
          <a:p>
            <a:pPr indent="-304800" lvl="1" marL="914400" rtl="0" algn="l">
              <a:spcBef>
                <a:spcPts val="0"/>
              </a:spcBef>
              <a:spcAft>
                <a:spcPts val="0"/>
              </a:spcAft>
              <a:buClr>
                <a:srgbClr val="0D0D0D"/>
              </a:buClr>
              <a:buSzPts val="1200"/>
              <a:buFont typeface="Lato"/>
              <a:buChar char="○"/>
            </a:pPr>
            <a:r>
              <a:rPr lang="en" sz="1200">
                <a:solidFill>
                  <a:srgbClr val="0D0D0D"/>
                </a:solidFill>
                <a:latin typeface="Lato"/>
                <a:ea typeface="Lato"/>
                <a:cs typeface="Lato"/>
                <a:sym typeface="Lato"/>
              </a:rPr>
              <a:t>Uncertainty of results</a:t>
            </a:r>
            <a:endParaRPr sz="1200">
              <a:solidFill>
                <a:srgbClr val="0D0D0D"/>
              </a:solidFill>
              <a:latin typeface="Lato"/>
              <a:ea typeface="Lato"/>
              <a:cs typeface="Lato"/>
              <a:sym typeface="Lato"/>
            </a:endParaRPr>
          </a:p>
          <a:p>
            <a:pPr indent="-304800" lvl="1" marL="914400" rtl="0" algn="l">
              <a:spcBef>
                <a:spcPts val="0"/>
              </a:spcBef>
              <a:spcAft>
                <a:spcPts val="0"/>
              </a:spcAft>
              <a:buClr>
                <a:srgbClr val="0D0D0D"/>
              </a:buClr>
              <a:buSzPts val="1200"/>
              <a:buFont typeface="Lato"/>
              <a:buChar char="○"/>
            </a:pPr>
            <a:r>
              <a:rPr lang="en" sz="1200">
                <a:solidFill>
                  <a:srgbClr val="0D0D0D"/>
                </a:solidFill>
                <a:latin typeface="Lato"/>
                <a:ea typeface="Lato"/>
                <a:cs typeface="Lato"/>
                <a:sym typeface="Lato"/>
              </a:rPr>
              <a:t>Limitations of models and more</a:t>
            </a:r>
            <a:endParaRPr sz="1200">
              <a:solidFill>
                <a:srgbClr val="0D0D0D"/>
              </a:solidFill>
              <a:latin typeface="Lato"/>
              <a:ea typeface="Lato"/>
              <a:cs typeface="Lato"/>
              <a:sym typeface="Lato"/>
            </a:endParaRPr>
          </a:p>
          <a:p>
            <a:pPr indent="-304800" lvl="0" marL="457200" rtl="0" algn="l">
              <a:spcBef>
                <a:spcPts val="0"/>
              </a:spcBef>
              <a:spcAft>
                <a:spcPts val="0"/>
              </a:spcAft>
              <a:buClr>
                <a:srgbClr val="0D0D0D"/>
              </a:buClr>
              <a:buSzPts val="1200"/>
              <a:buFont typeface="Lato"/>
              <a:buChar char="●"/>
            </a:pPr>
            <a:r>
              <a:rPr lang="en" sz="1200">
                <a:solidFill>
                  <a:srgbClr val="0D0D0D"/>
                </a:solidFill>
                <a:latin typeface="Lato"/>
                <a:ea typeface="Lato"/>
                <a:cs typeface="Lato"/>
                <a:sym typeface="Lato"/>
              </a:rPr>
              <a:t>Drug repurposing is a great tool in this case as it takes advantage of existing drugs with known safety profiles which could potentially mean less time and cost associated with clinical development stages which is why developing tools to speed up the process for repurposing is important</a:t>
            </a:r>
            <a:endParaRPr sz="1200">
              <a:solidFill>
                <a:srgbClr val="0D0D0D"/>
              </a:solidFill>
              <a:latin typeface="Lato"/>
              <a:ea typeface="Lato"/>
              <a:cs typeface="Lato"/>
              <a:sym typeface="Lato"/>
            </a:endParaRPr>
          </a:p>
          <a:p>
            <a:pPr indent="0" lvl="0" marL="0" rtl="0" algn="l">
              <a:spcBef>
                <a:spcPts val="1200"/>
              </a:spcBef>
              <a:spcAft>
                <a:spcPts val="1200"/>
              </a:spcAft>
              <a:buNone/>
            </a:pPr>
            <a:r>
              <a:t/>
            </a:r>
            <a:endParaRPr sz="1200">
              <a:solidFill>
                <a:srgbClr val="0D0D0D"/>
              </a:solidFill>
              <a:highlight>
                <a:srgbClr val="FFFFFF"/>
              </a:highlight>
              <a:latin typeface="Lato"/>
              <a:ea typeface="Lato"/>
              <a:cs typeface="Lato"/>
              <a:sym typeface="Lato"/>
            </a:endParaRPr>
          </a:p>
        </p:txBody>
      </p:sp>
      <p:pic>
        <p:nvPicPr>
          <p:cNvPr id="67" name="Google Shape;67;p14"/>
          <p:cNvPicPr preferRelativeResize="0"/>
          <p:nvPr/>
        </p:nvPicPr>
        <p:blipFill>
          <a:blip r:embed="rId3">
            <a:alphaModFix/>
          </a:blip>
          <a:stretch>
            <a:fillRect/>
          </a:stretch>
        </p:blipFill>
        <p:spPr>
          <a:xfrm>
            <a:off x="7473975" y="3480625"/>
            <a:ext cx="1088250" cy="108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aleway"/>
                <a:ea typeface="Raleway"/>
                <a:cs typeface="Raleway"/>
                <a:sym typeface="Raleway"/>
              </a:rPr>
              <a:t>Scope of the Project</a:t>
            </a:r>
            <a:endParaRPr>
              <a:latin typeface="Raleway"/>
              <a:ea typeface="Raleway"/>
              <a:cs typeface="Raleway"/>
              <a:sym typeface="Raleway"/>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This tool speeds up the research process of drug repurposing by automating literature </a:t>
            </a:r>
            <a:r>
              <a:rPr lang="en" sz="1200">
                <a:solidFill>
                  <a:schemeClr val="dk1"/>
                </a:solidFill>
                <a:latin typeface="Lato"/>
                <a:ea typeface="Lato"/>
                <a:cs typeface="Lato"/>
                <a:sym typeface="Lato"/>
              </a:rPr>
              <a:t>searching</a:t>
            </a:r>
            <a:r>
              <a:rPr lang="en" sz="1200">
                <a:solidFill>
                  <a:schemeClr val="dk1"/>
                </a:solidFill>
                <a:latin typeface="Lato"/>
                <a:ea typeface="Lato"/>
                <a:cs typeface="Lato"/>
                <a:sym typeface="Lato"/>
              </a:rPr>
              <a:t> and text mining in the pubmed database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This is a powered by natural language processing techniques which is very efficient in searching  through large bodies of text</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Automating text mining assists </a:t>
            </a:r>
            <a:r>
              <a:rPr lang="en" sz="1200">
                <a:solidFill>
                  <a:schemeClr val="dk1"/>
                </a:solidFill>
                <a:latin typeface="Lato"/>
                <a:ea typeface="Lato"/>
                <a:cs typeface="Lato"/>
                <a:sym typeface="Lato"/>
              </a:rPr>
              <a:t>researchers</a:t>
            </a:r>
            <a:r>
              <a:rPr lang="en" sz="1200">
                <a:solidFill>
                  <a:schemeClr val="dk1"/>
                </a:solidFill>
                <a:latin typeface="Lato"/>
                <a:ea typeface="Lato"/>
                <a:cs typeface="Lato"/>
                <a:sym typeface="Lato"/>
              </a:rPr>
              <a:t> in </a:t>
            </a:r>
            <a:r>
              <a:rPr lang="en" sz="1200">
                <a:solidFill>
                  <a:schemeClr val="dk1"/>
                </a:solidFill>
                <a:latin typeface="Lato"/>
                <a:ea typeface="Lato"/>
                <a:cs typeface="Lato"/>
                <a:sym typeface="Lato"/>
              </a:rPr>
              <a:t>searching</a:t>
            </a:r>
            <a:r>
              <a:rPr lang="en" sz="1200">
                <a:solidFill>
                  <a:schemeClr val="dk1"/>
                </a:solidFill>
                <a:latin typeface="Lato"/>
                <a:ea typeface="Lato"/>
                <a:cs typeface="Lato"/>
                <a:sym typeface="Lato"/>
              </a:rPr>
              <a:t>, filtering, and understanding hundreds of articles to identify patterns and develop connections from the text at a much faster pace</a:t>
            </a:r>
            <a:endParaRPr sz="1500">
              <a:solidFill>
                <a:schemeClr val="dk1"/>
              </a:solidFill>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The user will be able to input biological mechanisms of the disease they wish to explore and they will get a list of relevant articles from pubmed and identified </a:t>
            </a:r>
            <a:r>
              <a:rPr lang="en" sz="1200">
                <a:solidFill>
                  <a:schemeClr val="dk1"/>
                </a:solidFill>
                <a:latin typeface="Lato"/>
                <a:ea typeface="Lato"/>
                <a:cs typeface="Lato"/>
                <a:sym typeface="Lato"/>
              </a:rPr>
              <a:t>patterns</a:t>
            </a:r>
            <a:r>
              <a:rPr lang="en" sz="1200">
                <a:solidFill>
                  <a:schemeClr val="dk1"/>
                </a:solidFill>
                <a:latin typeface="Lato"/>
                <a:ea typeface="Lato"/>
                <a:cs typeface="Lato"/>
                <a:sym typeface="Lato"/>
              </a:rPr>
              <a:t> of common medications in these groups</a:t>
            </a:r>
            <a:endParaRPr sz="1200">
              <a:solidFill>
                <a:schemeClr val="dk1"/>
              </a:solidFill>
              <a:latin typeface="Lato"/>
              <a:ea typeface="Lato"/>
              <a:cs typeface="Lato"/>
              <a:sym typeface="Lato"/>
            </a:endParaRPr>
          </a:p>
        </p:txBody>
      </p:sp>
      <p:pic>
        <p:nvPicPr>
          <p:cNvPr id="74" name="Google Shape;74;p15"/>
          <p:cNvPicPr preferRelativeResize="0"/>
          <p:nvPr/>
        </p:nvPicPr>
        <p:blipFill>
          <a:blip r:embed="rId3">
            <a:alphaModFix/>
          </a:blip>
          <a:stretch>
            <a:fillRect/>
          </a:stretch>
        </p:blipFill>
        <p:spPr>
          <a:xfrm>
            <a:off x="2835162" y="3638953"/>
            <a:ext cx="1039475" cy="1039475"/>
          </a:xfrm>
          <a:prstGeom prst="rect">
            <a:avLst/>
          </a:prstGeom>
          <a:noFill/>
          <a:ln>
            <a:noFill/>
          </a:ln>
        </p:spPr>
      </p:pic>
      <p:sp>
        <p:nvSpPr>
          <p:cNvPr id="75" name="Google Shape;75;p15"/>
          <p:cNvSpPr/>
          <p:nvPr/>
        </p:nvSpPr>
        <p:spPr>
          <a:xfrm>
            <a:off x="4432125" y="3907025"/>
            <a:ext cx="1143900" cy="6219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Output Articles</a:t>
            </a:r>
            <a:endParaRPr sz="1200"/>
          </a:p>
        </p:txBody>
      </p:sp>
      <p:sp>
        <p:nvSpPr>
          <p:cNvPr id="76" name="Google Shape;76;p15"/>
          <p:cNvSpPr/>
          <p:nvPr/>
        </p:nvSpPr>
        <p:spPr>
          <a:xfrm>
            <a:off x="1055275" y="3907025"/>
            <a:ext cx="1039500" cy="6219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Input Keywords</a:t>
            </a:r>
            <a:endParaRPr sz="1200">
              <a:latin typeface="Lato"/>
              <a:ea typeface="Lato"/>
              <a:cs typeface="Lato"/>
              <a:sym typeface="Lato"/>
            </a:endParaRPr>
          </a:p>
        </p:txBody>
      </p:sp>
      <p:cxnSp>
        <p:nvCxnSpPr>
          <p:cNvPr id="77" name="Google Shape;77;p15"/>
          <p:cNvCxnSpPr/>
          <p:nvPr/>
        </p:nvCxnSpPr>
        <p:spPr>
          <a:xfrm>
            <a:off x="2288613" y="4217975"/>
            <a:ext cx="493800" cy="0"/>
          </a:xfrm>
          <a:prstGeom prst="straightConnector1">
            <a:avLst/>
          </a:prstGeom>
          <a:noFill/>
          <a:ln cap="flat" cmpd="sng" w="38100">
            <a:solidFill>
              <a:schemeClr val="dk1"/>
            </a:solidFill>
            <a:prstDash val="solid"/>
            <a:round/>
            <a:headEnd len="med" w="med" type="none"/>
            <a:tailEnd len="med" w="med" type="triangle"/>
          </a:ln>
        </p:spPr>
      </p:cxnSp>
      <p:sp>
        <p:nvSpPr>
          <p:cNvPr id="78" name="Google Shape;78;p15"/>
          <p:cNvSpPr/>
          <p:nvPr/>
        </p:nvSpPr>
        <p:spPr>
          <a:xfrm>
            <a:off x="6282625" y="3907025"/>
            <a:ext cx="1143900" cy="6219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Output Common Medications</a:t>
            </a:r>
            <a:endParaRPr sz="1200"/>
          </a:p>
        </p:txBody>
      </p:sp>
      <p:cxnSp>
        <p:nvCxnSpPr>
          <p:cNvPr id="79" name="Google Shape;79;p15"/>
          <p:cNvCxnSpPr/>
          <p:nvPr/>
        </p:nvCxnSpPr>
        <p:spPr>
          <a:xfrm>
            <a:off x="3790413" y="4217975"/>
            <a:ext cx="493800" cy="0"/>
          </a:xfrm>
          <a:prstGeom prst="straightConnector1">
            <a:avLst/>
          </a:prstGeom>
          <a:noFill/>
          <a:ln cap="flat" cmpd="sng" w="38100">
            <a:solidFill>
              <a:schemeClr val="dk1"/>
            </a:solidFill>
            <a:prstDash val="solid"/>
            <a:round/>
            <a:headEnd len="med" w="med" type="none"/>
            <a:tailEnd len="med" w="med" type="triangle"/>
          </a:ln>
        </p:spPr>
      </p:cxnSp>
      <p:cxnSp>
        <p:nvCxnSpPr>
          <p:cNvPr id="80" name="Google Shape;80;p15"/>
          <p:cNvCxnSpPr/>
          <p:nvPr/>
        </p:nvCxnSpPr>
        <p:spPr>
          <a:xfrm>
            <a:off x="5682413" y="4217975"/>
            <a:ext cx="493800" cy="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aleway"/>
                <a:ea typeface="Raleway"/>
                <a:cs typeface="Raleway"/>
                <a:sym typeface="Raleway"/>
              </a:rPr>
              <a:t>Materials and Methods</a:t>
            </a:r>
            <a:endParaRPr>
              <a:latin typeface="Raleway"/>
              <a:ea typeface="Raleway"/>
              <a:cs typeface="Raleway"/>
              <a:sym typeface="Raleway"/>
            </a:endParaRPr>
          </a:p>
        </p:txBody>
      </p:sp>
      <p:sp>
        <p:nvSpPr>
          <p:cNvPr id="86" name="Google Shape;86;p16"/>
          <p:cNvSpPr txBox="1"/>
          <p:nvPr>
            <p:ph idx="1" type="body"/>
          </p:nvPr>
        </p:nvSpPr>
        <p:spPr>
          <a:xfrm>
            <a:off x="311700" y="1152475"/>
            <a:ext cx="8520600" cy="15786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This tool </a:t>
            </a:r>
            <a:r>
              <a:rPr lang="en" sz="1200">
                <a:solidFill>
                  <a:schemeClr val="dk1"/>
                </a:solidFill>
                <a:latin typeface="Lato"/>
                <a:ea typeface="Lato"/>
                <a:cs typeface="Lato"/>
                <a:sym typeface="Lato"/>
              </a:rPr>
              <a:t>will</a:t>
            </a:r>
            <a:r>
              <a:rPr lang="en" sz="1200">
                <a:solidFill>
                  <a:schemeClr val="dk1"/>
                </a:solidFill>
                <a:latin typeface="Lato"/>
                <a:ea typeface="Lato"/>
                <a:cs typeface="Lato"/>
                <a:sym typeface="Lato"/>
              </a:rPr>
              <a:t> search through pubmed based on the criteria entered by the user and it will return the 100 most relevant articles.</a:t>
            </a:r>
            <a:endParaRPr sz="1200">
              <a:solidFill>
                <a:schemeClr val="dk1"/>
              </a:solidFill>
              <a:latin typeface="Lato"/>
              <a:ea typeface="Lato"/>
              <a:cs typeface="Lato"/>
              <a:sym typeface="Lato"/>
            </a:endParaRPr>
          </a:p>
          <a:p>
            <a:pPr indent="-304800" lvl="1" marL="9144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Relevance</a:t>
            </a:r>
            <a:r>
              <a:rPr lang="en" sz="1200">
                <a:solidFill>
                  <a:schemeClr val="dk1"/>
                </a:solidFill>
                <a:latin typeface="Lato"/>
                <a:ea typeface="Lato"/>
                <a:cs typeface="Lato"/>
                <a:sym typeface="Lato"/>
              </a:rPr>
              <a:t> is determined by the number of times the keywords entered by the user occurs in the article title and abstract</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The package drug_name_entity_recognition includes a complete list of the most up to date legal drugs available for use worldwide</a:t>
            </a:r>
            <a:endParaRPr sz="1200">
              <a:solidFill>
                <a:schemeClr val="dk1"/>
              </a:solidFill>
              <a:latin typeface="Lato"/>
              <a:ea typeface="Lato"/>
              <a:cs typeface="Lato"/>
              <a:sym typeface="Lato"/>
            </a:endParaRPr>
          </a:p>
          <a:p>
            <a:pPr indent="-304800" lvl="1" marL="9144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Common medication names is determined by searching for those medication names within the output articles</a:t>
            </a:r>
            <a:endParaRPr sz="1200">
              <a:solidFill>
                <a:schemeClr val="dk1"/>
              </a:solidFill>
              <a:latin typeface="Lato"/>
              <a:ea typeface="Lato"/>
              <a:cs typeface="Lato"/>
              <a:sym typeface="Lato"/>
            </a:endParaRPr>
          </a:p>
        </p:txBody>
      </p:sp>
      <p:pic>
        <p:nvPicPr>
          <p:cNvPr id="87" name="Google Shape;87;p16"/>
          <p:cNvPicPr preferRelativeResize="0"/>
          <p:nvPr/>
        </p:nvPicPr>
        <p:blipFill>
          <a:blip r:embed="rId3">
            <a:alphaModFix/>
          </a:blip>
          <a:stretch>
            <a:fillRect/>
          </a:stretch>
        </p:blipFill>
        <p:spPr>
          <a:xfrm>
            <a:off x="2791300" y="2865825"/>
            <a:ext cx="3561400" cy="21076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aleway"/>
                <a:ea typeface="Raleway"/>
                <a:cs typeface="Raleway"/>
                <a:sym typeface="Raleway"/>
              </a:rPr>
              <a:t>Resources</a:t>
            </a:r>
            <a:endParaRPr>
              <a:latin typeface="Raleway"/>
              <a:ea typeface="Raleway"/>
              <a:cs typeface="Raleway"/>
              <a:sym typeface="Raleway"/>
            </a:endParaRPr>
          </a:p>
        </p:txBody>
      </p:sp>
      <p:sp>
        <p:nvSpPr>
          <p:cNvPr id="93" name="Google Shape;93;p17"/>
          <p:cNvSpPr txBox="1"/>
          <p:nvPr>
            <p:ph idx="1" type="body"/>
          </p:nvPr>
        </p:nvSpPr>
        <p:spPr>
          <a:xfrm>
            <a:off x="262650" y="956225"/>
            <a:ext cx="8520600" cy="3416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Programming</a:t>
            </a:r>
            <a:endParaRPr sz="1200">
              <a:solidFill>
                <a:schemeClr val="dk1"/>
              </a:solidFill>
              <a:latin typeface="Lato"/>
              <a:ea typeface="Lato"/>
              <a:cs typeface="Lato"/>
              <a:sym typeface="Lato"/>
            </a:endParaRPr>
          </a:p>
          <a:p>
            <a:pPr indent="-304800" lvl="1" marL="9144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Python</a:t>
            </a:r>
            <a:endParaRPr sz="1200">
              <a:solidFill>
                <a:schemeClr val="dk1"/>
              </a:solidFill>
              <a:latin typeface="Lato"/>
              <a:ea typeface="Lato"/>
              <a:cs typeface="Lato"/>
              <a:sym typeface="Lato"/>
            </a:endParaRPr>
          </a:p>
          <a:p>
            <a:pPr indent="-304800" lvl="1" marL="9144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HTML</a:t>
            </a:r>
            <a:endParaRPr sz="1200">
              <a:solidFill>
                <a:schemeClr val="dk1"/>
              </a:solidFill>
              <a:latin typeface="Lato"/>
              <a:ea typeface="Lato"/>
              <a:cs typeface="Lato"/>
              <a:sym typeface="Lato"/>
            </a:endParaRPr>
          </a:p>
          <a:p>
            <a:pPr indent="-304800" lvl="1" marL="9144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CSS</a:t>
            </a:r>
            <a:endParaRPr sz="1200">
              <a:solidFill>
                <a:schemeClr val="dk1"/>
              </a:solidFill>
              <a:latin typeface="Lato"/>
              <a:ea typeface="Lato"/>
              <a:cs typeface="Lato"/>
              <a:sym typeface="Lato"/>
            </a:endParaRPr>
          </a:p>
          <a:p>
            <a:pPr indent="0" lvl="0" marL="0" rtl="0" algn="l">
              <a:lnSpc>
                <a:spcPct val="115000"/>
              </a:lnSpc>
              <a:spcBef>
                <a:spcPts val="1200"/>
              </a:spcBef>
              <a:spcAft>
                <a:spcPts val="0"/>
              </a:spcAft>
              <a:buNone/>
            </a:pPr>
            <a:r>
              <a:t/>
            </a:r>
            <a:endParaRPr sz="1200">
              <a:solidFill>
                <a:schemeClr val="dk1"/>
              </a:solidFill>
              <a:latin typeface="Lato"/>
              <a:ea typeface="Lato"/>
              <a:cs typeface="Lato"/>
              <a:sym typeface="Lato"/>
            </a:endParaRPr>
          </a:p>
          <a:p>
            <a:pPr indent="-304800" lvl="0" marL="457200" rtl="0" algn="l">
              <a:lnSpc>
                <a:spcPct val="115000"/>
              </a:lnSpc>
              <a:spcBef>
                <a:spcPts val="1200"/>
              </a:spcBef>
              <a:spcAft>
                <a:spcPts val="0"/>
              </a:spcAft>
              <a:buClr>
                <a:schemeClr val="dk1"/>
              </a:buClr>
              <a:buSzPts val="1200"/>
              <a:buFont typeface="Lato"/>
              <a:buChar char="●"/>
            </a:pPr>
            <a:r>
              <a:rPr lang="en" sz="1200">
                <a:solidFill>
                  <a:schemeClr val="dk1"/>
                </a:solidFill>
                <a:latin typeface="Lato"/>
                <a:ea typeface="Lato"/>
                <a:cs typeface="Lato"/>
                <a:sym typeface="Lato"/>
              </a:rPr>
              <a:t>Packages</a:t>
            </a:r>
            <a:endParaRPr sz="1200">
              <a:solidFill>
                <a:schemeClr val="dk1"/>
              </a:solidFill>
              <a:latin typeface="Lato"/>
              <a:ea typeface="Lato"/>
              <a:cs typeface="Lato"/>
              <a:sym typeface="Lato"/>
            </a:endParaRPr>
          </a:p>
          <a:p>
            <a:pPr indent="-304800" lvl="1" marL="914400" rtl="0" algn="l">
              <a:lnSpc>
                <a:spcPct val="115000"/>
              </a:lnSpc>
              <a:spcBef>
                <a:spcPts val="0"/>
              </a:spcBef>
              <a:spcAft>
                <a:spcPts val="0"/>
              </a:spcAft>
              <a:buClr>
                <a:schemeClr val="dk1"/>
              </a:buClr>
              <a:buSzPts val="1200"/>
              <a:buFont typeface="Lato"/>
              <a:buChar char="○"/>
            </a:pPr>
            <a:r>
              <a:rPr b="1" lang="en" sz="1200">
                <a:solidFill>
                  <a:schemeClr val="dk1"/>
                </a:solidFill>
                <a:latin typeface="Lato"/>
                <a:ea typeface="Lato"/>
                <a:cs typeface="Lato"/>
                <a:sym typeface="Lato"/>
              </a:rPr>
              <a:t>Entrez</a:t>
            </a:r>
            <a:r>
              <a:rPr lang="en" sz="1200">
                <a:solidFill>
                  <a:schemeClr val="dk1"/>
                </a:solidFill>
                <a:latin typeface="Lato"/>
                <a:ea typeface="Lato"/>
                <a:cs typeface="Lato"/>
                <a:sym typeface="Lato"/>
              </a:rPr>
              <a:t> from BioPython: module that allows for pulling of articles from the pubmed database</a:t>
            </a:r>
            <a:endParaRPr sz="1200">
              <a:solidFill>
                <a:schemeClr val="dk1"/>
              </a:solidFill>
              <a:latin typeface="Lato"/>
              <a:ea typeface="Lato"/>
              <a:cs typeface="Lato"/>
              <a:sym typeface="Lato"/>
            </a:endParaRPr>
          </a:p>
          <a:p>
            <a:pPr indent="-304800" lvl="1" marL="914400" rtl="0" algn="l">
              <a:lnSpc>
                <a:spcPct val="115000"/>
              </a:lnSpc>
              <a:spcBef>
                <a:spcPts val="0"/>
              </a:spcBef>
              <a:spcAft>
                <a:spcPts val="0"/>
              </a:spcAft>
              <a:buClr>
                <a:schemeClr val="dk1"/>
              </a:buClr>
              <a:buSzPts val="1200"/>
              <a:buFont typeface="Lato"/>
              <a:buChar char="○"/>
            </a:pPr>
            <a:r>
              <a:rPr b="1" lang="en" sz="1200">
                <a:solidFill>
                  <a:schemeClr val="dk1"/>
                </a:solidFill>
                <a:latin typeface="Lato"/>
                <a:ea typeface="Lato"/>
                <a:cs typeface="Lato"/>
                <a:sym typeface="Lato"/>
              </a:rPr>
              <a:t>Xml.etree.ElementTree</a:t>
            </a:r>
            <a:r>
              <a:rPr lang="en" sz="1200">
                <a:solidFill>
                  <a:schemeClr val="dk1"/>
                </a:solidFill>
                <a:latin typeface="Lato"/>
                <a:ea typeface="Lato"/>
                <a:cs typeface="Lato"/>
                <a:sym typeface="Lato"/>
              </a:rPr>
              <a:t>: allows user to work with xml data</a:t>
            </a:r>
            <a:endParaRPr sz="1200">
              <a:solidFill>
                <a:schemeClr val="dk1"/>
              </a:solidFill>
              <a:latin typeface="Lato"/>
              <a:ea typeface="Lato"/>
              <a:cs typeface="Lato"/>
              <a:sym typeface="Lato"/>
            </a:endParaRPr>
          </a:p>
          <a:p>
            <a:pPr indent="-304800" lvl="1" marL="914400" rtl="0" algn="l">
              <a:lnSpc>
                <a:spcPct val="115000"/>
              </a:lnSpc>
              <a:spcBef>
                <a:spcPts val="0"/>
              </a:spcBef>
              <a:spcAft>
                <a:spcPts val="0"/>
              </a:spcAft>
              <a:buClr>
                <a:schemeClr val="dk1"/>
              </a:buClr>
              <a:buSzPts val="1200"/>
              <a:buFont typeface="Lato"/>
              <a:buChar char="○"/>
            </a:pPr>
            <a:r>
              <a:rPr b="1" lang="en" sz="1200">
                <a:solidFill>
                  <a:schemeClr val="dk1"/>
                </a:solidFill>
                <a:latin typeface="Lato"/>
                <a:ea typeface="Lato"/>
                <a:cs typeface="Lato"/>
                <a:sym typeface="Lato"/>
              </a:rPr>
              <a:t>Wordpunct_tokenize</a:t>
            </a:r>
            <a:r>
              <a:rPr lang="en" sz="1200">
                <a:solidFill>
                  <a:schemeClr val="dk1"/>
                </a:solidFill>
                <a:latin typeface="Lato"/>
                <a:ea typeface="Lato"/>
                <a:cs typeface="Lato"/>
                <a:sym typeface="Lato"/>
              </a:rPr>
              <a:t> from NLTK Tokenizer: divides strings into separate words</a:t>
            </a:r>
            <a:endParaRPr sz="1200">
              <a:solidFill>
                <a:schemeClr val="dk1"/>
              </a:solidFill>
              <a:latin typeface="Lato"/>
              <a:ea typeface="Lato"/>
              <a:cs typeface="Lato"/>
              <a:sym typeface="Lato"/>
            </a:endParaRPr>
          </a:p>
          <a:p>
            <a:pPr indent="-304800" lvl="1" marL="914400" rtl="0" algn="l">
              <a:lnSpc>
                <a:spcPct val="115000"/>
              </a:lnSpc>
              <a:spcBef>
                <a:spcPts val="0"/>
              </a:spcBef>
              <a:spcAft>
                <a:spcPts val="0"/>
              </a:spcAft>
              <a:buClr>
                <a:schemeClr val="dk1"/>
              </a:buClr>
              <a:buSzPts val="1200"/>
              <a:buFont typeface="Lato"/>
              <a:buChar char="○"/>
            </a:pPr>
            <a:r>
              <a:rPr b="1" lang="en" sz="1200">
                <a:solidFill>
                  <a:schemeClr val="dk1"/>
                </a:solidFill>
                <a:latin typeface="Lato"/>
                <a:ea typeface="Lato"/>
                <a:cs typeface="Lato"/>
                <a:sym typeface="Lato"/>
              </a:rPr>
              <a:t>Find_drugs</a:t>
            </a:r>
            <a:r>
              <a:rPr lang="en" sz="1200">
                <a:solidFill>
                  <a:schemeClr val="dk1"/>
                </a:solidFill>
                <a:latin typeface="Lato"/>
                <a:ea typeface="Lato"/>
                <a:cs typeface="Lato"/>
                <a:sym typeface="Lato"/>
              </a:rPr>
              <a:t> from drug_name_entity_recognition: package that has a list of all drugs available for use</a:t>
            </a:r>
            <a:endParaRPr sz="1200">
              <a:solidFill>
                <a:schemeClr val="dk1"/>
              </a:solidFill>
              <a:latin typeface="Lato"/>
              <a:ea typeface="Lato"/>
              <a:cs typeface="Lato"/>
              <a:sym typeface="Lato"/>
            </a:endParaRPr>
          </a:p>
          <a:p>
            <a:pPr indent="-304800" lvl="1" marL="914400" rtl="0" algn="l">
              <a:lnSpc>
                <a:spcPct val="115000"/>
              </a:lnSpc>
              <a:spcBef>
                <a:spcPts val="0"/>
              </a:spcBef>
              <a:spcAft>
                <a:spcPts val="0"/>
              </a:spcAft>
              <a:buClr>
                <a:schemeClr val="dk1"/>
              </a:buClr>
              <a:buSzPts val="1200"/>
              <a:buFont typeface="Lato"/>
              <a:buChar char="○"/>
            </a:pPr>
            <a:r>
              <a:rPr b="1" lang="en" sz="1200">
                <a:solidFill>
                  <a:schemeClr val="dk1"/>
                </a:solidFill>
                <a:latin typeface="Lato"/>
                <a:ea typeface="Lato"/>
                <a:cs typeface="Lato"/>
                <a:sym typeface="Lato"/>
              </a:rPr>
              <a:t>Re</a:t>
            </a:r>
            <a:r>
              <a:rPr lang="en" sz="1200">
                <a:solidFill>
                  <a:schemeClr val="dk1"/>
                </a:solidFill>
                <a:latin typeface="Lato"/>
                <a:ea typeface="Lato"/>
                <a:cs typeface="Lato"/>
                <a:sym typeface="Lato"/>
              </a:rPr>
              <a:t>: regular expressions that execute pattern matching</a:t>
            </a:r>
            <a:endParaRPr sz="1200">
              <a:solidFill>
                <a:schemeClr val="dk1"/>
              </a:solidFill>
              <a:latin typeface="Lato"/>
              <a:ea typeface="Lato"/>
              <a:cs typeface="Lato"/>
              <a:sym typeface="Lato"/>
            </a:endParaRPr>
          </a:p>
          <a:p>
            <a:pPr indent="0" lvl="0" marL="0" rtl="0" algn="l">
              <a:lnSpc>
                <a:spcPct val="115000"/>
              </a:lnSpc>
              <a:spcBef>
                <a:spcPts val="1200"/>
              </a:spcBef>
              <a:spcAft>
                <a:spcPts val="0"/>
              </a:spcAft>
              <a:buNone/>
            </a:pPr>
            <a:r>
              <a:t/>
            </a:r>
            <a:endParaRPr sz="1200">
              <a:solidFill>
                <a:schemeClr val="dk1"/>
              </a:solidFill>
              <a:latin typeface="Lato"/>
              <a:ea typeface="Lato"/>
              <a:cs typeface="Lato"/>
              <a:sym typeface="Lato"/>
            </a:endParaRPr>
          </a:p>
          <a:p>
            <a:pPr indent="-304800" lvl="0" marL="457200" rtl="0" algn="l">
              <a:lnSpc>
                <a:spcPct val="115000"/>
              </a:lnSpc>
              <a:spcBef>
                <a:spcPts val="1200"/>
              </a:spcBef>
              <a:spcAft>
                <a:spcPts val="0"/>
              </a:spcAft>
              <a:buClr>
                <a:schemeClr val="dk1"/>
              </a:buClr>
              <a:buSzPts val="1200"/>
              <a:buFont typeface="Lato"/>
              <a:buChar char="●"/>
            </a:pPr>
            <a:r>
              <a:rPr lang="en" sz="1200">
                <a:solidFill>
                  <a:schemeClr val="dk1"/>
                </a:solidFill>
                <a:latin typeface="Lato"/>
                <a:ea typeface="Lato"/>
                <a:cs typeface="Lato"/>
                <a:sym typeface="Lato"/>
              </a:rPr>
              <a:t>Databases</a:t>
            </a:r>
            <a:endParaRPr sz="1200">
              <a:solidFill>
                <a:schemeClr val="dk1"/>
              </a:solidFill>
              <a:latin typeface="Lato"/>
              <a:ea typeface="Lato"/>
              <a:cs typeface="Lato"/>
              <a:sym typeface="Lato"/>
            </a:endParaRPr>
          </a:p>
          <a:p>
            <a:pPr indent="-304800" lvl="1" marL="9144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PubMed (data)</a:t>
            </a:r>
            <a:endParaRPr sz="1200">
              <a:solidFill>
                <a:schemeClr val="dk1"/>
              </a:solidFill>
              <a:latin typeface="Lato"/>
              <a:ea typeface="Lato"/>
              <a:cs typeface="Lato"/>
              <a:sym typeface="Lato"/>
            </a:endParaRPr>
          </a:p>
          <a:p>
            <a:pPr indent="-304800" lvl="1" marL="9144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Flask Web Application</a:t>
            </a:r>
            <a:endParaRPr sz="1200">
              <a:solidFill>
                <a:schemeClr val="dk1"/>
              </a:solidFill>
              <a:latin typeface="Lato"/>
              <a:ea typeface="Lato"/>
              <a:cs typeface="Lato"/>
              <a:sym typeface="Lato"/>
            </a:endParaRPr>
          </a:p>
          <a:p>
            <a:pPr indent="0" lvl="0" marL="0" rtl="0" algn="l">
              <a:lnSpc>
                <a:spcPct val="115000"/>
              </a:lnSpc>
              <a:spcBef>
                <a:spcPts val="1200"/>
              </a:spcBef>
              <a:spcAft>
                <a:spcPts val="1200"/>
              </a:spcAft>
              <a:buSzPts val="935"/>
              <a:buNone/>
            </a:pPr>
            <a:r>
              <a:t/>
            </a:r>
            <a:endParaRPr sz="1200">
              <a:solidFill>
                <a:srgbClr val="434343"/>
              </a:solidFill>
              <a:latin typeface="Lato"/>
              <a:ea typeface="Lato"/>
              <a:cs typeface="Lato"/>
              <a:sym typeface="Lato"/>
            </a:endParaRPr>
          </a:p>
        </p:txBody>
      </p:sp>
      <p:pic>
        <p:nvPicPr>
          <p:cNvPr id="94" name="Google Shape;94;p17"/>
          <p:cNvPicPr preferRelativeResize="0"/>
          <p:nvPr/>
        </p:nvPicPr>
        <p:blipFill>
          <a:blip r:embed="rId3">
            <a:alphaModFix/>
          </a:blip>
          <a:stretch>
            <a:fillRect/>
          </a:stretch>
        </p:blipFill>
        <p:spPr>
          <a:xfrm>
            <a:off x="7154550" y="3448875"/>
            <a:ext cx="1447100" cy="144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aleway"/>
                <a:ea typeface="Raleway"/>
                <a:cs typeface="Raleway"/>
                <a:sym typeface="Raleway"/>
              </a:rPr>
              <a:t>Results</a:t>
            </a:r>
            <a:endParaRPr>
              <a:latin typeface="Raleway"/>
              <a:ea typeface="Raleway"/>
              <a:cs typeface="Raleway"/>
              <a:sym typeface="Raleway"/>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Main Objective: </a:t>
            </a:r>
            <a:endParaRPr sz="1200">
              <a:solidFill>
                <a:schemeClr val="dk1"/>
              </a:solidFill>
              <a:latin typeface="Lato"/>
              <a:ea typeface="Lato"/>
              <a:cs typeface="Lato"/>
              <a:sym typeface="Lato"/>
            </a:endParaRPr>
          </a:p>
          <a:p>
            <a:pPr indent="-304800" lvl="1" marL="9144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provide an easy to use tool that researchers can use to speed up the research aspect of drug repurposing</a:t>
            </a:r>
            <a:endParaRPr sz="1200">
              <a:solidFill>
                <a:schemeClr val="dk1"/>
              </a:solidFill>
              <a:latin typeface="Lato"/>
              <a:ea typeface="Lato"/>
              <a:cs typeface="Lato"/>
              <a:sym typeface="Lato"/>
            </a:endParaRPr>
          </a:p>
          <a:p>
            <a:pPr indent="0" lvl="0" marL="0" rtl="0" algn="l">
              <a:spcBef>
                <a:spcPts val="1200"/>
              </a:spcBef>
              <a:spcAft>
                <a:spcPts val="0"/>
              </a:spcAft>
              <a:buNone/>
            </a:pPr>
            <a:r>
              <a:t/>
            </a:r>
            <a:endParaRPr sz="1200">
              <a:solidFill>
                <a:schemeClr val="dk1"/>
              </a:solidFill>
              <a:latin typeface="Lato"/>
              <a:ea typeface="Lato"/>
              <a:cs typeface="Lato"/>
              <a:sym typeface="Lato"/>
            </a:endParaRPr>
          </a:p>
          <a:p>
            <a:pPr indent="-304800" lvl="0" marL="457200" rtl="0" algn="l">
              <a:spcBef>
                <a:spcPts val="1200"/>
              </a:spcBef>
              <a:spcAft>
                <a:spcPts val="0"/>
              </a:spcAft>
              <a:buClr>
                <a:schemeClr val="dk1"/>
              </a:buClr>
              <a:buSzPts val="1200"/>
              <a:buFont typeface="Lato"/>
              <a:buChar char="●"/>
            </a:pPr>
            <a:r>
              <a:rPr lang="en" sz="1200">
                <a:solidFill>
                  <a:schemeClr val="dk1"/>
                </a:solidFill>
                <a:latin typeface="Lato"/>
                <a:ea typeface="Lato"/>
                <a:cs typeface="Lato"/>
                <a:sym typeface="Lato"/>
              </a:rPr>
              <a:t>Functionality of Tool: </a:t>
            </a:r>
            <a:endParaRPr sz="1200">
              <a:solidFill>
                <a:schemeClr val="dk1"/>
              </a:solidFill>
              <a:latin typeface="Lato"/>
              <a:ea typeface="Lato"/>
              <a:cs typeface="Lato"/>
              <a:sym typeface="Lato"/>
            </a:endParaRPr>
          </a:p>
          <a:p>
            <a:pPr indent="-304800" lvl="1" marL="9144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Allows researcher to input keywords about the disease they wish to research into the search field</a:t>
            </a:r>
            <a:endParaRPr sz="1200">
              <a:solidFill>
                <a:schemeClr val="dk1"/>
              </a:solidFill>
              <a:latin typeface="Lato"/>
              <a:ea typeface="Lato"/>
              <a:cs typeface="Lato"/>
              <a:sym typeface="Lato"/>
            </a:endParaRPr>
          </a:p>
          <a:p>
            <a:pPr indent="-304800" lvl="1" marL="9144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Searches through PubMed and returns the 100 most relevant articles with their title and abstract</a:t>
            </a:r>
            <a:endParaRPr sz="1200">
              <a:solidFill>
                <a:schemeClr val="dk1"/>
              </a:solidFill>
              <a:latin typeface="Lato"/>
              <a:ea typeface="Lato"/>
              <a:cs typeface="Lato"/>
              <a:sym typeface="Lato"/>
            </a:endParaRPr>
          </a:p>
          <a:p>
            <a:pPr indent="-304800" lvl="1" marL="9144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Calculates a relevance score per article based on how many times the keywords appear in the title and abstract</a:t>
            </a:r>
            <a:endParaRPr sz="1200">
              <a:solidFill>
                <a:schemeClr val="dk1"/>
              </a:solidFill>
              <a:latin typeface="Lato"/>
              <a:ea typeface="Lato"/>
              <a:cs typeface="Lato"/>
              <a:sym typeface="Lato"/>
            </a:endParaRPr>
          </a:p>
          <a:p>
            <a:pPr indent="-304800" lvl="1" marL="9144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Returns a list of medication names that appeared in the 100 articles</a:t>
            </a:r>
            <a:endParaRPr sz="1200">
              <a:solidFill>
                <a:schemeClr val="dk1"/>
              </a:solidFill>
              <a:latin typeface="Lato"/>
              <a:ea typeface="Lato"/>
              <a:cs typeface="Lato"/>
              <a:sym typeface="Lato"/>
            </a:endParaRPr>
          </a:p>
        </p:txBody>
      </p:sp>
      <p:pic>
        <p:nvPicPr>
          <p:cNvPr id="101" name="Google Shape;101;p18"/>
          <p:cNvPicPr preferRelativeResize="0"/>
          <p:nvPr/>
        </p:nvPicPr>
        <p:blipFill>
          <a:blip r:embed="rId3">
            <a:alphaModFix/>
          </a:blip>
          <a:stretch>
            <a:fillRect/>
          </a:stretch>
        </p:blipFill>
        <p:spPr>
          <a:xfrm>
            <a:off x="7089100" y="3560850"/>
            <a:ext cx="1449574" cy="1449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47771" y="1244275"/>
            <a:ext cx="4475167" cy="2654951"/>
          </a:xfrm>
          <a:prstGeom prst="rect">
            <a:avLst/>
          </a:prstGeom>
          <a:noFill/>
          <a:ln cap="flat" cmpd="sng" w="9525">
            <a:solidFill>
              <a:schemeClr val="dk2"/>
            </a:solidFill>
            <a:prstDash val="solid"/>
            <a:round/>
            <a:headEnd len="sm" w="sm" type="none"/>
            <a:tailEnd len="sm" w="sm" type="none"/>
          </a:ln>
        </p:spPr>
      </p:pic>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aleway"/>
                <a:ea typeface="Raleway"/>
                <a:cs typeface="Raleway"/>
                <a:sym typeface="Raleway"/>
              </a:rPr>
              <a:t>Web Application UI</a:t>
            </a:r>
            <a:endParaRPr>
              <a:latin typeface="Raleway"/>
              <a:ea typeface="Raleway"/>
              <a:cs typeface="Raleway"/>
              <a:sym typeface="Raleway"/>
            </a:endParaRPr>
          </a:p>
        </p:txBody>
      </p:sp>
      <p:pic>
        <p:nvPicPr>
          <p:cNvPr id="108" name="Google Shape;108;p19"/>
          <p:cNvPicPr preferRelativeResize="0"/>
          <p:nvPr/>
        </p:nvPicPr>
        <p:blipFill>
          <a:blip r:embed="rId4">
            <a:alphaModFix/>
          </a:blip>
          <a:stretch>
            <a:fillRect/>
          </a:stretch>
        </p:blipFill>
        <p:spPr>
          <a:xfrm>
            <a:off x="4618125" y="1244275"/>
            <a:ext cx="4475177" cy="264840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aleway"/>
                <a:ea typeface="Raleway"/>
                <a:cs typeface="Raleway"/>
                <a:sym typeface="Raleway"/>
              </a:rPr>
              <a:t>Examples of User Input</a:t>
            </a:r>
            <a:endParaRPr>
              <a:latin typeface="Raleway"/>
              <a:ea typeface="Raleway"/>
              <a:cs typeface="Raleway"/>
              <a:sym typeface="Raleway"/>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852"/>
              <a:buNone/>
            </a:pPr>
            <a:r>
              <a:rPr b="1" lang="en" sz="1200">
                <a:solidFill>
                  <a:schemeClr val="dk1"/>
                </a:solidFill>
                <a:latin typeface="Lato"/>
                <a:ea typeface="Lato"/>
                <a:cs typeface="Lato"/>
                <a:sym typeface="Lato"/>
              </a:rPr>
              <a:t>Techniques:</a:t>
            </a:r>
            <a:endParaRPr b="1" sz="1200">
              <a:solidFill>
                <a:schemeClr val="dk1"/>
              </a:solidFill>
              <a:latin typeface="Lato"/>
              <a:ea typeface="Lato"/>
              <a:cs typeface="Lato"/>
              <a:sym typeface="Lato"/>
            </a:endParaRPr>
          </a:p>
          <a:p>
            <a:pPr indent="0" lvl="0" marL="0" rtl="0" algn="l">
              <a:lnSpc>
                <a:spcPct val="95000"/>
              </a:lnSpc>
              <a:spcBef>
                <a:spcPts val="1200"/>
              </a:spcBef>
              <a:spcAft>
                <a:spcPts val="0"/>
              </a:spcAft>
              <a:buSzPts val="852"/>
              <a:buNone/>
            </a:pPr>
            <a:r>
              <a:rPr lang="en" sz="1200">
                <a:solidFill>
                  <a:schemeClr val="dk1"/>
                </a:solidFill>
                <a:latin typeface="Lato"/>
                <a:ea typeface="Lato"/>
                <a:cs typeface="Lato"/>
                <a:sym typeface="Lato"/>
              </a:rPr>
              <a:t>CRISPR/Cas9, RNA interference (RNAi), Next-generation sequencing (NGS), Polymerase chain reaction (PCR), Gene expression profiling, Genome editing, Proteomics, Cell culture</a:t>
            </a:r>
            <a:endParaRPr sz="1200">
              <a:solidFill>
                <a:schemeClr val="dk1"/>
              </a:solidFill>
              <a:latin typeface="Lato"/>
              <a:ea typeface="Lato"/>
              <a:cs typeface="Lato"/>
              <a:sym typeface="Lato"/>
            </a:endParaRPr>
          </a:p>
          <a:p>
            <a:pPr indent="0" lvl="0" marL="0" rtl="0" algn="l">
              <a:lnSpc>
                <a:spcPct val="95000"/>
              </a:lnSpc>
              <a:spcBef>
                <a:spcPts val="1200"/>
              </a:spcBef>
              <a:spcAft>
                <a:spcPts val="0"/>
              </a:spcAft>
              <a:buClr>
                <a:schemeClr val="dk1"/>
              </a:buClr>
              <a:buSzPts val="852"/>
              <a:buFont typeface="Arial"/>
              <a:buNone/>
            </a:pPr>
            <a:r>
              <a:t/>
            </a:r>
            <a:endParaRPr sz="1200">
              <a:solidFill>
                <a:schemeClr val="dk1"/>
              </a:solidFill>
              <a:latin typeface="Lato"/>
              <a:ea typeface="Lato"/>
              <a:cs typeface="Lato"/>
              <a:sym typeface="Lato"/>
            </a:endParaRPr>
          </a:p>
          <a:p>
            <a:pPr indent="0" lvl="0" marL="0" rtl="0" algn="l">
              <a:lnSpc>
                <a:spcPct val="95000"/>
              </a:lnSpc>
              <a:spcBef>
                <a:spcPts val="1200"/>
              </a:spcBef>
              <a:spcAft>
                <a:spcPts val="0"/>
              </a:spcAft>
              <a:buClr>
                <a:schemeClr val="dk1"/>
              </a:buClr>
              <a:buSzPts val="852"/>
              <a:buFont typeface="Arial"/>
              <a:buNone/>
            </a:pPr>
            <a:r>
              <a:rPr b="1" lang="en" sz="1200">
                <a:solidFill>
                  <a:schemeClr val="dk1"/>
                </a:solidFill>
                <a:latin typeface="Lato"/>
                <a:ea typeface="Lato"/>
                <a:cs typeface="Lato"/>
                <a:sym typeface="Lato"/>
              </a:rPr>
              <a:t>Gene Names:</a:t>
            </a:r>
            <a:endParaRPr b="1" sz="1200">
              <a:solidFill>
                <a:schemeClr val="dk1"/>
              </a:solidFill>
              <a:latin typeface="Lato"/>
              <a:ea typeface="Lato"/>
              <a:cs typeface="Lato"/>
              <a:sym typeface="Lato"/>
            </a:endParaRPr>
          </a:p>
          <a:p>
            <a:pPr indent="0" lvl="0" marL="0" rtl="0" algn="l">
              <a:lnSpc>
                <a:spcPct val="95000"/>
              </a:lnSpc>
              <a:spcBef>
                <a:spcPts val="1200"/>
              </a:spcBef>
              <a:spcAft>
                <a:spcPts val="0"/>
              </a:spcAft>
              <a:buSzPts val="852"/>
              <a:buNone/>
            </a:pPr>
            <a:r>
              <a:rPr lang="en" sz="1200">
                <a:solidFill>
                  <a:schemeClr val="dk1"/>
                </a:solidFill>
                <a:latin typeface="Lato"/>
                <a:ea typeface="Lato"/>
                <a:cs typeface="Lato"/>
                <a:sym typeface="Lato"/>
              </a:rPr>
              <a:t>BRCA1/BRCA2, CFTR, FMR1, HTT, DMD, APC, TP53, SOD1, LDLR, GBA</a:t>
            </a:r>
            <a:endParaRPr sz="1200">
              <a:solidFill>
                <a:schemeClr val="dk1"/>
              </a:solidFill>
              <a:latin typeface="Lato"/>
              <a:ea typeface="Lato"/>
              <a:cs typeface="Lato"/>
              <a:sym typeface="Lato"/>
            </a:endParaRPr>
          </a:p>
          <a:p>
            <a:pPr indent="0" lvl="0" marL="0" rtl="0" algn="l">
              <a:lnSpc>
                <a:spcPct val="95000"/>
              </a:lnSpc>
              <a:spcBef>
                <a:spcPts val="1200"/>
              </a:spcBef>
              <a:spcAft>
                <a:spcPts val="0"/>
              </a:spcAft>
              <a:buClr>
                <a:schemeClr val="dk1"/>
              </a:buClr>
              <a:buSzPts val="852"/>
              <a:buFont typeface="Arial"/>
              <a:buNone/>
            </a:pPr>
            <a:r>
              <a:t/>
            </a:r>
            <a:endParaRPr sz="1200">
              <a:solidFill>
                <a:schemeClr val="dk1"/>
              </a:solidFill>
              <a:latin typeface="Lato"/>
              <a:ea typeface="Lato"/>
              <a:cs typeface="Lato"/>
              <a:sym typeface="Lato"/>
            </a:endParaRPr>
          </a:p>
          <a:p>
            <a:pPr indent="0" lvl="0" marL="0" rtl="0" algn="l">
              <a:lnSpc>
                <a:spcPct val="95000"/>
              </a:lnSpc>
              <a:spcBef>
                <a:spcPts val="1200"/>
              </a:spcBef>
              <a:spcAft>
                <a:spcPts val="0"/>
              </a:spcAft>
              <a:buClr>
                <a:schemeClr val="dk1"/>
              </a:buClr>
              <a:buSzPts val="852"/>
              <a:buFont typeface="Arial"/>
              <a:buNone/>
            </a:pPr>
            <a:r>
              <a:rPr b="1" lang="en" sz="1200">
                <a:solidFill>
                  <a:schemeClr val="dk1"/>
                </a:solidFill>
                <a:latin typeface="Lato"/>
                <a:ea typeface="Lato"/>
                <a:cs typeface="Lato"/>
                <a:sym typeface="Lato"/>
              </a:rPr>
              <a:t>Other Terms:</a:t>
            </a:r>
            <a:endParaRPr b="1" sz="1200">
              <a:solidFill>
                <a:schemeClr val="dk1"/>
              </a:solidFill>
              <a:latin typeface="Lato"/>
              <a:ea typeface="Lato"/>
              <a:cs typeface="Lato"/>
              <a:sym typeface="Lato"/>
            </a:endParaRPr>
          </a:p>
          <a:p>
            <a:pPr indent="0" lvl="0" marL="0" rtl="0" algn="l">
              <a:lnSpc>
                <a:spcPct val="95000"/>
              </a:lnSpc>
              <a:spcBef>
                <a:spcPts val="1200"/>
              </a:spcBef>
              <a:spcAft>
                <a:spcPts val="1200"/>
              </a:spcAft>
              <a:buSzPts val="852"/>
              <a:buNone/>
            </a:pPr>
            <a:r>
              <a:rPr lang="en" sz="1200">
                <a:solidFill>
                  <a:schemeClr val="dk1"/>
                </a:solidFill>
                <a:latin typeface="Lato"/>
                <a:ea typeface="Lato"/>
                <a:cs typeface="Lato"/>
                <a:sym typeface="Lato"/>
              </a:rPr>
              <a:t>Pharmacogenomics, Stem cell therapy, Immunotherapy, Bioinformatics, Epigenetics, Precision oncology, Gene regulation</a:t>
            </a:r>
            <a:endParaRPr sz="12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aleway"/>
                <a:ea typeface="Raleway"/>
                <a:cs typeface="Raleway"/>
                <a:sym typeface="Raleway"/>
              </a:rPr>
              <a:t>Disease Dynamics Tool Video Demonstration</a:t>
            </a:r>
            <a:endParaRPr>
              <a:latin typeface="Raleway"/>
              <a:ea typeface="Raleway"/>
              <a:cs typeface="Raleway"/>
              <a:sym typeface="Raleway"/>
            </a:endParaRPr>
          </a:p>
        </p:txBody>
      </p:sp>
      <p:pic>
        <p:nvPicPr>
          <p:cNvPr id="120" name="Google Shape;120;p21" title="BIIN FINAL PROJECT - Made with Clipchamp_1714333920925.mp4">
            <a:hlinkClick r:id="rId3"/>
          </p:cNvPr>
          <p:cNvPicPr preferRelativeResize="0"/>
          <p:nvPr/>
        </p:nvPicPr>
        <p:blipFill>
          <a:blip r:embed="rId4">
            <a:alphaModFix/>
          </a:blip>
          <a:stretch>
            <a:fillRect/>
          </a:stretch>
        </p:blipFill>
        <p:spPr>
          <a:xfrm>
            <a:off x="1904495" y="1017725"/>
            <a:ext cx="5335009" cy="4001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