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5"/>
  </p:normalViewPr>
  <p:slideViewPr>
    <p:cSldViewPr snapToGrid="0">
      <p:cViewPr varScale="1">
        <p:scale>
          <a:sx n="99" d="100"/>
          <a:sy n="99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B817-53F3-2AE4-28C4-7F2BD4A60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2576C-3300-D401-4D14-45DFB0ED1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EB2F7-9026-17E6-20E7-80628D1A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763-61C5-7543-93CE-8B746A8352AF}" type="datetimeFigureOut">
              <a:rPr lang="en-TR" smtClean="0"/>
              <a:t>28.12.2023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4E2E7-3F1B-D890-EDBB-D5D8D263C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8A0C-17DB-610F-FC66-DE3C2510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FC40-E5D7-EB4D-A7FE-55E939FB9B7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2608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899C-7FC4-9806-814E-9CCA3080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67E97-DAED-41E8-E7CA-29D4A23C3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A03DA-E2FE-E5AC-015E-D94DABFF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763-61C5-7543-93CE-8B746A8352AF}" type="datetimeFigureOut">
              <a:rPr lang="en-TR" smtClean="0"/>
              <a:t>28.12.2023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B7637-2607-D7F3-C1D6-0BEDE96C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494A9-109B-7F13-B7BB-D7E111FD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FC40-E5D7-EB4D-A7FE-55E939FB9B7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7720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0B000-8191-8012-5551-2E77195FE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AB4DF-8C87-28EC-BDC6-3746CEF1D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4DB4E-92EC-59ED-0BB8-FB0C6C66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763-61C5-7543-93CE-8B746A8352AF}" type="datetimeFigureOut">
              <a:rPr lang="en-TR" smtClean="0"/>
              <a:t>28.12.2023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393B-DBAC-F6F8-4549-8AD6BAA8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67648-7110-5FFC-E954-130069DE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FC40-E5D7-EB4D-A7FE-55E939FB9B7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5252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15BA-E6EE-EA57-85FC-63B0A98F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0910-3B5D-075A-7C12-D640B2319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4BE7-9F2F-469F-F807-68E38BA6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763-61C5-7543-93CE-8B746A8352AF}" type="datetimeFigureOut">
              <a:rPr lang="en-TR" smtClean="0"/>
              <a:t>28.12.2023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277FA-F1A9-979B-34F4-F97317CD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267C1-30AE-2A26-7DA2-D5E0CA69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FC40-E5D7-EB4D-A7FE-55E939FB9B7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2458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CFB9-7E9C-20D3-7888-4CED4E23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81A0C-18F4-3B2B-D83C-FC053E5F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AE199-6098-64DD-19A2-6409D2DF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763-61C5-7543-93CE-8B746A8352AF}" type="datetimeFigureOut">
              <a:rPr lang="en-TR" smtClean="0"/>
              <a:t>28.12.2023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CFC8-DBFE-C6F5-D37E-6CDD165C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81A7-F61C-98B0-5EBA-8653F1D1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FC40-E5D7-EB4D-A7FE-55E939FB9B7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3286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344D-BECC-7C67-8E8E-B06F37142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ADC52-0877-DC90-6BCA-108709529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422C3-177E-9D33-0F26-29B892BCC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5BFFE-C23F-BDA8-E28B-269B9884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763-61C5-7543-93CE-8B746A8352AF}" type="datetimeFigureOut">
              <a:rPr lang="en-TR" smtClean="0"/>
              <a:t>28.12.2023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95EA3-530C-7B91-8237-956CE043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A4284-418A-F963-9650-38E41728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FC40-E5D7-EB4D-A7FE-55E939FB9B7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7520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C873-8905-7F71-33EB-0861494B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07AEF-0027-CD3A-1F43-5416859E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AB71E-69B0-24F6-D6BA-041DB3F39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7EBE2-B71A-24A3-7C2D-1B981E77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A8A9B-6143-CE56-21F1-8C7D43D9C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6E09A-6067-7CAB-B1E2-F4610594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763-61C5-7543-93CE-8B746A8352AF}" type="datetimeFigureOut">
              <a:rPr lang="en-TR" smtClean="0"/>
              <a:t>28.12.2023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EFB69-EE46-38D3-E1B8-99F2FC7E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A8BA7-22FD-8265-AB74-DC8BD3EA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FC40-E5D7-EB4D-A7FE-55E939FB9B7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468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3D5B-A789-91F9-956A-5539CC96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C562E-5FF1-E132-0100-800EB146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763-61C5-7543-93CE-8B746A8352AF}" type="datetimeFigureOut">
              <a:rPr lang="en-TR" smtClean="0"/>
              <a:t>28.12.2023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21E7C-A883-78DF-BC1D-3C40E2A2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DA4EE-E9F6-FE6F-C83E-8335EEBB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FC40-E5D7-EB4D-A7FE-55E939FB9B7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2829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8B65-2307-E7B5-7758-F68C37A43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763-61C5-7543-93CE-8B746A8352AF}" type="datetimeFigureOut">
              <a:rPr lang="en-TR" smtClean="0"/>
              <a:t>28.12.2023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031C1-FB2B-843E-302F-DD0773F6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53AB4-C41D-3BFA-D76A-BA308653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FC40-E5D7-EB4D-A7FE-55E939FB9B7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280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E0B2-2FAA-6F52-DD13-89260616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4FF3-BE78-8B95-D4C0-C1C6982D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C9F8D-46CE-7804-CC76-7CC43E8C7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44282-0160-74E5-16CF-B8C64A18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763-61C5-7543-93CE-8B746A8352AF}" type="datetimeFigureOut">
              <a:rPr lang="en-TR" smtClean="0"/>
              <a:t>28.12.2023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B6927-D804-3ED4-AD95-73C2DC09A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68530-F416-CAD5-E09F-D342B3BE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FC40-E5D7-EB4D-A7FE-55E939FB9B7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6457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65FB-EA3D-9B13-FCF7-54E33D28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5CB0B-C44C-0FD4-BE26-59DFA062D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4CC78-EEBF-4524-EB21-BEB7E4145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06551-8D8F-54F1-1ED4-83807186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F6763-61C5-7543-93CE-8B746A8352AF}" type="datetimeFigureOut">
              <a:rPr lang="en-TR" smtClean="0"/>
              <a:t>28.12.2023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30F94-E7E8-535F-F9EE-4228E63A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945E1-4245-C6AB-9BED-0D5E544B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3FC40-E5D7-EB4D-A7FE-55E939FB9B7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3828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5C352-EE34-F736-52C9-19F3B80B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68A98-6606-6EB6-C4E6-37E2B608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9C2A9-34AA-EA90-B257-762A9F319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F6763-61C5-7543-93CE-8B746A8352AF}" type="datetimeFigureOut">
              <a:rPr lang="en-TR" smtClean="0"/>
              <a:t>28.12.2023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34277-7F86-4A37-FBFF-279F9900D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FDDB3-F705-E6F8-5D72-9DDF00D877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3FC40-E5D7-EB4D-A7FE-55E939FB9B7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7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9BD3-582F-9560-C698-384539915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Hafta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A8BD6-2E1B-A866-0FC2-2C7AF600F9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Dr. Esra KIDIMAN DEMİRHAN</a:t>
            </a:r>
          </a:p>
        </p:txBody>
      </p:sp>
    </p:spTree>
    <p:extLst>
      <p:ext uri="{BB962C8B-B14F-4D97-AF65-F5344CB8AC3E}">
        <p14:creationId xmlns:p14="http://schemas.microsoft.com/office/powerpoint/2010/main" val="83837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CF54-D261-466C-6839-BBD9792E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Select işlemi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2463-5321-5F99-4CEF-1B7107AE9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93" y="1825625"/>
            <a:ext cx="11044707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"SELECT id,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$result = $conn-&gt;query($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$result-&gt;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komutu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sorgu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gelen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değerlerinin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sayısını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verir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 Her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satır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sayıdır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8108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6278D-D21E-31BC-360C-2D174747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Sorgu ile gelen verilere ulaşma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20B96-A639-185D-CC65-FBDB080C5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($result-&gt;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num_rows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her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satır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için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çıktı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($row = $result-&gt;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fetch_assoc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"id: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$row[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- Name: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$row[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$row[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"0 results"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88640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7C46-727C-5EDD-4DD5-487136F76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WHERE kullanımı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1EEC-B15F-B25D-31DD-5461521E6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"SELECT id,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WHERE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='Doe'"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$result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mysqli_query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($conn, 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mysqli_num_rows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($result) &gt;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 data of each row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($row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mysqli_fetch_assoc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($result))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"id: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$row[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- Name: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$row[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$row[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"0 results"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5253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21C6-B9FB-030B-DCEB-EF0EAED8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Order kullanımlar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689B-C843-EAFE-F5DC-06C79EEC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 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 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"SELECT id,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ORDER BY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$result = $conn-&gt;query($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2830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F3B5-B083-DC34-4E28-B485E726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Veri-satır silme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AE492-5B72-707D-4BCA-E5B7E5B4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some_column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some_value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"DELETE FROM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WHERE id=3"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($conn-&gt;query($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TRUE)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"Record deleted successfully"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"Error deleting record: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$conn-&gt;error;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409108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7274-B8F7-8CA8-0901-A55C5C9C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Veriyi güncelleme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E3C4-7A04-7B93-61A2-6C91809C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"UPDATE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SET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='Doe' WHERE id=2"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830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A23D-4760-48CD-2677-83BE6A7A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Sınırlı veri çekme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C64AA-7EE0-A7F9-DCC0-DEC15192C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"SELECT * FROM Orders LIMIT 30";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"SELECT * FROM Orders LIMIT 10 OFFSET 15";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"SELECT * FROM Orders LIMIT 15, 10";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Aradaki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fark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nedir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marL="0" indent="0">
              <a:buNone/>
            </a:pPr>
            <a:br>
              <a:rPr lang="en-US" dirty="0"/>
            </a:b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7943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B0B7-B733-361E-A563-64F4F9FD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Form verilerini ya da değişkenlerdeki değerleri ile veri tabanında kullanmak -1-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6D564-9810-DB58-A4C4-4BD4460F37FA}"/>
              </a:ext>
            </a:extLst>
          </p:cNvPr>
          <p:cNvSpPr txBox="1"/>
          <p:nvPr/>
        </p:nvSpPr>
        <p:spPr>
          <a:xfrm>
            <a:off x="746976" y="2416557"/>
            <a:ext cx="10606824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endParaRPr lang="en-US" b="0" i="0" dirty="0">
              <a:solidFill>
                <a:srgbClr val="8B888F"/>
              </a:solidFill>
              <a:effectLst/>
              <a:latin typeface="Cascadia Code"/>
            </a:endParaRPr>
          </a:p>
          <a:p>
            <a:pPr lvl="1"/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h1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HTML Form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&lt;/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h1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</a:p>
          <a:p>
            <a:pPr lvl="1"/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form </a:t>
            </a:r>
            <a:r>
              <a:rPr lang="en-US" b="0" i="1" dirty="0">
                <a:solidFill>
                  <a:srgbClr val="5AD4E6"/>
                </a:solidFill>
                <a:effectLst/>
                <a:latin typeface="Cascadia Code"/>
              </a:rPr>
              <a:t>action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="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./</a:t>
            </a:r>
            <a:r>
              <a:rPr lang="en-US" b="0" i="0" dirty="0" err="1">
                <a:solidFill>
                  <a:srgbClr val="FCE566"/>
                </a:solidFill>
                <a:effectLst/>
                <a:latin typeface="Cascadia Code"/>
              </a:rPr>
              <a:t>insert.php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"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 </a:t>
            </a:r>
            <a:r>
              <a:rPr lang="en-US" b="0" i="1" dirty="0">
                <a:solidFill>
                  <a:srgbClr val="5AD4E6"/>
                </a:solidFill>
                <a:effectLst/>
                <a:latin typeface="Cascadia Code"/>
              </a:rPr>
              <a:t>method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="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POST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"&gt;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</a:p>
          <a:p>
            <a:pPr lvl="1"/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label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Name: 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&lt;/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label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</a:t>
            </a:r>
          </a:p>
          <a:p>
            <a:pPr lvl="1"/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input </a:t>
            </a:r>
            <a:r>
              <a:rPr lang="en-US" b="0" i="1" dirty="0">
                <a:solidFill>
                  <a:srgbClr val="5AD4E6"/>
                </a:solidFill>
                <a:effectLst/>
                <a:latin typeface="Cascadia Code"/>
              </a:rPr>
              <a:t>type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="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text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"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 </a:t>
            </a:r>
            <a:r>
              <a:rPr lang="en-US" b="0" i="1" dirty="0">
                <a:solidFill>
                  <a:srgbClr val="5AD4E6"/>
                </a:solidFill>
                <a:effectLst/>
                <a:latin typeface="Cascadia Code"/>
              </a:rPr>
              <a:t>name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="</a:t>
            </a:r>
            <a:r>
              <a:rPr lang="en-US" b="0" i="0" dirty="0" err="1">
                <a:solidFill>
                  <a:srgbClr val="FCE566"/>
                </a:solidFill>
                <a:effectLst/>
                <a:latin typeface="Cascadia Code"/>
              </a:rPr>
              <a:t>u_name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"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 </a:t>
            </a:r>
            <a:r>
              <a:rPr lang="en-US" b="0" i="1" dirty="0">
                <a:solidFill>
                  <a:srgbClr val="5AD4E6"/>
                </a:solidFill>
                <a:effectLst/>
                <a:latin typeface="Cascadia Code"/>
              </a:rPr>
              <a:t>placeholder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="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Name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"&gt;&lt;</a:t>
            </a:r>
            <a:r>
              <a:rPr lang="en-US" b="0" i="0" dirty="0" err="1">
                <a:solidFill>
                  <a:srgbClr val="FC618D"/>
                </a:solidFill>
                <a:effectLst/>
                <a:latin typeface="Cascadia Code"/>
              </a:rPr>
              <a:t>br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&gt;&lt;</a:t>
            </a:r>
            <a:r>
              <a:rPr lang="en-US" b="0" i="0" dirty="0" err="1">
                <a:solidFill>
                  <a:srgbClr val="FC618D"/>
                </a:solidFill>
                <a:effectLst/>
                <a:latin typeface="Cascadia Code"/>
              </a:rPr>
              <a:t>br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</a:p>
          <a:p>
            <a:pPr lvl="1"/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label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Age: 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&lt;/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label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</a:p>
          <a:p>
            <a:pPr lvl="1"/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input </a:t>
            </a:r>
            <a:r>
              <a:rPr lang="en-US" b="0" i="1" dirty="0">
                <a:solidFill>
                  <a:srgbClr val="5AD4E6"/>
                </a:solidFill>
                <a:effectLst/>
                <a:latin typeface="Cascadia Code"/>
              </a:rPr>
              <a:t>type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="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number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"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 </a:t>
            </a:r>
            <a:r>
              <a:rPr lang="en-US" b="0" i="1" dirty="0">
                <a:solidFill>
                  <a:srgbClr val="5AD4E6"/>
                </a:solidFill>
                <a:effectLst/>
                <a:latin typeface="Cascadia Code"/>
              </a:rPr>
              <a:t>name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="</a:t>
            </a:r>
            <a:r>
              <a:rPr lang="en-US" b="0" i="0" dirty="0" err="1">
                <a:solidFill>
                  <a:srgbClr val="FCE566"/>
                </a:solidFill>
                <a:effectLst/>
                <a:latin typeface="Cascadia Code"/>
              </a:rPr>
              <a:t>u_age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"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 </a:t>
            </a:r>
            <a:r>
              <a:rPr lang="en-US" b="0" i="1" dirty="0">
                <a:solidFill>
                  <a:srgbClr val="5AD4E6"/>
                </a:solidFill>
                <a:effectLst/>
                <a:latin typeface="Cascadia Code"/>
              </a:rPr>
              <a:t>placeholder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="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Age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"&gt;&lt;</a:t>
            </a:r>
            <a:r>
              <a:rPr lang="en-US" b="0" i="0" dirty="0" err="1">
                <a:solidFill>
                  <a:srgbClr val="FC618D"/>
                </a:solidFill>
                <a:effectLst/>
                <a:latin typeface="Cascadia Code"/>
              </a:rPr>
              <a:t>br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&gt;&lt;</a:t>
            </a:r>
            <a:r>
              <a:rPr lang="en-US" b="0" i="0" dirty="0" err="1">
                <a:solidFill>
                  <a:srgbClr val="FC618D"/>
                </a:solidFill>
                <a:effectLst/>
                <a:latin typeface="Cascadia Code"/>
              </a:rPr>
              <a:t>br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</a:p>
          <a:p>
            <a:pPr lvl="1"/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label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Email: 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&lt;/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label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</a:p>
          <a:p>
            <a:pPr lvl="1"/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input </a:t>
            </a:r>
            <a:r>
              <a:rPr lang="en-US" b="0" i="1" dirty="0">
                <a:solidFill>
                  <a:srgbClr val="5AD4E6"/>
                </a:solidFill>
                <a:effectLst/>
                <a:latin typeface="Cascadia Code"/>
              </a:rPr>
              <a:t>type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="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email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"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 </a:t>
            </a:r>
            <a:r>
              <a:rPr lang="en-US" b="0" i="1" dirty="0">
                <a:solidFill>
                  <a:srgbClr val="5AD4E6"/>
                </a:solidFill>
                <a:effectLst/>
                <a:latin typeface="Cascadia Code"/>
              </a:rPr>
              <a:t>name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="</a:t>
            </a:r>
            <a:r>
              <a:rPr lang="en-US" b="0" i="0" dirty="0" err="1">
                <a:solidFill>
                  <a:srgbClr val="FCE566"/>
                </a:solidFill>
                <a:effectLst/>
                <a:latin typeface="Cascadia Code"/>
              </a:rPr>
              <a:t>u_email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"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 </a:t>
            </a:r>
            <a:r>
              <a:rPr lang="en-US" b="0" i="1" dirty="0">
                <a:solidFill>
                  <a:srgbClr val="5AD4E6"/>
                </a:solidFill>
                <a:effectLst/>
                <a:latin typeface="Cascadia Code"/>
              </a:rPr>
              <a:t>placeholder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="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Email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"&gt;&lt;</a:t>
            </a:r>
            <a:r>
              <a:rPr lang="en-US" b="0" i="0" dirty="0" err="1">
                <a:solidFill>
                  <a:srgbClr val="FC618D"/>
                </a:solidFill>
                <a:effectLst/>
                <a:latin typeface="Cascadia Code"/>
              </a:rPr>
              <a:t>br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&gt;&lt;</a:t>
            </a:r>
            <a:r>
              <a:rPr lang="en-US" b="0" i="0" dirty="0" err="1">
                <a:solidFill>
                  <a:srgbClr val="FC618D"/>
                </a:solidFill>
                <a:effectLst/>
                <a:latin typeface="Cascadia Code"/>
              </a:rPr>
              <a:t>br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</a:p>
          <a:p>
            <a:pPr lvl="1"/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input </a:t>
            </a:r>
            <a:r>
              <a:rPr lang="en-US" b="0" i="1" dirty="0">
                <a:solidFill>
                  <a:srgbClr val="5AD4E6"/>
                </a:solidFill>
                <a:effectLst/>
                <a:latin typeface="Cascadia Code"/>
              </a:rPr>
              <a:t>type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="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submit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"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 </a:t>
            </a:r>
            <a:r>
              <a:rPr lang="en-US" b="0" i="1" dirty="0">
                <a:solidFill>
                  <a:srgbClr val="5AD4E6"/>
                </a:solidFill>
                <a:effectLst/>
                <a:latin typeface="Cascadia Code"/>
              </a:rPr>
              <a:t>value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="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Submit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"&gt;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&lt;/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form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&gt;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88252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B0B7-B733-361E-A563-64F4F9FD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397"/>
            <a:ext cx="10515600" cy="3451538"/>
          </a:xfrm>
        </p:spPr>
        <p:txBody>
          <a:bodyPr>
            <a:normAutofit/>
          </a:bodyPr>
          <a:lstStyle/>
          <a:p>
            <a:r>
              <a:rPr lang="en-TR" dirty="0"/>
              <a:t>Form verilerini ya da değişkenlerdeki değerleri ile veri tabanında kullanmak -2-</a:t>
            </a:r>
            <a:br>
              <a:rPr lang="en-TR" dirty="0"/>
            </a:br>
            <a:br>
              <a:rPr lang="en-TR" dirty="0"/>
            </a:br>
            <a:br>
              <a:rPr lang="en-TR" dirty="0"/>
            </a:br>
            <a:r>
              <a:rPr lang="en-TR" dirty="0"/>
              <a:t>“action”daki sayfada Verileri karşılamak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6D564-9810-DB58-A4C4-4BD4460F37FA}"/>
              </a:ext>
            </a:extLst>
          </p:cNvPr>
          <p:cNvSpPr txBox="1"/>
          <p:nvPr/>
        </p:nvSpPr>
        <p:spPr>
          <a:xfrm>
            <a:off x="334852" y="4760512"/>
            <a:ext cx="10606824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$name 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=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$_POST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[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'</a:t>
            </a:r>
            <a:r>
              <a:rPr lang="en-US" b="0" i="0" dirty="0" err="1">
                <a:solidFill>
                  <a:srgbClr val="FCE566"/>
                </a:solidFill>
                <a:effectLst/>
                <a:latin typeface="Cascadia Code"/>
              </a:rPr>
              <a:t>u_name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’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]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</a:p>
          <a:p>
            <a:pPr lvl="1"/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$age 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=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$_POST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[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'</a:t>
            </a:r>
            <a:r>
              <a:rPr lang="en-US" b="0" i="0" dirty="0" err="1">
                <a:solidFill>
                  <a:srgbClr val="FCE566"/>
                </a:solidFill>
                <a:effectLst/>
                <a:latin typeface="Cascadia Code"/>
              </a:rPr>
              <a:t>u_age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’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]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</a:p>
          <a:p>
            <a:pPr lvl="1"/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$email 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=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$_POST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[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'</a:t>
            </a:r>
            <a:r>
              <a:rPr lang="en-US" b="0" i="0" dirty="0" err="1">
                <a:solidFill>
                  <a:srgbClr val="FCE566"/>
                </a:solidFill>
                <a:effectLst/>
                <a:latin typeface="Cascadia Code"/>
              </a:rPr>
              <a:t>u_email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'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]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68198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B0B7-B733-361E-A563-64F4F9FD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397"/>
            <a:ext cx="10515600" cy="3451538"/>
          </a:xfrm>
        </p:spPr>
        <p:txBody>
          <a:bodyPr>
            <a:normAutofit/>
          </a:bodyPr>
          <a:lstStyle/>
          <a:p>
            <a:r>
              <a:rPr lang="en-TR" dirty="0"/>
              <a:t>Form verilerini ya da değişkenlerdeki değerleri ile veri tabanında kullanmak -3-</a:t>
            </a:r>
            <a:br>
              <a:rPr lang="en-TR" dirty="0"/>
            </a:br>
            <a:br>
              <a:rPr lang="en-TR" dirty="0"/>
            </a:br>
            <a:br>
              <a:rPr lang="en-TR" dirty="0"/>
            </a:br>
            <a:r>
              <a:rPr lang="en-TR" dirty="0"/>
              <a:t>“action”daki sayfada Verileri eklemek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6D564-9810-DB58-A4C4-4BD4460F37FA}"/>
              </a:ext>
            </a:extLst>
          </p:cNvPr>
          <p:cNvSpPr txBox="1"/>
          <p:nvPr/>
        </p:nvSpPr>
        <p:spPr>
          <a:xfrm>
            <a:off x="334852" y="4760512"/>
            <a:ext cx="1060682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$</a:t>
            </a:r>
            <a:r>
              <a:rPr lang="en-US" b="0" i="0" dirty="0" err="1">
                <a:solidFill>
                  <a:srgbClr val="F7F1FF"/>
                </a:solidFill>
                <a:effectLst/>
                <a:latin typeface="Cascadia Code"/>
              </a:rPr>
              <a:t>sql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=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"INSERT INTO `users` (`name`, `age`, `email`) VALUES ('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$name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', 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$age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, '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$email</a:t>
            </a:r>
            <a:r>
              <a:rPr lang="en-US" b="0" i="0" dirty="0">
                <a:solidFill>
                  <a:srgbClr val="FCE566"/>
                </a:solidFill>
                <a:effectLst/>
                <a:latin typeface="Cascadia Code"/>
              </a:rPr>
              <a:t>')"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;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$query 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=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</a:t>
            </a:r>
            <a:r>
              <a:rPr lang="en-US" b="0" i="0" dirty="0" err="1">
                <a:solidFill>
                  <a:srgbClr val="7BD88F"/>
                </a:solidFill>
                <a:effectLst/>
                <a:latin typeface="Cascadia Code"/>
              </a:rPr>
              <a:t>mysqli_query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(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$</a:t>
            </a:r>
            <a:r>
              <a:rPr lang="en-US" b="0" i="0" dirty="0" err="1">
                <a:solidFill>
                  <a:srgbClr val="F7F1FF"/>
                </a:solidFill>
                <a:effectLst/>
                <a:latin typeface="Cascadia Code"/>
              </a:rPr>
              <a:t>db_conn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,</a:t>
            </a:r>
            <a:r>
              <a:rPr lang="en-US" b="0" i="0" dirty="0">
                <a:solidFill>
                  <a:srgbClr val="F7F1FF"/>
                </a:solidFill>
                <a:effectLst/>
                <a:latin typeface="Cascadia Code"/>
              </a:rPr>
              <a:t> $</a:t>
            </a:r>
            <a:r>
              <a:rPr lang="en-US" b="0" i="0" dirty="0" err="1">
                <a:solidFill>
                  <a:srgbClr val="F7F1FF"/>
                </a:solidFill>
                <a:effectLst/>
                <a:latin typeface="Cascadia Code"/>
              </a:rPr>
              <a:t>sql</a:t>
            </a:r>
            <a:r>
              <a:rPr lang="en-US" b="0" i="0" dirty="0">
                <a:solidFill>
                  <a:srgbClr val="FC618D"/>
                </a:solidFill>
                <a:effectLst/>
                <a:latin typeface="Cascadia Code"/>
              </a:rPr>
              <a:t>)</a:t>
            </a:r>
            <a:r>
              <a:rPr lang="en-US" b="0" i="0" dirty="0">
                <a:solidFill>
                  <a:srgbClr val="8B888F"/>
                </a:solidFill>
                <a:effectLst/>
                <a:latin typeface="Cascadia Code"/>
              </a:rPr>
              <a:t>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9318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3E7A-EC25-E5D7-36D2-D7DCAB994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Veri Tabanı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DA99-B918-658D-DAEF-D16D2221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Database (VTYS)</a:t>
            </a:r>
          </a:p>
          <a:p>
            <a:r>
              <a:rPr lang="en-TR" dirty="0"/>
              <a:t>Table</a:t>
            </a:r>
          </a:p>
          <a:p>
            <a:r>
              <a:rPr lang="en-TR" dirty="0"/>
              <a:t>Sorgu</a:t>
            </a:r>
          </a:p>
        </p:txBody>
      </p:sp>
    </p:spTree>
    <p:extLst>
      <p:ext uri="{BB962C8B-B14F-4D97-AF65-F5344CB8AC3E}">
        <p14:creationId xmlns:p14="http://schemas.microsoft.com/office/powerpoint/2010/main" val="1328105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CE94-6BE7-EA56-72D2-292D6FC85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LAB ÇALIŞMASI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2589-7C2B-E4EF-F06C-090D9D8E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Bir sayfada 2 form olsun.</a:t>
            </a:r>
          </a:p>
          <a:p>
            <a:r>
              <a:rPr lang="en-TR" dirty="0"/>
              <a:t>1. form test databaseinde kisi tablosuna ad soyad email bilgilerini girsin.</a:t>
            </a:r>
          </a:p>
          <a:p>
            <a:endParaRPr lang="en-TR" dirty="0"/>
          </a:p>
          <a:p>
            <a:r>
              <a:rPr lang="en-TR" dirty="0"/>
              <a:t>2. formda 1 metin kutusu ve bir bul butonu olsun.</a:t>
            </a:r>
          </a:p>
          <a:p>
            <a:r>
              <a:rPr lang="en-US" dirty="0"/>
              <a:t>M</a:t>
            </a:r>
            <a:r>
              <a:rPr lang="en-TR" dirty="0"/>
              <a:t>etin kutusuna girilen ismi ksi tablosunda bulup soy isim ve mail adresini göstersin.</a:t>
            </a:r>
          </a:p>
        </p:txBody>
      </p:sp>
    </p:spTree>
    <p:extLst>
      <p:ext uri="{BB962C8B-B14F-4D97-AF65-F5344CB8AC3E}">
        <p14:creationId xmlns:p14="http://schemas.microsoft.com/office/powerpoint/2010/main" val="1862311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2132-6A75-6106-EA1B-89C02881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VTYS-DBMS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37D2-AA4A-8142-0DE0-AEF9FC47B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6564" y="2101171"/>
            <a:ext cx="4077236" cy="3979572"/>
          </a:xfrm>
        </p:spPr>
        <p:txBody>
          <a:bodyPr anchor="ctr"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Bir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tabanı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yönetim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Inter"/>
              </a:rPr>
              <a:t>sistemi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yani</a:t>
            </a: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 database management systems (DBMS)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veri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tabanları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oluşturmak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yönetmek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sistem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yazılımıdır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</a:t>
            </a:r>
          </a:p>
          <a:p>
            <a:pPr>
              <a:lnSpc>
                <a:spcPct val="170000"/>
              </a:lnSpc>
            </a:pPr>
            <a:endParaRPr lang="en-US" dirty="0">
              <a:solidFill>
                <a:srgbClr val="000000"/>
              </a:solidFill>
              <a:latin typeface="Inter"/>
            </a:endParaRPr>
          </a:p>
          <a:p>
            <a:pPr>
              <a:lnSpc>
                <a:spcPct val="170000"/>
              </a:lnSpc>
            </a:pP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Mysql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de VTYS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yazılımıdır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. PHP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ile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oldukça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uyumludur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>
              <a:lnSpc>
                <a:spcPct val="170000"/>
              </a:lnSpc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6020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D721-C228-811B-6FFF-63D98B09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PHP VE MYSQL DB BAĞLANTISI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9E052-51B0-AE8B-DEF4-BB6C37C71612}"/>
              </a:ext>
            </a:extLst>
          </p:cNvPr>
          <p:cNvSpPr txBox="1"/>
          <p:nvPr/>
        </p:nvSpPr>
        <p:spPr>
          <a:xfrm>
            <a:off x="6525295" y="1466283"/>
            <a:ext cx="525994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php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servername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"localhost"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$username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$password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"password"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Create connection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mysqli_connect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servername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$username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$password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Check connection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(!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die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"Connection failed: 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. 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mysqli_connect_error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());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"Connected successfully"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?&gt;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D517F-FA09-892D-38E8-5743FB49505D}"/>
              </a:ext>
            </a:extLst>
          </p:cNvPr>
          <p:cNvSpPr txBox="1"/>
          <p:nvPr/>
        </p:nvSpPr>
        <p:spPr>
          <a:xfrm>
            <a:off x="406759" y="1466284"/>
            <a:ext cx="525994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php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servername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"localhost"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$username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$password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"password"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Create connection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mysqli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servername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$username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$password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Check connection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connect_error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die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"Connection failed: 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.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connect_error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"Connected successfully"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?&gt;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7E67C68-29FB-FC44-CBEC-0B5BE4D223D9}"/>
              </a:ext>
            </a:extLst>
          </p:cNvPr>
          <p:cNvSpPr txBox="1">
            <a:spLocks/>
          </p:cNvSpPr>
          <p:nvPr/>
        </p:nvSpPr>
        <p:spPr>
          <a:xfrm>
            <a:off x="1858850" y="6206320"/>
            <a:ext cx="10659414" cy="573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R" dirty="0"/>
              <a:t>NESNE YÖNELİMLİ VE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MySQLi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PROSEDÜRÜ KULLANARAK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9754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3CAAD4-5DF4-1297-0A73-2180670FBD6E}"/>
              </a:ext>
            </a:extLst>
          </p:cNvPr>
          <p:cNvSpPr txBox="1"/>
          <p:nvPr/>
        </p:nvSpPr>
        <p:spPr>
          <a:xfrm>
            <a:off x="373488" y="569889"/>
            <a:ext cx="8731875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&lt;?</a:t>
            </a:r>
            <a:r>
              <a:rPr lang="en-US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php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servername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"localhost"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$username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"username"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$password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"password"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Create connection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mysqli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servername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$username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$password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Check connection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connect_error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die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"Connection failed: 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.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connect_error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Create database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sql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CREATE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DATABASE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myDB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query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sql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=== 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"Database created successfully"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"Error creating database: 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.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error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$conn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?&gt;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FD27E-03C0-EF8F-19CC-307890BEEA04}"/>
              </a:ext>
            </a:extLst>
          </p:cNvPr>
          <p:cNvSpPr txBox="1"/>
          <p:nvPr/>
        </p:nvSpPr>
        <p:spPr>
          <a:xfrm>
            <a:off x="9259910" y="2009104"/>
            <a:ext cx="25586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4000" dirty="0"/>
              <a:t>VERİ TABANI YARATMA</a:t>
            </a:r>
          </a:p>
        </p:txBody>
      </p:sp>
    </p:spTree>
    <p:extLst>
      <p:ext uri="{BB962C8B-B14F-4D97-AF65-F5344CB8AC3E}">
        <p14:creationId xmlns:p14="http://schemas.microsoft.com/office/powerpoint/2010/main" val="1783750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8634-AC54-9AE2-2271-6C2F46FA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TABLO YARATMA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AFCAC-8E25-7D72-B1E4-E214E4BDF75F}"/>
              </a:ext>
            </a:extLst>
          </p:cNvPr>
          <p:cNvSpPr txBox="1"/>
          <p:nvPr/>
        </p:nvSpPr>
        <p:spPr>
          <a:xfrm>
            <a:off x="1014211" y="1997839"/>
            <a:ext cx="841312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1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CREATE TABLE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MyGuests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id INT(6) UNSIGNED AUTO_INCREMENT PRIMARY KEY,</a:t>
            </a:r>
          </a:p>
          <a:p>
            <a:pPr lvl="1"/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VARCHAR(30) NOT NULL,</a:t>
            </a:r>
          </a:p>
          <a:p>
            <a:pPr lvl="1"/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VARCHAR(30) NOT NULL,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email VARCHAR(50),</a:t>
            </a:r>
          </a:p>
          <a:p>
            <a:pPr lvl="1"/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reg_date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TIMESTAMP DEFAULT CURRENT_TIMESTAMP ON UPDATE CURRENT_TIMESTAMP</a:t>
            </a:r>
          </a:p>
          <a:p>
            <a:pPr lvl="1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lvl="1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7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443F-DECD-3093-BD09-087D30740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PHP İLE 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2AF99A-6929-DA1B-C7BB-E3D7210ADFBB}"/>
              </a:ext>
            </a:extLst>
          </p:cNvPr>
          <p:cNvSpPr txBox="1"/>
          <p:nvPr/>
        </p:nvSpPr>
        <p:spPr>
          <a:xfrm>
            <a:off x="535547" y="1200694"/>
            <a:ext cx="10818253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to create table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"CREATE TABLE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(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id INT(6) UNSIGNED AUTO_INCREMENT PRIMARY KEY,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VARCHAR(30) NOT NULL,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VARCHAR(30) NOT NULL,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email VARCHAR(50),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reg_date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TIMESTAMP DEFAULT CURRENT_TIMESTAMP ON UPDATE CURRENT_TIMESTAMP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($conn-&gt;query($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TRUE)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"Table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created successfully"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"Error creating table: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$conn-&gt;error;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T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D3E7E3-9E52-ADF9-11B5-90F91B3F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67" y="5348543"/>
            <a:ext cx="11908665" cy="1144332"/>
          </a:xfrm>
          <a:solidFill>
            <a:schemeClr val="accent4"/>
          </a:solidFill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($conn-&gt;query($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TRUE)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komutu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hem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sorguyu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çalıştırır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hem de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çalıştırma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sonrası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true false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değeri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döndürür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sorgu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sorunsuz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çalişti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true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değeri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verir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endParaRPr lang="en-TR" sz="1800" dirty="0"/>
          </a:p>
        </p:txBody>
      </p:sp>
    </p:spTree>
    <p:extLst>
      <p:ext uri="{BB962C8B-B14F-4D97-AF65-F5344CB8AC3E}">
        <p14:creationId xmlns:p14="http://schemas.microsoft.com/office/powerpoint/2010/main" val="355187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1A54-F616-9DB9-6D12-BEBA4EC4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</a:t>
            </a:r>
            <a:r>
              <a:rPr lang="en-US" dirty="0"/>
              <a:t>a</a:t>
            </a:r>
            <a:r>
              <a:rPr lang="en-TR" dirty="0"/>
              <a:t>bloya veri eklemek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7D4F-3EB4-45A5-FF0B-0C589B03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455" y="1825625"/>
            <a:ext cx="11565229" cy="3119862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INTO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(column1, column2, column3,...)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VALUES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(value1, value2, value3,...)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"INSERT INTO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MyGuests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, email)</a:t>
            </a:r>
            <a:b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VALUES ('John', 'Doe', '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john@example.com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T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87B8E0-5550-953A-1608-F9D51D47430B}"/>
              </a:ext>
            </a:extLst>
          </p:cNvPr>
          <p:cNvSpPr txBox="1">
            <a:spLocks/>
          </p:cNvSpPr>
          <p:nvPr/>
        </p:nvSpPr>
        <p:spPr>
          <a:xfrm>
            <a:off x="141667" y="5348543"/>
            <a:ext cx="11908665" cy="1144332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Sorgunun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çalışması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için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eksik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olan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nedir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?</a:t>
            </a:r>
            <a:endParaRPr lang="en-TR" sz="1800" dirty="0"/>
          </a:p>
        </p:txBody>
      </p:sp>
    </p:spTree>
    <p:extLst>
      <p:ext uri="{BB962C8B-B14F-4D97-AF65-F5344CB8AC3E}">
        <p14:creationId xmlns:p14="http://schemas.microsoft.com/office/powerpoint/2010/main" val="28548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D834-FB43-2816-9905-4227A3555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Cevap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04055-3041-5841-0F3B-F8F8D515A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4454" cy="435133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$conn-&gt;query($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Komutu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yazılmalı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Kontrollü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yapılmak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istenirse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($conn-&gt;query($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TRUE) 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"New record created successfully"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"Error: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.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. $conn-&gt;error;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1278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1382</Words>
  <Application>Microsoft Macintosh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Cascadia Code</vt:lpstr>
      <vt:lpstr>Consolas</vt:lpstr>
      <vt:lpstr>Inter</vt:lpstr>
      <vt:lpstr>Menlo</vt:lpstr>
      <vt:lpstr>Segoe UI</vt:lpstr>
      <vt:lpstr>Office Theme</vt:lpstr>
      <vt:lpstr>Hafta 13</vt:lpstr>
      <vt:lpstr>Veri Tabanı</vt:lpstr>
      <vt:lpstr>VTYS-DBMS</vt:lpstr>
      <vt:lpstr>PHP VE MYSQL DB BAĞLANTISI</vt:lpstr>
      <vt:lpstr>PowerPoint Presentation</vt:lpstr>
      <vt:lpstr>TABLO YARATMA</vt:lpstr>
      <vt:lpstr>PHP İLE CREATE TABLE</vt:lpstr>
      <vt:lpstr>Tabloya veri eklemek</vt:lpstr>
      <vt:lpstr>Cevap</vt:lpstr>
      <vt:lpstr>Select işlemi</vt:lpstr>
      <vt:lpstr>Sorgu ile gelen verilere ulaşma</vt:lpstr>
      <vt:lpstr>WHERE kullanımı</vt:lpstr>
      <vt:lpstr>Order kullanımlar</vt:lpstr>
      <vt:lpstr>Veri-satır silme</vt:lpstr>
      <vt:lpstr>Veriyi güncelleme</vt:lpstr>
      <vt:lpstr>Sınırlı veri çekme</vt:lpstr>
      <vt:lpstr>Form verilerini ya da değişkenlerdeki değerleri ile veri tabanında kullanmak -1-</vt:lpstr>
      <vt:lpstr>Form verilerini ya da değişkenlerdeki değerleri ile veri tabanında kullanmak -2-   “action”daki sayfada Verileri karşılamak</vt:lpstr>
      <vt:lpstr>Form verilerini ya da değişkenlerdeki değerleri ile veri tabanında kullanmak -3-   “action”daki sayfada Verileri eklemek</vt:lpstr>
      <vt:lpstr>LAB ÇALIŞMASI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Hafta 13</dc:title>
  <dc:creator>Esra KIDIMAN</dc:creator>
  <cp:lastModifiedBy>Esra KIDIMAN</cp:lastModifiedBy>
  <cp:revision>1</cp:revision>
  <dcterms:created xsi:type="dcterms:W3CDTF">2023-12-28T20:14:23Z</dcterms:created>
  <dcterms:modified xsi:type="dcterms:W3CDTF">2023-12-28T22:09:31Z</dcterms:modified>
</cp:coreProperties>
</file>