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62" r:id="rId5"/>
    <p:sldId id="257" r:id="rId6"/>
    <p:sldId id="267" r:id="rId7"/>
    <p:sldId id="264" r:id="rId8"/>
    <p:sldId id="265" r:id="rId9"/>
    <p:sldId id="266" r:id="rId10"/>
    <p:sldId id="268" r:id="rId11"/>
    <p:sldId id="269" r:id="rId12"/>
    <p:sldId id="259" r:id="rId13"/>
    <p:sldId id="270" r:id="rId14"/>
    <p:sldId id="260" r:id="rId15"/>
    <p:sldId id="258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6" r:id="rId30"/>
    <p:sldId id="290" r:id="rId31"/>
    <p:sldId id="283" r:id="rId32"/>
    <p:sldId id="284" r:id="rId33"/>
    <p:sldId id="287" r:id="rId34"/>
    <p:sldId id="288" r:id="rId35"/>
    <p:sldId id="289" r:id="rId36"/>
    <p:sldId id="291" r:id="rId37"/>
    <p:sldId id="293" r:id="rId38"/>
    <p:sldId id="294" r:id="rId39"/>
    <p:sldId id="295" r:id="rId40"/>
    <p:sldId id="296" r:id="rId41"/>
    <p:sldId id="292" r:id="rId42"/>
    <p:sldId id="297" r:id="rId43"/>
    <p:sldId id="298" r:id="rId44"/>
    <p:sldId id="300" r:id="rId45"/>
    <p:sldId id="299" r:id="rId46"/>
    <p:sldId id="303" r:id="rId47"/>
    <p:sldId id="302" r:id="rId48"/>
    <p:sldId id="301" r:id="rId4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>
      <p:cViewPr>
        <p:scale>
          <a:sx n="76" d="100"/>
          <a:sy n="76" d="100"/>
        </p:scale>
        <p:origin x="19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C56-E2F5-C5FF-FCCF-3A30ABAA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0F0FD-430C-E614-1C19-560C8042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A64F-80E4-78E3-3AEF-5D272C7D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8F76-C417-3781-DA3C-0491963C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7BF1-0A01-9FFC-C0EA-949BCCEE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530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1D09-DB9E-C344-2BFC-C17BD83C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F0D6-3D33-2DDE-5833-730320050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37ED-559B-F92D-FBB6-7A48BB94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4C0A-5470-3760-957B-4D383C69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0B96-AF70-5690-65F0-238CF7D2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29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6DBF-3758-396C-B482-53E83681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8CD66-67A9-3163-EFEF-5BBC8943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1726-1510-5568-2E04-502E759E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EE21-AAD6-3AC0-F5B0-945EF5EB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07C7-FFDA-F52F-E083-CFD301BC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88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A4CB-36F6-EB7B-126D-D6A53AB4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0093-C58E-B20D-5D5D-273B643A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212A-802C-79C1-A946-2E03059E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86A2-806E-D9EF-68DC-E9185236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104C-54DE-9E53-87E0-9A2EFD6C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387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6B2-8ACF-2F6D-FA0F-F573C258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6A77-D1AD-FF72-EB55-B6631F7A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3345-14F1-5757-A26B-DC6C6BC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794C-AB9C-F3F6-4B85-8C189CCB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D969-4B47-B8D0-1EF7-E23F667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549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38B9-F7E5-EA56-876C-81E680B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32DF-7385-3F9E-E696-DFB65CF45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92187-6B2F-D954-7202-74C5E2A1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5883-1BB4-2BB6-55BB-3418FF74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576B-07FD-5FB9-16B9-8168E9F1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81732-7D3A-889F-3969-969D9326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160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2A1A-6389-5613-0C24-54A5F412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F7DB-3CD6-20AB-803D-86DF56D3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B987-E609-0865-79E5-B93AF2B1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6AED1-E9C3-3457-4714-A60795B77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920E8-210B-40D3-E8CA-83AB310A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E9A30-1A3F-DD82-B9A6-880B8148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D9C7-4709-8938-CE8D-F4F934A0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54697-E41E-2A2F-3E21-92356337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34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248D-205D-0D5F-9E83-7A51747D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C4C3F-F4F2-8BBB-5F07-CB0EB937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39747-F6A5-7B0A-ACB0-CFFF742E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1CAF5-9D3F-F93E-7217-AEB5797C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583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E9751-F052-2D07-764A-800E61A5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0F213-DD52-5D35-4F53-8A3D530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01A3F-A698-6591-0FF2-501079D0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533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58D-E40D-88FC-5360-C8739E5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26B4-5FEC-A42F-AA98-D5B284C3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02B3-7196-EB5A-397D-3482A195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F21B-FCBA-1ACE-9796-27255470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8577-E522-9EDB-8FEE-A0F110C9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356C-965E-230B-D75E-9D4B757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42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DC9-6083-A4A1-BE5F-FB88D187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A86BB-562B-A21F-CD8B-505EC704C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2AA56-802B-52DC-B447-7F9E84AC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CF540-8EB7-90FF-1F6F-10EF1A7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9E95-DB2D-D440-4B82-6E587A6A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24657-EF78-CD83-98C7-27880836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723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7A438-8C95-16E6-2049-F49F7FB9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4A94-E4A3-EB3D-E209-28DC2321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BD43-32DA-398A-2B5C-15F062D3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C232-895E-1D4A-B67F-822325567C6E}" type="datetimeFigureOut">
              <a:rPr lang="en-TR" smtClean="0"/>
              <a:t>23.11.2023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8814-07EE-0373-F9A8-35015D2AD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BE969-8444-9C3B-49B4-EB976092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3A4C-0DEF-7349-B392-D82E4BC6D44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043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sufsezer.com.tr/css3-animati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ckplus.com/blog/post/css-animation-ex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typography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686-C389-93F8-3D28-13ADADA55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CSS Animasyon &amp; 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CA18B-534A-A557-0BD7-2F3CDDB3E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Hafta 8</a:t>
            </a:r>
          </a:p>
          <a:p>
            <a:r>
              <a:rPr lang="en-TR" dirty="0"/>
              <a:t>Dr. Esra KIDIMAN</a:t>
            </a:r>
          </a:p>
        </p:txBody>
      </p:sp>
    </p:spTree>
    <p:extLst>
      <p:ext uri="{BB962C8B-B14F-4D97-AF65-F5344CB8AC3E}">
        <p14:creationId xmlns:p14="http://schemas.microsoft.com/office/powerpoint/2010/main" val="370929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A7465-437E-E898-5442-196A9476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688" y="240605"/>
            <a:ext cx="6080793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animation-iteration-count: 4;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 </a:t>
            </a:r>
            <a:endParaRPr lang="en-TR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Infinity">
            <a:extLst>
              <a:ext uri="{FF2B5EF4-FFF2-40B4-BE49-F238E27FC236}">
                <a16:creationId xmlns:a16="http://schemas.microsoft.com/office/drawing/2014/main" id="{67FE122D-F972-DA72-B79C-7D93088D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3580-57CD-5F9C-F551-FC0CFA33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796626" cy="3639289"/>
          </a:xfrm>
        </p:spPr>
        <p:txBody>
          <a:bodyPr anchor="ctr">
            <a:normAutofit/>
          </a:bodyPr>
          <a:lstStyle/>
          <a:p>
            <a:r>
              <a:rPr lang="en-TR" sz="3200" dirty="0">
                <a:solidFill>
                  <a:schemeClr val="tx2"/>
                </a:solidFill>
              </a:rPr>
              <a:t>Animasyonun kaç kere tekrar edeceğini belirler.</a:t>
            </a:r>
          </a:p>
          <a:p>
            <a:endParaRPr lang="en-TR" sz="3200" dirty="0">
              <a:solidFill>
                <a:schemeClr val="tx2"/>
              </a:solidFill>
            </a:endParaRPr>
          </a:p>
          <a:p>
            <a:r>
              <a:rPr lang="en-US" sz="32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Infinite</a:t>
            </a:r>
            <a:r>
              <a:rPr lang="en-US" sz="3200" dirty="0">
                <a:solidFill>
                  <a:schemeClr val="tx2"/>
                </a:solidFill>
                <a:latin typeface="Menlo" panose="020B0609030804020204" pitchFamily="49" charset="0"/>
              </a:rPr>
              <a:t> </a:t>
            </a:r>
            <a:r>
              <a:rPr lang="en-TR" sz="3200" dirty="0">
                <a:solidFill>
                  <a:schemeClr val="tx2"/>
                </a:solidFill>
              </a:rPr>
              <a:t>değeri sürekli tekrarlanmasını sağlar.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0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803E-3940-E202-2057-DC2BF3BE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B94E-EDC3-0D87-FF50-F96A45A5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2050" name="Picture 2" descr="The Ultimate Guide to Animations in CSS">
            <a:extLst>
              <a:ext uri="{FF2B5EF4-FFF2-40B4-BE49-F238E27FC236}">
                <a16:creationId xmlns:a16="http://schemas.microsoft.com/office/drawing/2014/main" id="{AFDD2816-97A7-DE30-9D02-080613E87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5" y="365125"/>
            <a:ext cx="10716795" cy="60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03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8C9A-93A2-8048-1320-8B29068D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Zamana bağlı hız</a:t>
            </a:r>
          </a:p>
        </p:txBody>
      </p:sp>
      <p:pic>
        <p:nvPicPr>
          <p:cNvPr id="1026" name="Picture 2" descr="How to make custom CSS animation/transition timing function - Stack Overflow">
            <a:extLst>
              <a:ext uri="{FF2B5EF4-FFF2-40B4-BE49-F238E27FC236}">
                <a16:creationId xmlns:a16="http://schemas.microsoft.com/office/drawing/2014/main" id="{67F26191-34DB-992A-8289-D4216D11CA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1690688"/>
            <a:ext cx="8629651" cy="17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B822E-91EA-6293-FA5F-B3E8D1EE84C3}"/>
              </a:ext>
            </a:extLst>
          </p:cNvPr>
          <p:cNvSpPr txBox="1"/>
          <p:nvPr/>
        </p:nvSpPr>
        <p:spPr>
          <a:xfrm>
            <a:off x="619124" y="4444763"/>
            <a:ext cx="472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>
                <a:hlinkClick r:id="rId3"/>
              </a:rPr>
              <a:t>Örnek web </a:t>
            </a:r>
            <a:r>
              <a:rPr lang="en-TR" sz="2800" dirty="0">
                <a:hlinkClick r:id="rId3"/>
              </a:rPr>
              <a:t>örneği için tıklayınız</a:t>
            </a:r>
            <a:endParaRPr lang="en-TR" sz="2800" dirty="0"/>
          </a:p>
        </p:txBody>
      </p:sp>
    </p:spTree>
    <p:extLst>
      <p:ext uri="{BB962C8B-B14F-4D97-AF65-F5344CB8AC3E}">
        <p14:creationId xmlns:p14="http://schemas.microsoft.com/office/powerpoint/2010/main" val="387466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B08-0879-5DD8-9787-37B63457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2816-21D9-8A53-A806-06919F9A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div { </a:t>
            </a:r>
          </a:p>
          <a:p>
            <a:pPr marL="0" indent="0">
              <a:buNone/>
            </a:pPr>
            <a:r>
              <a:rPr lang="en-US" dirty="0"/>
              <a:t>animation-name: </a:t>
            </a:r>
            <a:r>
              <a:rPr lang="en-US" dirty="0">
                <a:highlight>
                  <a:srgbClr val="FFFF00"/>
                </a:highlight>
              </a:rPr>
              <a:t>anime1; </a:t>
            </a:r>
          </a:p>
          <a:p>
            <a:pPr marL="0" indent="0">
              <a:buNone/>
            </a:pPr>
            <a:r>
              <a:rPr lang="en-US" dirty="0"/>
              <a:t>animation-duration: </a:t>
            </a:r>
            <a:r>
              <a:rPr lang="en-US" dirty="0">
                <a:highlight>
                  <a:srgbClr val="00FFFF"/>
                </a:highlight>
              </a:rPr>
              <a:t>5s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animation-timing-function: </a:t>
            </a:r>
            <a:r>
              <a:rPr lang="en-US" dirty="0">
                <a:highlight>
                  <a:srgbClr val="00FF00"/>
                </a:highlight>
              </a:rPr>
              <a:t>linear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animation-delay: </a:t>
            </a:r>
            <a:r>
              <a:rPr lang="en-US" dirty="0">
                <a:highlight>
                  <a:srgbClr val="00FFFF"/>
                </a:highlight>
              </a:rPr>
              <a:t>2s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animation-iteration-count: </a:t>
            </a:r>
            <a:r>
              <a:rPr lang="en-US" dirty="0">
                <a:highlight>
                  <a:srgbClr val="FF00FF"/>
                </a:highlight>
              </a:rPr>
              <a:t>infinite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animation-direction: </a:t>
            </a:r>
            <a:r>
              <a:rPr lang="en-US" dirty="0">
                <a:highlight>
                  <a:srgbClr val="00FFFF"/>
                </a:highlight>
              </a:rPr>
              <a:t>alternate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div { animation: </a:t>
            </a:r>
            <a:r>
              <a:rPr lang="en-US" dirty="0">
                <a:highlight>
                  <a:srgbClr val="FFFF00"/>
                </a:highlight>
              </a:rPr>
              <a:t>anime1 </a:t>
            </a:r>
            <a:r>
              <a:rPr lang="en-US" dirty="0">
                <a:highlight>
                  <a:srgbClr val="00FFFF"/>
                </a:highlight>
              </a:rPr>
              <a:t>5s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linear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2s</a:t>
            </a:r>
            <a:r>
              <a:rPr lang="en-US" dirty="0"/>
              <a:t> </a:t>
            </a:r>
            <a:r>
              <a:rPr lang="en-US" dirty="0">
                <a:highlight>
                  <a:srgbClr val="FF00FF"/>
                </a:highlight>
              </a:rPr>
              <a:t>infinite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alternate</a:t>
            </a:r>
            <a:r>
              <a:rPr lang="en-US" dirty="0"/>
              <a:t>; 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5158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7ED2-1209-85F7-3D5E-453EFDA3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E16E-89E1-19AF-3C6A-AB8E5EDC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253331"/>
            <a:ext cx="10515600" cy="57546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https://www.mockplus.com/blog/post/css-animation-examples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D65B3-77D1-E45B-1DF7-79C1F6962BA4}"/>
              </a:ext>
            </a:extLst>
          </p:cNvPr>
          <p:cNvSpPr txBox="1"/>
          <p:nvPr/>
        </p:nvSpPr>
        <p:spPr>
          <a:xfrm>
            <a:off x="321732" y="2274071"/>
            <a:ext cx="609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How To Use CSS Animation Fill Mode Property With HTML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"viewport"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"width=device-width, initial-scale=1.0"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"stylesheet"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sz="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maxcdn.bootstrapcdn.com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/bootstrap/3.3.6/</a:t>
            </a:r>
            <a:r>
              <a:rPr lang="en-US" sz="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bootstrap.min.css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#ff944d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.div1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relative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animation-name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example;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animation-duration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animation-delay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animation-fill-mode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both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@keyframes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example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 {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#b300b3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 {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.div2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relative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animation-name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example2;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animation-duration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animation-delay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animation-fill-mode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backwards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@keyframes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example2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 {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 {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.div3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relative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animation-name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example3;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animation-duration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animation-fill-mode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forwards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@keyframes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example3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 {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 {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top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200px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#b300b3</a:t>
            </a:r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/&gt;&lt;</a:t>
            </a:r>
            <a:r>
              <a:rPr lang="en-US" sz="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"text-center"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"color"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"color: white;"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CSS Animation Fill Mode Property With HTML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"col-md-12"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"div1"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"div2"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"div3"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EDCE4-354D-710B-7B97-746A4DF0CFE4}"/>
              </a:ext>
            </a:extLst>
          </p:cNvPr>
          <p:cNvSpPr txBox="1"/>
          <p:nvPr/>
        </p:nvSpPr>
        <p:spPr>
          <a:xfrm>
            <a:off x="2573867" y="379967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effectLst/>
                <a:latin typeface="Helvetica Neue" panose="02000503000000020004" pitchFamily="2" charset="0"/>
              </a:rPr>
              <a:t>Fill Mode</a:t>
            </a:r>
          </a:p>
        </p:txBody>
      </p:sp>
    </p:spTree>
    <p:extLst>
      <p:ext uri="{BB962C8B-B14F-4D97-AF65-F5344CB8AC3E}">
        <p14:creationId xmlns:p14="http://schemas.microsoft.com/office/powerpoint/2010/main" val="154287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09DD-26C1-E513-CC27-84EFA1D8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LAB GÖREVİ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8494-2247-C166-A0EB-28EC7AB2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7208"/>
          </a:xfrm>
        </p:spPr>
        <p:txBody>
          <a:bodyPr/>
          <a:lstStyle/>
          <a:p>
            <a:pPr marL="0" indent="0">
              <a:buNone/>
            </a:pPr>
            <a:r>
              <a:rPr lang="en-TR" dirty="0"/>
              <a:t>5 farklı div-imaj kullanarak:</a:t>
            </a:r>
          </a:p>
          <a:p>
            <a:r>
              <a:rPr lang="en-US" dirty="0"/>
              <a:t>Y</a:t>
            </a:r>
            <a:r>
              <a:rPr lang="en-TR" dirty="0"/>
              <a:t>ukarı aşağı gidip gelen</a:t>
            </a:r>
          </a:p>
          <a:p>
            <a:r>
              <a:rPr lang="en-TR" dirty="0"/>
              <a:t>Büyüyüp Küçülen ve rengi değişen</a:t>
            </a:r>
          </a:p>
          <a:p>
            <a:r>
              <a:rPr lang="en-TR" dirty="0"/>
              <a:t>Git gide transparan değeri artan ve azalan</a:t>
            </a:r>
          </a:p>
          <a:p>
            <a:r>
              <a:rPr lang="en-TR" dirty="0"/>
              <a:t>Sağa sola giden gelen</a:t>
            </a:r>
          </a:p>
          <a:p>
            <a:r>
              <a:rPr lang="en-TR" dirty="0"/>
              <a:t>Dönen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A2F33-15A8-F873-4B81-9011CC10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42" y="4521200"/>
            <a:ext cx="7531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257080-6804-04D3-9B7F-8238C3D7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51684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6B6E-800E-6FF3-D8D9-7CA74CC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Bootstrap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8A1B-C6DE-12F2-00A7-74E5DE95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Responsive </a:t>
            </a:r>
            <a:r>
              <a:rPr lang="en-US" b="0" i="0" dirty="0" err="1">
                <a:effectLst/>
                <a:latin typeface="Google Sans"/>
              </a:rPr>
              <a:t>yapı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sağlar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Responsive </a:t>
            </a:r>
            <a:r>
              <a:rPr lang="en-US" b="0" i="0" dirty="0" err="1">
                <a:effectLst/>
                <a:latin typeface="Google Sans"/>
              </a:rPr>
              <a:t>resimler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sağlar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Google Sans"/>
              </a:rPr>
              <a:t>Faydalı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komponentler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içerir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JavaScript </a:t>
            </a:r>
            <a:r>
              <a:rPr lang="en-US" b="0" i="0" dirty="0" err="1">
                <a:effectLst/>
                <a:latin typeface="Google Sans"/>
              </a:rPr>
              <a:t>desteği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sağlar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Google Sans"/>
              </a:rPr>
              <a:t>Güçlü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dokümantasyon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desteği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sunar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Google Sans"/>
              </a:rPr>
              <a:t>Geniş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bir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topluluğu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vardır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Google Sans"/>
              </a:rPr>
              <a:t>Tema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desteği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 err="1">
                <a:effectLst/>
                <a:latin typeface="Google Sans"/>
              </a:rPr>
              <a:t>sağlar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Mobile-first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yaklaşımı</a:t>
            </a:r>
            <a:endParaRPr lang="en-US" b="0" i="0" dirty="0">
              <a:effectLst/>
              <a:latin typeface="Google Sans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7923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AEFA-033E-0799-F71B-1E698A4F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Web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sitesine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kolayca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yapıştırılabilen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bileşenler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;</a:t>
            </a:r>
            <a:endParaRPr lang="en-TR" dirty="0"/>
          </a:p>
        </p:txBody>
      </p:sp>
      <p:pic>
        <p:nvPicPr>
          <p:cNvPr id="3074" name="Picture 2" descr="How to Create a Custom Select Dropdown using HTML, CSS and JavaScript">
            <a:extLst>
              <a:ext uri="{FF2B5EF4-FFF2-40B4-BE49-F238E27FC236}">
                <a16:creationId xmlns:a16="http://schemas.microsoft.com/office/drawing/2014/main" id="{F16CECCA-C4E9-91AC-3B8C-01526D15B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54" y="1800224"/>
            <a:ext cx="2459498" cy="196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otstrap 4 | Progress Bars - GeeksforGeeks">
            <a:extLst>
              <a:ext uri="{FF2B5EF4-FFF2-40B4-BE49-F238E27FC236}">
                <a16:creationId xmlns:a16="http://schemas.microsoft.com/office/drawing/2014/main" id="{603DF56F-2103-98C1-E7F2-2F0F85A3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3" y="3839103"/>
            <a:ext cx="6402085" cy="21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otstrap html snippet. Cards panels with thumbnails">
            <a:extLst>
              <a:ext uri="{FF2B5EF4-FFF2-40B4-BE49-F238E27FC236}">
                <a16:creationId xmlns:a16="http://schemas.microsoft.com/office/drawing/2014/main" id="{FA2251F6-A49D-FBBD-7CCC-D01189C0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727" y="1800224"/>
            <a:ext cx="33782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ootstrap Navbar (Navigation Bar) - Tutlane | Navigation bar, Navigation,  Light class">
            <a:extLst>
              <a:ext uri="{FF2B5EF4-FFF2-40B4-BE49-F238E27FC236}">
                <a16:creationId xmlns:a16="http://schemas.microsoft.com/office/drawing/2014/main" id="{CD128545-0421-7B68-6D31-B9AD2E8C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8" y="1882776"/>
            <a:ext cx="323728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EE257-D4BF-63C9-BDBD-CE3E91A52194}"/>
              </a:ext>
            </a:extLst>
          </p:cNvPr>
          <p:cNvSpPr txBox="1"/>
          <p:nvPr/>
        </p:nvSpPr>
        <p:spPr>
          <a:xfrm>
            <a:off x="6790267" y="46437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Navigation bars,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Dropdowns,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Progress bars,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Thumbnails.</a:t>
            </a:r>
          </a:p>
        </p:txBody>
      </p:sp>
    </p:spTree>
    <p:extLst>
      <p:ext uri="{BB962C8B-B14F-4D97-AF65-F5344CB8AC3E}">
        <p14:creationId xmlns:p14="http://schemas.microsoft.com/office/powerpoint/2010/main" val="268149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753F-01E3-D9CA-48B3-7C41F5E4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Kurulum-Kullanım</a:t>
            </a:r>
          </a:p>
        </p:txBody>
      </p:sp>
      <p:pic>
        <p:nvPicPr>
          <p:cNvPr id="5" name="Content Placeholder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919E60F1-9980-0326-1FC5-F30201C10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0581"/>
            <a:ext cx="10515600" cy="33814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F62F5-51FD-BEFD-9736-965D41445426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https://</a:t>
            </a:r>
            <a:r>
              <a:rPr lang="en-TR" dirty="0">
                <a:hlinkClick r:id="rId3"/>
              </a:rPr>
              <a:t>getbootstrap</a:t>
            </a:r>
            <a:r>
              <a:rPr lang="en-TR" dirty="0"/>
              <a:t>.com/</a:t>
            </a:r>
          </a:p>
        </p:txBody>
      </p:sp>
    </p:spTree>
    <p:extLst>
      <p:ext uri="{BB962C8B-B14F-4D97-AF65-F5344CB8AC3E}">
        <p14:creationId xmlns:p14="http://schemas.microsoft.com/office/powerpoint/2010/main" val="281135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87B73-F135-5B72-E38C-8DEB7106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3" y="68773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TR" sz="3600" dirty="0">
                <a:solidFill>
                  <a:schemeClr val="tx2"/>
                </a:solidFill>
              </a:rPr>
              <a:t>CSS animasyon özelliği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480F-DB18-C067-183C-9A54003D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2316644"/>
            <a:ext cx="11410122" cy="40841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Animasyon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öğenin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aşamalı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olarak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biçimden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stilden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diğerine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değişmesine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olanak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tanır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İstediğiniz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kadar</a:t>
            </a:r>
            <a:r>
              <a:rPr lang="en-US" sz="2400" dirty="0">
                <a:solidFill>
                  <a:schemeClr val="tx2"/>
                </a:solidFill>
              </a:rPr>
              <a:t> CSS </a:t>
            </a:r>
            <a:r>
              <a:rPr lang="en-US" sz="2400" dirty="0" err="1">
                <a:solidFill>
                  <a:schemeClr val="tx2"/>
                </a:solidFill>
              </a:rPr>
              <a:t>özelliğini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istediğiniz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kadar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değiştirebilirsiniz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CSS </a:t>
            </a:r>
            <a:r>
              <a:rPr lang="en-US" sz="2400" dirty="0" err="1">
                <a:solidFill>
                  <a:schemeClr val="tx2"/>
                </a:solidFill>
              </a:rPr>
              <a:t>animasyonunu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kullanmak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için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öncelikle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animasyona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yönelik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bazı</a:t>
            </a:r>
            <a:r>
              <a:rPr lang="en-US" sz="2400" dirty="0">
                <a:solidFill>
                  <a:schemeClr val="tx2"/>
                </a:solidFill>
              </a:rPr>
              <a:t> @keyframe </a:t>
            </a:r>
            <a:r>
              <a:rPr lang="en-US" sz="2400" dirty="0" err="1">
                <a:solidFill>
                  <a:schemeClr val="tx2"/>
                </a:solidFill>
              </a:rPr>
              <a:t>belirtmeniz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gerekir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@keyframe, </a:t>
            </a:r>
            <a:r>
              <a:rPr lang="en-US" sz="2400" dirty="0" err="1">
                <a:solidFill>
                  <a:schemeClr val="tx2"/>
                </a:solidFill>
              </a:rPr>
              <a:t>öğenin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belirli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zamanlarda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hangi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stillere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sahip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olacağını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tutar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TR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81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91B90-62D1-4718-B891-6A3FC82DD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45C8C5-F9ED-48BC-DEA2-5458A3F32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21" r="9644" b="-1"/>
          <a:stretch/>
        </p:blipFill>
        <p:spPr>
          <a:xfrm>
            <a:off x="-1" y="1"/>
            <a:ext cx="12192000" cy="685792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3A1050F-42B7-42F4-9436-314DB03DE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1" y="-1504"/>
            <a:ext cx="4527885" cy="2330553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D407BF-2834-499F-A121-4FF4919FC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C515C8-97E1-406F-BA1C-EB6AD75B0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DBBF75-CCF9-41BE-9004-7834D096B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DEBE2A-7C62-4E08-B6AC-3C744D2B2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4806E-DE07-4370-8B2D-439E32B3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2FDC8-0ECE-4F3D-BC43-B5B225668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9AFB9-7B8D-4C53-9DB3-E5AB8D887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C94F38-99EB-4C61-AF5E-554B823A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F14535-714F-4FC9-A597-27DDE229D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34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FF8E-431F-E540-3485-39E9E0AE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Poppins" pitchFamily="2" charset="77"/>
              </a:rPr>
              <a:t>Bootsrap’in</a:t>
            </a:r>
            <a:r>
              <a:rPr lang="en-US" b="1" dirty="0">
                <a:effectLst/>
                <a:latin typeface="Poppins" pitchFamily="2" charset="77"/>
              </a:rPr>
              <a:t> </a:t>
            </a:r>
            <a:r>
              <a:rPr lang="en-US" b="1" dirty="0" err="1">
                <a:effectLst/>
                <a:latin typeface="Poppins" pitchFamily="2" charset="77"/>
              </a:rPr>
              <a:t>Üç</a:t>
            </a:r>
            <a:r>
              <a:rPr lang="en-US" b="1" dirty="0">
                <a:effectLst/>
                <a:latin typeface="Poppins" pitchFamily="2" charset="77"/>
              </a:rPr>
              <a:t> Ana </a:t>
            </a:r>
            <a:r>
              <a:rPr lang="en-US" b="1" dirty="0" err="1">
                <a:effectLst/>
                <a:latin typeface="Poppins" pitchFamily="2" charset="77"/>
              </a:rPr>
              <a:t>Dosyası</a:t>
            </a:r>
            <a:br>
              <a:rPr lang="en-US" b="1" dirty="0">
                <a:effectLst/>
                <a:latin typeface="Poppins" pitchFamily="2" charset="77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053F-CB57-65A2-70EA-8FDC348F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Bootstrap.css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Bootstrap.js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Glyphicons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sayılabilir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4825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ponsive Bootstrap Page">
            <a:extLst>
              <a:ext uri="{FF2B5EF4-FFF2-40B4-BE49-F238E27FC236}">
                <a16:creationId xmlns:a16="http://schemas.microsoft.com/office/drawing/2014/main" id="{613F1E3A-F60B-A4BD-66E4-FA901847D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14450"/>
            <a:ext cx="112776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6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F44C5C-F2A0-9135-91B1-8E18A7D31364}"/>
              </a:ext>
            </a:extLst>
          </p:cNvPr>
          <p:cNvSpPr txBox="1"/>
          <p:nvPr/>
        </p:nvSpPr>
        <p:spPr>
          <a:xfrm>
            <a:off x="220132" y="679021"/>
            <a:ext cx="11616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Bootstrap Example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charset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"utf-8"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"viewport"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"width=device-width, initial-scale=1"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"stylesheet"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/bootstrap@4.6.2/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bootstrap.min.css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/jquery@3.7.1/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jquery.slim.min.js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/popper.js@1.16.1/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umd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popper.min.js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/bootstrap@4.6.2/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bootstrap.bundle.min.js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0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A937D-D11E-CA5C-A69F-33EAE459C1D0}"/>
              </a:ext>
            </a:extLst>
          </p:cNvPr>
          <p:cNvSpPr txBox="1"/>
          <p:nvPr/>
        </p:nvSpPr>
        <p:spPr>
          <a:xfrm>
            <a:off x="321733" y="1443841"/>
            <a:ext cx="115485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cdn.jsdelivr.net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bootstrap.min.css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jQuery library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cdn.jsdelivr.net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/jquery@3.7.1/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jquery.slim.min.js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Popper JS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cdn.jsdelivr.net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/popper.js@1.16.1/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popper.min.js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cdn.jsdelivr.net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bootstrap.bundle.min.js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0329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D3E4-6D0F-3210-D5DE-0B4A6D7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Widget=device-width </a:t>
            </a:r>
            <a:r>
              <a:rPr lang="en-US" dirty="0" err="1"/>
              <a:t>kısmı</a:t>
            </a:r>
            <a:r>
              <a:rPr lang="en-US" dirty="0"/>
              <a:t>, </a:t>
            </a: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genişliğini</a:t>
            </a:r>
            <a:r>
              <a:rPr lang="en-US" dirty="0"/>
              <a:t> </a:t>
            </a:r>
            <a:r>
              <a:rPr lang="en-US" dirty="0" err="1"/>
              <a:t>cihazın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genişliğini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ayarlar</a:t>
            </a:r>
            <a:r>
              <a:rPr lang="en-US" dirty="0"/>
              <a:t> (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cihaza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değişir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ölçeği</a:t>
            </a:r>
            <a:r>
              <a:rPr lang="en-US" dirty="0"/>
              <a:t>=1 </a:t>
            </a:r>
            <a:r>
              <a:rPr lang="en-US" dirty="0" err="1"/>
              <a:t>kısmı</a:t>
            </a:r>
            <a:r>
              <a:rPr lang="en-US" dirty="0"/>
              <a:t>,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tarayıcı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ilk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yüklendiğinde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yakınlaştırma</a:t>
            </a:r>
            <a:r>
              <a:rPr lang="en-US" dirty="0"/>
              <a:t> </a:t>
            </a:r>
            <a:r>
              <a:rPr lang="en-US" dirty="0" err="1"/>
              <a:t>düzeyini</a:t>
            </a:r>
            <a:r>
              <a:rPr lang="en-US" dirty="0"/>
              <a:t> </a:t>
            </a:r>
            <a:r>
              <a:rPr lang="en-US" dirty="0" err="1"/>
              <a:t>ayarlar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392D4-E224-FACA-4CDA-A5FF46234F62}"/>
              </a:ext>
            </a:extLst>
          </p:cNvPr>
          <p:cNvSpPr txBox="1"/>
          <p:nvPr/>
        </p:nvSpPr>
        <p:spPr>
          <a:xfrm>
            <a:off x="956733" y="1027906"/>
            <a:ext cx="988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="width=device-width, initial-scale=1"&gt;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8921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88B0-F740-192E-E90E-1453EE13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Container Class türleri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5263-0A02-D0D3-C30A-782BA442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.container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.container-fluid</a:t>
            </a:r>
          </a:p>
          <a:p>
            <a:endParaRPr lang="en-TR" dirty="0"/>
          </a:p>
        </p:txBody>
      </p:sp>
      <p:pic>
        <p:nvPicPr>
          <p:cNvPr id="5122" name="Picture 2" descr="What is the difference between .container and .container-fluid?">
            <a:extLst>
              <a:ext uri="{FF2B5EF4-FFF2-40B4-BE49-F238E27FC236}">
                <a16:creationId xmlns:a16="http://schemas.microsoft.com/office/drawing/2014/main" id="{91CBBA06-3303-CFCB-D23C-3A915DE8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92" y="3429000"/>
            <a:ext cx="9895416" cy="274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A2B9F-C9BE-1303-02F6-CECDFBD21EEC}"/>
              </a:ext>
            </a:extLst>
          </p:cNvPr>
          <p:cNvSpPr txBox="1"/>
          <p:nvPr/>
        </p:nvSpPr>
        <p:spPr>
          <a:xfrm>
            <a:off x="838200" y="31306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="container"&gt;</a:t>
            </a:r>
            <a:endParaRPr lang="en-T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28F24-31E3-C6F7-962D-D299B78C3809}"/>
              </a:ext>
            </a:extLst>
          </p:cNvPr>
          <p:cNvSpPr txBox="1"/>
          <p:nvPr/>
        </p:nvSpPr>
        <p:spPr>
          <a:xfrm>
            <a:off x="5257800" y="31768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="container-fluid"&gt;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62598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otstrap grid in Canvas — How to Canvas">
            <a:extLst>
              <a:ext uri="{FF2B5EF4-FFF2-40B4-BE49-F238E27FC236}">
                <a16:creationId xmlns:a16="http://schemas.microsoft.com/office/drawing/2014/main" id="{E6127B6F-ACE6-9597-097E-AD543BC221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3"/>
          <a:stretch/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1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5C27-2A03-4546-2B84-BC35668B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screen size</a:t>
            </a:r>
            <a:endParaRPr lang="en-TR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913B1511-E7F2-E22E-2DF1-38E36D9A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" y="1690688"/>
            <a:ext cx="11982532" cy="1637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A6018-50AC-5234-AC2E-EEDFBCCE0368}"/>
              </a:ext>
            </a:extLst>
          </p:cNvPr>
          <p:cNvSpPr txBox="1"/>
          <p:nvPr/>
        </p:nvSpPr>
        <p:spPr>
          <a:xfrm>
            <a:off x="1134532" y="3995678"/>
            <a:ext cx="10600267" cy="211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.col- *		(extra small - screen &lt; 576px)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.col-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-* 	(small - screen &gt;=576px)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.col-md-*	(medium  &gt;=768px)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.col-lg-*	(large  &gt;=992px)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.col-xl-*	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xlarge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&gt;=1200px)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E629D-5056-B5BA-93D6-69C5C79177BB}"/>
              </a:ext>
            </a:extLst>
          </p:cNvPr>
          <p:cNvSpPr txBox="1"/>
          <p:nvPr/>
        </p:nvSpPr>
        <p:spPr>
          <a:xfrm>
            <a:off x="7289799" y="3530024"/>
            <a:ext cx="444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Hepsi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eşit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genişlik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için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="row"&gt;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015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639A-883A-9EE4-B751-0AEBDA75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A722-7DC7-1985-C2A9-A99A7ED2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mall aygıtlarda 4+8 lik 2 div elemanı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82C0D-0CF3-5F82-1998-C08B0D49D5A8}"/>
              </a:ext>
            </a:extLst>
          </p:cNvPr>
          <p:cNvSpPr txBox="1"/>
          <p:nvPr/>
        </p:nvSpPr>
        <p:spPr>
          <a:xfrm>
            <a:off x="1032933" y="28009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="row"&gt;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="col-sm-4"&gt;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="col-sm-8"&gt;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.col-sm-8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5927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703-96D7-6856-C5EE-FCBE544E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Önemli başlıklar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0E07-0DA3-06F1-43A1-77CE2492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@keyframes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animation-name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animation-duration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animation-delay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animation-iteration-count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animation-direction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animation-timing-function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animation-fill-mode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animation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5752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7C7-F0F9-0CD5-87C3-5090EF3A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text-black-50 : renk ve saydamlık</a:t>
            </a:r>
            <a:br>
              <a:rPr lang="en-TR" dirty="0"/>
            </a:br>
            <a:r>
              <a:rPr lang="en-TR" dirty="0"/>
              <a:t>bg-dark: arka plan rengi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F4C6-D84F-B26A-B1C9-951018BA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997605"/>
          </a:xfrm>
        </p:spPr>
        <p:txBody>
          <a:bodyPr/>
          <a:lstStyle/>
          <a:p>
            <a:r>
              <a:rPr lang="en-TR" dirty="0"/>
              <a:t> &lt;p class="text-black-50"&gt;Black text with 50% opacity on white background&lt;/p&gt;</a:t>
            </a:r>
          </a:p>
          <a:p>
            <a:r>
              <a:rPr lang="en-TR" dirty="0"/>
              <a:t>  &lt;p class="text-white-50 bg-dark"&gt;White text with 50% opacity on black background&lt;/p&gt;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81964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71C12-EF07-E607-9030-4EA21F63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</a:t>
            </a:r>
          </a:p>
        </p:txBody>
      </p:sp>
      <p:pic>
        <p:nvPicPr>
          <p:cNvPr id="7170" name="Picture 2" descr="GitHub - mdbootstrap/bootstrap-padding: Responsive Padding styles and  classes for Bootstrap 5. Examples of padding left, right, top, bottom,  between columns and rows, grid padding, RTL support &amp; more.">
            <a:extLst>
              <a:ext uri="{FF2B5EF4-FFF2-40B4-BE49-F238E27FC236}">
                <a16:creationId xmlns:a16="http://schemas.microsoft.com/office/drawing/2014/main" id="{9EC87B5A-1431-DB02-6850-A71426436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5558" y="1574020"/>
            <a:ext cx="7232458" cy="34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87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C726-7730-BEB3-3B60-3AD08BA4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</a:t>
            </a:r>
          </a:p>
        </p:txBody>
      </p:sp>
      <p:pic>
        <p:nvPicPr>
          <p:cNvPr id="8194" name="Picture 2" descr="Bootstrap 4 Margin and Padding Classes - Spacing Explained with 5 Examples">
            <a:extLst>
              <a:ext uri="{FF2B5EF4-FFF2-40B4-BE49-F238E27FC236}">
                <a16:creationId xmlns:a16="http://schemas.microsoft.com/office/drawing/2014/main" id="{B52CECB5-436A-AE2F-2F1D-7318035C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608623"/>
            <a:ext cx="6780700" cy="36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7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at Are the Bootstrap 4 Text Font Sizes and How Do You Change Them? 2023 -  Bootstrap Creative">
            <a:extLst>
              <a:ext uri="{FF2B5EF4-FFF2-40B4-BE49-F238E27FC236}">
                <a16:creationId xmlns:a16="http://schemas.microsoft.com/office/drawing/2014/main" id="{0F9361B1-7E26-231A-7157-F34973074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 r="-1" b="15295"/>
          <a:stretch/>
        </p:blipFill>
        <p:spPr bwMode="auto">
          <a:xfrm>
            <a:off x="861058" y="2643046"/>
            <a:ext cx="5234942" cy="27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screen&#10;&#10;Description automatically generated">
            <a:extLst>
              <a:ext uri="{FF2B5EF4-FFF2-40B4-BE49-F238E27FC236}">
                <a16:creationId xmlns:a16="http://schemas.microsoft.com/office/drawing/2014/main" id="{FB8644A0-9495-513D-F70B-044F2467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36" y="2935146"/>
            <a:ext cx="2499257" cy="213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9B711-4149-2C8A-DB5B-7B9E0C8C9E88}"/>
              </a:ext>
            </a:extLst>
          </p:cNvPr>
          <p:cNvSpPr txBox="1"/>
          <p:nvPr/>
        </p:nvSpPr>
        <p:spPr>
          <a:xfrm>
            <a:off x="6350000" y="1805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.display-1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dirty="0"/>
              <a:t>.display-2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dirty="0"/>
              <a:t>.display-3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dirty="0"/>
              <a:t>.display-4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1017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A61B-C82F-9D37-B56F-0F43CD2E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Y</a:t>
            </a:r>
            <a:r>
              <a:rPr lang="en-US" dirty="0"/>
              <a:t>a</a:t>
            </a:r>
            <a:r>
              <a:rPr lang="en-TR" dirty="0"/>
              <a:t>zı Özellikleri (Topoloji)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7A4AE-C4AA-D15B-D2F9-85482F8052CD}"/>
              </a:ext>
            </a:extLst>
          </p:cNvPr>
          <p:cNvSpPr txBox="1"/>
          <p:nvPr/>
        </p:nvSpPr>
        <p:spPr>
          <a:xfrm>
            <a:off x="838200" y="18256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</a:p>
          <a:p>
            <a:r>
              <a:rPr lang="en-US" dirty="0"/>
              <a:t>&lt;mark&gt;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68B59-8A17-A484-BCCA-92CB547F8DA6}"/>
              </a:ext>
            </a:extLst>
          </p:cNvPr>
          <p:cNvSpPr txBox="1"/>
          <p:nvPr/>
        </p:nvSpPr>
        <p:spPr>
          <a:xfrm>
            <a:off x="838200" y="24719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CE688-D799-4129-6BF3-8D318F33CB79}"/>
              </a:ext>
            </a:extLst>
          </p:cNvPr>
          <p:cNvSpPr txBox="1"/>
          <p:nvPr/>
        </p:nvSpPr>
        <p:spPr>
          <a:xfrm>
            <a:off x="838200" y="2933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blockquote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D0C8E-8246-415B-5691-647FB69B3E3D}"/>
              </a:ext>
            </a:extLst>
          </p:cNvPr>
          <p:cNvSpPr txBox="1"/>
          <p:nvPr/>
        </p:nvSpPr>
        <p:spPr>
          <a:xfrm>
            <a:off x="83820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blockquote-footer</a:t>
            </a:r>
          </a:p>
        </p:txBody>
      </p: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B816D464-73C8-0F0A-639B-63075025367B}"/>
              </a:ext>
            </a:extLst>
          </p:cNvPr>
          <p:cNvSpPr txBox="1"/>
          <p:nvPr/>
        </p:nvSpPr>
        <p:spPr>
          <a:xfrm>
            <a:off x="838199" y="4545168"/>
            <a:ext cx="10066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>
                <a:hlinkClick r:id="rId2"/>
              </a:rPr>
              <a:t>https://www.w3schools.com/bootstrap4/bootstrap_typography.asp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7938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F7-DBE1-C021-E114-881905EA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Renkler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3BBD-6DD9-B7B8-627C-A8377226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.text-muted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.text-primary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.text-success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dirty="0"/>
              <a:t>.text-info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.text-warning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.text-danger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.text-secondary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.text-white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.text-dark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.text-body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US" dirty="0"/>
              <a:t>.text-light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TR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4398DD-45A0-92CE-1E36-9A139F0A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50" y="999595"/>
            <a:ext cx="6274850" cy="46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3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EC7B-77E9-5F0F-51B4-8A16F5F9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TR" sz="2800" dirty="0"/>
              <a:t>Arka plan:</a:t>
            </a:r>
            <a:br>
              <a:rPr lang="en-TR" sz="2800" dirty="0"/>
            </a:b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-primary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-success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-info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-warning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-danger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-secondary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-dark and .</a:t>
            </a:r>
            <a:r>
              <a:rPr lang="en-US" sz="2800" dirty="0" err="1"/>
              <a:t>bg</a:t>
            </a:r>
            <a:r>
              <a:rPr lang="en-US" sz="2800" dirty="0"/>
              <a:t>-light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TR" sz="2800" dirty="0"/>
            </a:br>
            <a:endParaRPr lang="en-TR" sz="2800" dirty="0"/>
          </a:p>
        </p:txBody>
      </p:sp>
      <p:pic>
        <p:nvPicPr>
          <p:cNvPr id="7" name="Content Placeholder 6" descr="A group of colored lines&#10;&#10;Description automatically generated">
            <a:extLst>
              <a:ext uri="{FF2B5EF4-FFF2-40B4-BE49-F238E27FC236}">
                <a16:creationId xmlns:a16="http://schemas.microsoft.com/office/drawing/2014/main" id="{316895C6-972E-0A44-6740-F779AEFB3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8419"/>
            <a:ext cx="10515600" cy="3165749"/>
          </a:xfrm>
        </p:spPr>
      </p:pic>
    </p:spTree>
    <p:extLst>
      <p:ext uri="{BB962C8B-B14F-4D97-AF65-F5344CB8AC3E}">
        <p14:creationId xmlns:p14="http://schemas.microsoft.com/office/powerpoint/2010/main" val="202733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002F-785C-D6A6-849C-D814A1FA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Tablo stilleri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0BA8-8314-10B6-541B-C195DEA4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.table-bordered</a:t>
            </a:r>
          </a:p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.table-hover</a:t>
            </a:r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.table-striped</a:t>
            </a:r>
          </a:p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.table-borderless</a:t>
            </a:r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00FFFF"/>
                </a:highlight>
              </a:rPr>
              <a:t> &lt;tr class="table-primary"&gt;</a:t>
            </a:r>
            <a:endParaRPr lang="en-TR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6686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D1FB-A700-FC02-2F4C-19748A5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İmaj özellikleri</a:t>
            </a:r>
          </a:p>
        </p:txBody>
      </p:sp>
      <p:pic>
        <p:nvPicPr>
          <p:cNvPr id="5" name="Content Placeholder 4" descr="A cityscape with a circle&#10;&#10;Description automatically generated">
            <a:extLst>
              <a:ext uri="{FF2B5EF4-FFF2-40B4-BE49-F238E27FC236}">
                <a16:creationId xmlns:a16="http://schemas.microsoft.com/office/drawing/2014/main" id="{C93FE202-BD13-5213-0CC0-C74DA1762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7101"/>
            <a:ext cx="10515600" cy="27083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3C135-45AD-6FF7-D659-3B52DE018EC4}"/>
              </a:ext>
            </a:extLst>
          </p:cNvPr>
          <p:cNvSpPr txBox="1"/>
          <p:nvPr/>
        </p:nvSpPr>
        <p:spPr>
          <a:xfrm>
            <a:off x="999067" y="15060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.rounded</a:t>
            </a:r>
          </a:p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.rounded-circle</a:t>
            </a:r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-thumbnail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06076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7050-8A7A-06D1-A102-1066425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1972-F0DE-AD33-1D8D-FB13582D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Jumbotron,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içerik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bilgilere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çekmek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gri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kutuyu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  <a:endParaRPr lang="en-TR" dirty="0"/>
          </a:p>
        </p:txBody>
      </p:sp>
      <p:pic>
        <p:nvPicPr>
          <p:cNvPr id="12290" name="Picture 2" descr="Narrow Jumbotron Template for Bootstrap">
            <a:extLst>
              <a:ext uri="{FF2B5EF4-FFF2-40B4-BE49-F238E27FC236}">
                <a16:creationId xmlns:a16="http://schemas.microsoft.com/office/drawing/2014/main" id="{B8D935E5-1E0C-E454-8BED-65F371E6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77" y="2743198"/>
            <a:ext cx="5260623" cy="394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745D-E132-2116-A2C3-72F946A4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149D-7A5C-D156-7465-A2E8E18A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0D9C3-29F4-7260-811A-92EA6E68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174289" cy="5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D111-0173-F273-673C-8041064B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F8E1-B936-F7B2-9D38-D0A07B18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 alert-success"&gt;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Dikkat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Önemli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gelişmeler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sayfamızı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ziyaret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  <p:pic>
        <p:nvPicPr>
          <p:cNvPr id="5" name="Picture 4" descr="A green rectangle with black text&#10;&#10;Description automatically generated">
            <a:extLst>
              <a:ext uri="{FF2B5EF4-FFF2-40B4-BE49-F238E27FC236}">
                <a16:creationId xmlns:a16="http://schemas.microsoft.com/office/drawing/2014/main" id="{E9F3639B-F284-4F3D-0547-6A84B150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9417"/>
            <a:ext cx="5829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63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9102-378B-60CF-B45D-34A10CEE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6EC1-6248-9A73-11DA-1427DC89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table</a:t>
            </a:r>
            <a:r>
              <a:rPr lang="en-US" dirty="0"/>
              <a:t> </a:t>
            </a:r>
            <a:r>
              <a:rPr lang="en-US" dirty="0">
                <a:solidFill>
                  <a:srgbClr val="4F9FCF"/>
                </a:solidFill>
                <a:effectLst/>
              </a:rPr>
              <a:t>class=</a:t>
            </a:r>
            <a:r>
              <a:rPr lang="en-US" dirty="0">
                <a:solidFill>
                  <a:srgbClr val="D44950"/>
                </a:solidFill>
                <a:effectLst/>
              </a:rPr>
              <a:t>"table"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&lt;</a:t>
            </a:r>
            <a:r>
              <a:rPr lang="en-US" dirty="0" err="1">
                <a:solidFill>
                  <a:srgbClr val="2F6F9F"/>
                </a:solidFill>
                <a:effectLst/>
              </a:rPr>
              <a:t>thead</a:t>
            </a:r>
            <a:r>
              <a:rPr lang="en-US" dirty="0"/>
              <a:t> </a:t>
            </a:r>
            <a:r>
              <a:rPr lang="en-US" dirty="0">
                <a:solidFill>
                  <a:srgbClr val="4F9FCF"/>
                </a:solidFill>
                <a:effectLst/>
              </a:rPr>
              <a:t>class=</a:t>
            </a:r>
            <a:r>
              <a:rPr lang="en-US" dirty="0">
                <a:solidFill>
                  <a:srgbClr val="D44950"/>
                </a:solidFill>
                <a:effectLst/>
              </a:rPr>
              <a:t>"</a:t>
            </a:r>
            <a:r>
              <a:rPr lang="en-US" dirty="0" err="1">
                <a:solidFill>
                  <a:srgbClr val="D44950"/>
                </a:solidFill>
                <a:effectLst/>
              </a:rPr>
              <a:t>thead</a:t>
            </a:r>
            <a:r>
              <a:rPr lang="en-US" dirty="0">
                <a:solidFill>
                  <a:srgbClr val="D44950"/>
                </a:solidFill>
                <a:effectLst/>
              </a:rPr>
              <a:t>-dark"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&lt;tr&gt;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&lt;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/>
              <a:t> </a:t>
            </a:r>
            <a:r>
              <a:rPr lang="en-US" dirty="0">
                <a:solidFill>
                  <a:srgbClr val="4F9FCF"/>
                </a:solidFill>
                <a:effectLst/>
              </a:rPr>
              <a:t>scope=</a:t>
            </a:r>
            <a:r>
              <a:rPr lang="en-US" dirty="0">
                <a:solidFill>
                  <a:srgbClr val="D44950"/>
                </a:solidFill>
                <a:effectLst/>
              </a:rPr>
              <a:t>"col"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#</a:t>
            </a:r>
            <a:r>
              <a:rPr lang="en-US" dirty="0">
                <a:solidFill>
                  <a:srgbClr val="2F6F9F"/>
                </a:solidFill>
                <a:effectLst/>
              </a:rPr>
              <a:t>&lt;/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&lt;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/>
              <a:t> </a:t>
            </a:r>
            <a:r>
              <a:rPr lang="en-US" dirty="0">
                <a:solidFill>
                  <a:srgbClr val="4F9FCF"/>
                </a:solidFill>
                <a:effectLst/>
              </a:rPr>
              <a:t>scope=</a:t>
            </a:r>
            <a:r>
              <a:rPr lang="en-US" dirty="0">
                <a:solidFill>
                  <a:srgbClr val="D44950"/>
                </a:solidFill>
                <a:effectLst/>
              </a:rPr>
              <a:t>"col"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First</a:t>
            </a:r>
            <a:r>
              <a:rPr lang="en-US" dirty="0">
                <a:solidFill>
                  <a:srgbClr val="2F6F9F"/>
                </a:solidFill>
                <a:effectLst/>
              </a:rPr>
              <a:t>&lt;/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&lt;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/>
              <a:t> </a:t>
            </a:r>
            <a:r>
              <a:rPr lang="en-US" dirty="0">
                <a:solidFill>
                  <a:srgbClr val="4F9FCF"/>
                </a:solidFill>
                <a:effectLst/>
              </a:rPr>
              <a:t>scope=</a:t>
            </a:r>
            <a:r>
              <a:rPr lang="en-US" dirty="0">
                <a:solidFill>
                  <a:srgbClr val="D44950"/>
                </a:solidFill>
                <a:effectLst/>
              </a:rPr>
              <a:t>"col"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Last</a:t>
            </a:r>
            <a:r>
              <a:rPr lang="en-US" dirty="0">
                <a:solidFill>
                  <a:srgbClr val="2F6F9F"/>
                </a:solidFill>
                <a:effectLst/>
              </a:rPr>
              <a:t>&lt;/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&lt;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/>
              <a:t> </a:t>
            </a:r>
            <a:r>
              <a:rPr lang="en-US" dirty="0">
                <a:solidFill>
                  <a:srgbClr val="4F9FCF"/>
                </a:solidFill>
                <a:effectLst/>
              </a:rPr>
              <a:t>scope=</a:t>
            </a:r>
            <a:r>
              <a:rPr lang="en-US" dirty="0">
                <a:solidFill>
                  <a:srgbClr val="D44950"/>
                </a:solidFill>
                <a:effectLst/>
              </a:rPr>
              <a:t>"col"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Handle</a:t>
            </a:r>
            <a:r>
              <a:rPr lang="en-US" dirty="0">
                <a:solidFill>
                  <a:srgbClr val="2F6F9F"/>
                </a:solidFill>
                <a:effectLst/>
              </a:rPr>
              <a:t>&lt;/</a:t>
            </a:r>
            <a:r>
              <a:rPr lang="en-US" dirty="0" err="1">
                <a:solidFill>
                  <a:srgbClr val="2F6F9F"/>
                </a:solidFill>
                <a:effectLst/>
              </a:rPr>
              <a:t>th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F6F9F"/>
                </a:solidFill>
                <a:effectLst/>
              </a:rPr>
              <a:t>&lt;/tr&gt;</a:t>
            </a:r>
            <a:r>
              <a:rPr lang="en-US" dirty="0"/>
              <a:t> </a:t>
            </a:r>
            <a:r>
              <a:rPr lang="en-US" dirty="0">
                <a:solidFill>
                  <a:srgbClr val="2F6F9F"/>
                </a:solidFill>
                <a:effectLst/>
              </a:rPr>
              <a:t>&lt;/</a:t>
            </a:r>
            <a:r>
              <a:rPr lang="en-US" dirty="0" err="1">
                <a:solidFill>
                  <a:srgbClr val="2F6F9F"/>
                </a:solidFill>
                <a:effectLst/>
              </a:rPr>
              <a:t>thead</a:t>
            </a:r>
            <a:r>
              <a:rPr lang="en-US" dirty="0">
                <a:solidFill>
                  <a:srgbClr val="2F6F9F"/>
                </a:solidFill>
                <a:effectLst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44510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16F4BC-F179-DC78-7AA2-E11014C8A39D}"/>
              </a:ext>
            </a:extLst>
          </p:cNvPr>
          <p:cNvSpPr txBox="1"/>
          <p:nvPr/>
        </p:nvSpPr>
        <p:spPr>
          <a:xfrm>
            <a:off x="838200" y="2807229"/>
            <a:ext cx="8305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-info"&gt;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-warning"&gt;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-danger"&gt;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8AC48-0BD2-8070-7917-7565DC6D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884"/>
            <a:ext cx="7772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1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4828-A082-076D-3D74-7780DB62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CARD yapısı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5CCE-44D8-6818-B98F-ED016CF7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13314" name="Picture 2" descr="Bootstrap Card Examples">
            <a:extLst>
              <a:ext uri="{FF2B5EF4-FFF2-40B4-BE49-F238E27FC236}">
                <a16:creationId xmlns:a16="http://schemas.microsoft.com/office/drawing/2014/main" id="{350E5701-F1CC-9EEE-97BC-A29830CFC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31 Bootstrap Cards">
            <a:extLst>
              <a:ext uri="{FF2B5EF4-FFF2-40B4-BE49-F238E27FC236}">
                <a16:creationId xmlns:a16="http://schemas.microsoft.com/office/drawing/2014/main" id="{8CDEF9D0-3384-391E-20F3-55D69E17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67" y="1825625"/>
            <a:ext cx="580813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89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6F8E-205F-87F4-321C-017F76A0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CARD Yapısı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27B28-8519-387F-75C5-5C9D9016D1D8}"/>
              </a:ext>
            </a:extLst>
          </p:cNvPr>
          <p:cNvSpPr txBox="1"/>
          <p:nvPr/>
        </p:nvSpPr>
        <p:spPr>
          <a:xfrm>
            <a:off x="1236132" y="2136338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8090"/>
                </a:solidFill>
                <a:effectLst/>
              </a:rPr>
              <a:t>&lt;!-- Card --&gt;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>
                <a:solidFill>
                  <a:srgbClr val="990055"/>
                </a:solidFill>
                <a:effectLst/>
              </a:rPr>
              <a:t>div </a:t>
            </a:r>
            <a:r>
              <a:rPr lang="en-US" dirty="0">
                <a:solidFill>
                  <a:srgbClr val="669900"/>
                </a:solidFill>
                <a:effectLst/>
              </a:rPr>
              <a:t>class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card</a:t>
            </a:r>
            <a:r>
              <a:rPr lang="en-US" dirty="0">
                <a:solidFill>
                  <a:srgbClr val="999999"/>
                </a:solidFill>
                <a:effectLst/>
              </a:rPr>
              <a:t>"&gt;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708090"/>
                </a:solidFill>
                <a:effectLst/>
              </a:rPr>
              <a:t>&lt;!-- Card image --&gt;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 err="1">
                <a:solidFill>
                  <a:srgbClr val="990055"/>
                </a:solidFill>
                <a:effectLst/>
              </a:rPr>
              <a:t>img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class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card-</a:t>
            </a:r>
            <a:r>
              <a:rPr lang="en-US" dirty="0" err="1">
                <a:solidFill>
                  <a:srgbClr val="0077AA"/>
                </a:solidFill>
                <a:effectLst/>
              </a:rPr>
              <a:t>img</a:t>
            </a:r>
            <a:r>
              <a:rPr lang="en-US" dirty="0">
                <a:solidFill>
                  <a:srgbClr val="0077AA"/>
                </a:solidFill>
                <a:effectLst/>
              </a:rPr>
              <a:t>-top</a:t>
            </a:r>
            <a:r>
              <a:rPr lang="en-US" dirty="0">
                <a:solidFill>
                  <a:srgbClr val="999999"/>
                </a:solidFill>
                <a:effectLst/>
              </a:rPr>
              <a:t>"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r>
              <a:rPr lang="en-US" dirty="0" err="1">
                <a:solidFill>
                  <a:srgbClr val="669900"/>
                </a:solidFill>
                <a:effectLst/>
              </a:rPr>
              <a:t>src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https://</a:t>
            </a:r>
            <a:r>
              <a:rPr lang="en-US" dirty="0" err="1">
                <a:solidFill>
                  <a:srgbClr val="0077AA"/>
                </a:solidFill>
                <a:effectLst/>
              </a:rPr>
              <a:t>mdbootstrap.com</a:t>
            </a:r>
            <a:r>
              <a:rPr lang="en-US" dirty="0">
                <a:solidFill>
                  <a:srgbClr val="0077AA"/>
                </a:solidFill>
                <a:effectLst/>
              </a:rPr>
              <a:t>/</a:t>
            </a:r>
            <a:r>
              <a:rPr lang="en-US" dirty="0" err="1">
                <a:solidFill>
                  <a:srgbClr val="0077AA"/>
                </a:solidFill>
                <a:effectLst/>
              </a:rPr>
              <a:t>img</a:t>
            </a:r>
            <a:r>
              <a:rPr lang="en-US" dirty="0">
                <a:solidFill>
                  <a:srgbClr val="0077AA"/>
                </a:solidFill>
                <a:effectLst/>
              </a:rPr>
              <a:t>/Photos/Others/images/43.webp</a:t>
            </a:r>
            <a:r>
              <a:rPr lang="en-US" dirty="0">
                <a:solidFill>
                  <a:srgbClr val="999999"/>
                </a:solidFill>
                <a:effectLst/>
              </a:rPr>
              <a:t>"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alt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Card image cap</a:t>
            </a:r>
            <a:r>
              <a:rPr lang="en-US" dirty="0">
                <a:solidFill>
                  <a:srgbClr val="999999"/>
                </a:solidFill>
                <a:effectLst/>
              </a:rPr>
              <a:t>"&gt;</a:t>
            </a:r>
          </a:p>
          <a:p>
            <a:r>
              <a:rPr lang="en-US" dirty="0">
                <a:solidFill>
                  <a:srgbClr val="708090"/>
                </a:solidFill>
                <a:effectLst/>
              </a:rPr>
              <a:t>&lt;!-- Card content --&gt;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>
                <a:solidFill>
                  <a:srgbClr val="990055"/>
                </a:solidFill>
                <a:effectLst/>
              </a:rPr>
              <a:t>div </a:t>
            </a:r>
            <a:r>
              <a:rPr lang="en-US" dirty="0">
                <a:solidFill>
                  <a:srgbClr val="669900"/>
                </a:solidFill>
                <a:effectLst/>
              </a:rPr>
              <a:t>class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card-body</a:t>
            </a:r>
            <a:r>
              <a:rPr lang="en-US" dirty="0">
                <a:solidFill>
                  <a:srgbClr val="999999"/>
                </a:solidFill>
                <a:effectLst/>
              </a:rPr>
              <a:t>"&gt;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708090"/>
                </a:solidFill>
                <a:effectLst/>
              </a:rPr>
              <a:t>&lt;!-- Title --&gt;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>
                <a:solidFill>
                  <a:srgbClr val="990055"/>
                </a:solidFill>
                <a:effectLst/>
              </a:rPr>
              <a:t>h4 </a:t>
            </a:r>
            <a:r>
              <a:rPr lang="en-US" dirty="0">
                <a:solidFill>
                  <a:srgbClr val="669900"/>
                </a:solidFill>
                <a:effectLst/>
              </a:rPr>
              <a:t>class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card-title</a:t>
            </a:r>
            <a:r>
              <a:rPr lang="en-US" dirty="0">
                <a:solidFill>
                  <a:srgbClr val="999999"/>
                </a:solidFill>
                <a:effectLst/>
              </a:rPr>
              <a:t>"&gt;&lt;</a:t>
            </a:r>
            <a:r>
              <a:rPr lang="en-US" dirty="0">
                <a:solidFill>
                  <a:srgbClr val="990055"/>
                </a:solidFill>
                <a:effectLst/>
              </a:rPr>
              <a:t>a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 err="1"/>
              <a:t>Başlık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&lt;/</a:t>
            </a:r>
            <a:r>
              <a:rPr lang="en-US" dirty="0">
                <a:solidFill>
                  <a:srgbClr val="990055"/>
                </a:solidFill>
                <a:effectLst/>
              </a:rPr>
              <a:t>a</a:t>
            </a:r>
            <a:r>
              <a:rPr lang="en-US" dirty="0">
                <a:solidFill>
                  <a:srgbClr val="999999"/>
                </a:solidFill>
                <a:effectLst/>
              </a:rPr>
              <a:t>&gt;&lt;/</a:t>
            </a:r>
            <a:r>
              <a:rPr lang="en-US" dirty="0">
                <a:solidFill>
                  <a:srgbClr val="990055"/>
                </a:solidFill>
                <a:effectLst/>
              </a:rPr>
              <a:t>h4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&lt;!-- Text --&gt;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>
                <a:solidFill>
                  <a:srgbClr val="990055"/>
                </a:solidFill>
                <a:effectLst/>
              </a:rPr>
              <a:t>p </a:t>
            </a:r>
            <a:r>
              <a:rPr lang="en-US" dirty="0">
                <a:solidFill>
                  <a:srgbClr val="669900"/>
                </a:solidFill>
                <a:effectLst/>
              </a:rPr>
              <a:t>class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card-text</a:t>
            </a:r>
            <a:r>
              <a:rPr lang="en-US" dirty="0">
                <a:solidFill>
                  <a:srgbClr val="999999"/>
                </a:solidFill>
                <a:effectLst/>
              </a:rPr>
              <a:t>"&gt;Kart </a:t>
            </a:r>
            <a:r>
              <a:rPr lang="en-US" dirty="0" err="1">
                <a:solidFill>
                  <a:srgbClr val="999999"/>
                </a:solidFill>
                <a:effectLst/>
              </a:rPr>
              <a:t>içeriğine</a:t>
            </a:r>
            <a:r>
              <a:rPr lang="en-US" dirty="0">
                <a:solidFill>
                  <a:srgbClr val="999999"/>
                </a:solidFill>
                <a:effectLst/>
              </a:rPr>
              <a:t> </a:t>
            </a:r>
            <a:r>
              <a:rPr lang="en-US" dirty="0" err="1">
                <a:solidFill>
                  <a:srgbClr val="999999"/>
                </a:solidFill>
                <a:effectLst/>
              </a:rPr>
              <a:t>dair</a:t>
            </a:r>
            <a:r>
              <a:rPr lang="en-US" dirty="0">
                <a:solidFill>
                  <a:srgbClr val="999999"/>
                </a:solidFill>
                <a:effectLst/>
              </a:rPr>
              <a:t> </a:t>
            </a:r>
            <a:r>
              <a:rPr lang="en-US" dirty="0" err="1">
                <a:solidFill>
                  <a:srgbClr val="999999"/>
                </a:solidFill>
                <a:effectLst/>
              </a:rPr>
              <a:t>bilgiler</a:t>
            </a:r>
            <a:r>
              <a:rPr lang="en-US" dirty="0"/>
              <a:t>.</a:t>
            </a:r>
            <a:r>
              <a:rPr lang="en-US" dirty="0">
                <a:solidFill>
                  <a:srgbClr val="999999"/>
                </a:solidFill>
                <a:effectLst/>
              </a:rPr>
              <a:t>&lt;/</a:t>
            </a:r>
            <a:r>
              <a:rPr lang="en-US" dirty="0">
                <a:solidFill>
                  <a:srgbClr val="990055"/>
                </a:solidFill>
                <a:effectLst/>
              </a:rPr>
              <a:t>p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708090"/>
                </a:solidFill>
                <a:effectLst/>
              </a:rPr>
              <a:t>&lt;!-- Button --&gt;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>
                <a:solidFill>
                  <a:srgbClr val="990055"/>
                </a:solidFill>
                <a:effectLst/>
              </a:rPr>
              <a:t>a </a:t>
            </a:r>
            <a:r>
              <a:rPr lang="en-US" dirty="0" err="1">
                <a:solidFill>
                  <a:srgbClr val="669900"/>
                </a:solidFill>
                <a:effectLst/>
              </a:rPr>
              <a:t>href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>
                <a:solidFill>
                  <a:srgbClr val="0077AA"/>
                </a:solidFill>
                <a:effectLst/>
              </a:rPr>
              <a:t>#</a:t>
            </a:r>
            <a:r>
              <a:rPr lang="en-US" dirty="0">
                <a:solidFill>
                  <a:srgbClr val="999999"/>
                </a:solidFill>
                <a:effectLst/>
              </a:rPr>
              <a:t>"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class</a:t>
            </a:r>
            <a:r>
              <a:rPr lang="en-US" dirty="0">
                <a:solidFill>
                  <a:srgbClr val="999999"/>
                </a:solidFill>
                <a:effectLst/>
              </a:rPr>
              <a:t>="</a:t>
            </a:r>
            <a:r>
              <a:rPr lang="en-US" dirty="0" err="1">
                <a:solidFill>
                  <a:srgbClr val="0077AA"/>
                </a:solidFill>
                <a:effectLst/>
              </a:rPr>
              <a:t>btn</a:t>
            </a:r>
            <a:r>
              <a:rPr lang="en-US" dirty="0">
                <a:solidFill>
                  <a:srgbClr val="0077AA"/>
                </a:solidFill>
                <a:effectLst/>
              </a:rPr>
              <a:t> </a:t>
            </a:r>
            <a:r>
              <a:rPr lang="en-US" dirty="0" err="1">
                <a:solidFill>
                  <a:srgbClr val="0077AA"/>
                </a:solidFill>
                <a:effectLst/>
              </a:rPr>
              <a:t>btn</a:t>
            </a:r>
            <a:r>
              <a:rPr lang="en-US" dirty="0">
                <a:solidFill>
                  <a:srgbClr val="0077AA"/>
                </a:solidFill>
                <a:effectLst/>
              </a:rPr>
              <a:t>-primary</a:t>
            </a:r>
            <a:r>
              <a:rPr lang="en-US" dirty="0">
                <a:solidFill>
                  <a:srgbClr val="999999"/>
                </a:solidFill>
                <a:effectLst/>
              </a:rPr>
              <a:t>"&gt;</a:t>
            </a:r>
            <a:r>
              <a:rPr lang="en-US" dirty="0" err="1"/>
              <a:t>Tıkla</a:t>
            </a:r>
            <a:r>
              <a:rPr lang="en-US" dirty="0">
                <a:solidFill>
                  <a:srgbClr val="999999"/>
                </a:solidFill>
                <a:effectLst/>
              </a:rPr>
              <a:t>&lt;/</a:t>
            </a:r>
            <a:r>
              <a:rPr lang="en-US" dirty="0">
                <a:solidFill>
                  <a:srgbClr val="990055"/>
                </a:solidFill>
                <a:effectLst/>
              </a:rPr>
              <a:t>a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&lt;/</a:t>
            </a:r>
            <a:r>
              <a:rPr lang="en-US" dirty="0">
                <a:solidFill>
                  <a:srgbClr val="990055"/>
                </a:solidFill>
                <a:effectLst/>
              </a:rPr>
              <a:t>div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&lt;/</a:t>
            </a:r>
            <a:r>
              <a:rPr lang="en-US" dirty="0">
                <a:solidFill>
                  <a:srgbClr val="990055"/>
                </a:solidFill>
                <a:effectLst/>
              </a:rPr>
              <a:t>div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8090"/>
                </a:solidFill>
                <a:effectLst/>
              </a:rPr>
              <a:t>&lt;!-- Card --&gt;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6885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2FFC-D80E-C30C-E2CA-A6CCD53B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5961-DD6F-B34C-196E-4D23535A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7733"/>
            <a:ext cx="11353800" cy="53472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class="container"&gt;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&gt;Dropdown Menu&lt;/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class="dropdown"&gt;</a:t>
            </a:r>
          </a:p>
          <a:p>
            <a:pPr marL="0" indent="0">
              <a:buNone/>
            </a:pP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type="button" class="</a:t>
            </a:r>
            <a:r>
              <a:rPr lang="en-US" sz="3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-primary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dropdown-toggle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data-toggle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="dropdown"&gt;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dirty="0" err="1">
                <a:solidFill>
                  <a:srgbClr val="D4D4D4"/>
                </a:solidFill>
                <a:latin typeface="Menlo" panose="020B0609030804020204" pitchFamily="49" charset="0"/>
              </a:rPr>
              <a:t>Buton</a:t>
            </a:r>
            <a:r>
              <a:rPr lang="en-US" sz="35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500" dirty="0" err="1">
                <a:solidFill>
                  <a:srgbClr val="D4D4D4"/>
                </a:solidFill>
                <a:latin typeface="Menlo" panose="020B0609030804020204" pitchFamily="49" charset="0"/>
              </a:rPr>
              <a:t>Listesi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class="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dropdown-menu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"&gt;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class="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dropdown-item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-US" sz="3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35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#"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AAA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class="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dropdown-item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-US" sz="3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35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#"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BBB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2&lt;/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class="</a:t>
            </a:r>
            <a:r>
              <a:rPr lang="en-US" sz="3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dropdown-item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-US" sz="3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35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#"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CCC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3&lt;/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35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3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35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  <p:pic>
        <p:nvPicPr>
          <p:cNvPr id="7" name="Picture 6" descr="A screenshot of a menu&#10;&#10;Description automatically generated">
            <a:extLst>
              <a:ext uri="{FF2B5EF4-FFF2-40B4-BE49-F238E27FC236}">
                <a16:creationId xmlns:a16="http://schemas.microsoft.com/office/drawing/2014/main" id="{2DB81B5A-6AD6-924F-7E40-3A7299BD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3924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9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7C4F-189B-0C02-59E7-7D09A40B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İkon desteği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D135-50D8-72CD-0A38-18010687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BOOTSTRAP 3 ve 4 de icon desteği yok.</a:t>
            </a:r>
          </a:p>
          <a:p>
            <a:r>
              <a:rPr lang="en-US" dirty="0"/>
              <a:t>A</a:t>
            </a:r>
            <a:r>
              <a:rPr lang="en-TR" dirty="0"/>
              <a:t>ma ikon desteği veren başka kaynaklar var.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5279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48CE-C9A9-D35D-A593-45048DDB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159B-0972-6879-2808-1C08D939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&lt;title&gt;Bootstrap Example&lt;/title&gt;</a:t>
            </a:r>
          </a:p>
          <a:p>
            <a:pPr marL="0" indent="0">
              <a:buNone/>
            </a:pPr>
            <a:r>
              <a:rPr lang="en-US" dirty="0"/>
              <a:t>  &lt;meta charset="utf-8"&gt;</a:t>
            </a:r>
          </a:p>
          <a:p>
            <a:pPr marL="0" indent="0">
              <a:buNone/>
            </a:pPr>
            <a:r>
              <a:rPr lang="en-US" dirty="0"/>
              <a:t>  &lt;meta name="viewport" content="width=device-width, initial-scale=1"&gt;</a:t>
            </a:r>
          </a:p>
          <a:p>
            <a:pPr marL="0" indent="0">
              <a:buNone/>
            </a:pPr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cdn.jsdelivr.net</a:t>
            </a:r>
            <a:r>
              <a:rPr lang="en-US" dirty="0"/>
              <a:t>/</a:t>
            </a:r>
            <a:r>
              <a:rPr lang="en-US" dirty="0" err="1"/>
              <a:t>npm</a:t>
            </a:r>
            <a:r>
              <a:rPr lang="en-US" dirty="0"/>
              <a:t>/bootstrap@4.6.2/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cdn.jsdelivr.net</a:t>
            </a:r>
            <a:r>
              <a:rPr lang="en-US" dirty="0"/>
              <a:t>/</a:t>
            </a:r>
            <a:r>
              <a:rPr lang="en-US" dirty="0" err="1"/>
              <a:t>npm</a:t>
            </a:r>
            <a:r>
              <a:rPr lang="en-US" dirty="0"/>
              <a:t>/jquery@3.7.1/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jquery.slim.min.js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cdn.jsdelivr.net</a:t>
            </a:r>
            <a:r>
              <a:rPr lang="en-US" dirty="0"/>
              <a:t>/</a:t>
            </a:r>
            <a:r>
              <a:rPr lang="en-US" dirty="0" err="1"/>
              <a:t>npm</a:t>
            </a:r>
            <a:r>
              <a:rPr lang="en-US" dirty="0"/>
              <a:t>/popper.js@1.16.1/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umd</a:t>
            </a:r>
            <a:r>
              <a:rPr lang="en-US" dirty="0"/>
              <a:t>/</a:t>
            </a:r>
            <a:r>
              <a:rPr lang="en-US" dirty="0" err="1"/>
              <a:t>popper.min.js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cdn.jsdelivr.net</a:t>
            </a:r>
            <a:r>
              <a:rPr lang="en-US" dirty="0"/>
              <a:t>/</a:t>
            </a:r>
            <a:r>
              <a:rPr lang="en-US" dirty="0" err="1"/>
              <a:t>npm</a:t>
            </a:r>
            <a:r>
              <a:rPr lang="en-US" dirty="0"/>
              <a:t>/bootstrap@4.6.2/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bootstrap.bundle.min.js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&lt;div class="container-fluid"&gt;</a:t>
            </a:r>
          </a:p>
          <a:p>
            <a:pPr marL="0" indent="0">
              <a:buNone/>
            </a:pPr>
            <a:r>
              <a:rPr lang="en-US" dirty="0"/>
              <a:t>&lt;div class="row"&gt;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&lt;div class="card col-md-4 col-lg-2"&gt;</a:t>
            </a:r>
          </a:p>
          <a:p>
            <a:pPr marL="0" indent="0">
              <a:buNone/>
            </a:pPr>
            <a:r>
              <a:rPr lang="en-US" dirty="0"/>
              <a:t>    &lt;div class="card-header"&gt;Header&lt;/div&gt;</a:t>
            </a:r>
          </a:p>
          <a:p>
            <a:pPr marL="0" indent="0">
              <a:buNone/>
            </a:pPr>
            <a:r>
              <a:rPr lang="en-US" dirty="0"/>
              <a:t>    &lt;div class="card-body"&gt;Content&lt;/div&gt; </a:t>
            </a:r>
          </a:p>
          <a:p>
            <a:pPr marL="0" indent="0">
              <a:buNone/>
            </a:pPr>
            <a:r>
              <a:rPr lang="en-US" dirty="0"/>
              <a:t>    &lt;div class="card-footer"&gt;Footer&lt;/div&gt;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 &lt;div class="card col-md-4 col-lg-2"&gt;</a:t>
            </a:r>
          </a:p>
          <a:p>
            <a:pPr marL="0" indent="0">
              <a:buNone/>
            </a:pPr>
            <a:r>
              <a:rPr lang="en-US" dirty="0"/>
              <a:t>    &lt;div class="card-header"&gt;Header&lt;/div&gt;</a:t>
            </a:r>
          </a:p>
          <a:p>
            <a:pPr marL="0" indent="0">
              <a:buNone/>
            </a:pPr>
            <a:r>
              <a:rPr lang="en-US" dirty="0"/>
              <a:t>    &lt;div class="card-body"&gt;Content&lt;/div&gt; </a:t>
            </a:r>
          </a:p>
          <a:p>
            <a:pPr marL="0" indent="0">
              <a:buNone/>
            </a:pPr>
            <a:r>
              <a:rPr lang="en-US" dirty="0"/>
              <a:t>    &lt;div class="card-footer"&gt;Footer&lt;/div&gt;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 &lt;div class="card col-md-4 col-lg-2"&gt;</a:t>
            </a:r>
          </a:p>
          <a:p>
            <a:pPr marL="0" indent="0">
              <a:buNone/>
            </a:pPr>
            <a:r>
              <a:rPr lang="en-US" dirty="0"/>
              <a:t>    &lt;div class="card-header"&gt;Header&lt;/div&gt;</a:t>
            </a:r>
          </a:p>
          <a:p>
            <a:pPr marL="0" indent="0">
              <a:buNone/>
            </a:pPr>
            <a:r>
              <a:rPr lang="en-US" dirty="0"/>
              <a:t>    &lt;div class="card-body"&gt;Content&lt;/div&gt; </a:t>
            </a:r>
          </a:p>
          <a:p>
            <a:pPr marL="0" indent="0">
              <a:buNone/>
            </a:pPr>
            <a:r>
              <a:rPr lang="en-US" dirty="0"/>
              <a:t>    &lt;div class="card-footer"&gt;Footer&lt;/div&gt;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 &lt;div class="card col-md-4 col-lg-2"&gt;</a:t>
            </a:r>
          </a:p>
          <a:p>
            <a:pPr marL="0" indent="0">
              <a:buNone/>
            </a:pPr>
            <a:r>
              <a:rPr lang="en-US" dirty="0"/>
              <a:t>    &lt;div class="card-header"&gt;Header&lt;/div&gt;</a:t>
            </a:r>
          </a:p>
          <a:p>
            <a:pPr marL="0" indent="0">
              <a:buNone/>
            </a:pPr>
            <a:r>
              <a:rPr lang="en-US" dirty="0"/>
              <a:t>    &lt;div class="card-body"&gt;Content&lt;/div&gt; </a:t>
            </a:r>
          </a:p>
          <a:p>
            <a:pPr marL="0" indent="0">
              <a:buNone/>
            </a:pPr>
            <a:r>
              <a:rPr lang="en-US" dirty="0"/>
              <a:t>    &lt;div class="card-footer"&gt;Footer&lt;/div&gt;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&lt;div class="card col-md-4 col-lg-2"&gt;</a:t>
            </a:r>
          </a:p>
          <a:p>
            <a:pPr marL="0" indent="0">
              <a:buNone/>
            </a:pPr>
            <a:r>
              <a:rPr lang="en-US" dirty="0"/>
              <a:t>    &lt;div class="card-header"&gt;Header&lt;/div&gt;</a:t>
            </a:r>
          </a:p>
          <a:p>
            <a:pPr marL="0" indent="0">
              <a:buNone/>
            </a:pPr>
            <a:r>
              <a:rPr lang="en-US" dirty="0"/>
              <a:t>    &lt;div class="card-body"&gt;Content&lt;/div&gt; </a:t>
            </a:r>
          </a:p>
          <a:p>
            <a:pPr marL="0" indent="0">
              <a:buNone/>
            </a:pPr>
            <a:r>
              <a:rPr lang="en-US" dirty="0"/>
              <a:t>    &lt;div class="card-footer"&gt;Footer&lt;/div&gt;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&lt;div class="card col-md-4 col-lg-2"&gt;</a:t>
            </a:r>
          </a:p>
          <a:p>
            <a:pPr marL="0" indent="0">
              <a:buNone/>
            </a:pPr>
            <a:r>
              <a:rPr lang="en-US" dirty="0"/>
              <a:t>    &lt;div class="card-header"&gt;Header&lt;/div&gt;</a:t>
            </a:r>
          </a:p>
          <a:p>
            <a:pPr marL="0" indent="0">
              <a:buNone/>
            </a:pPr>
            <a:r>
              <a:rPr lang="en-US" dirty="0"/>
              <a:t>    &lt;div class="card-body"&gt;Content&lt;/div&gt; </a:t>
            </a:r>
          </a:p>
          <a:p>
            <a:pPr marL="0" indent="0">
              <a:buNone/>
            </a:pPr>
            <a:r>
              <a:rPr lang="en-US" dirty="0"/>
              <a:t>    &lt;div class="card-footer"&gt;Footer&lt;/div&gt;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44594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C842-DA38-2DD8-594B-577BDA21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Lab Görevi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BB98-F841-3C26-869D-2F78DFB4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6 kart oluşturun.</a:t>
            </a:r>
          </a:p>
          <a:p>
            <a:r>
              <a:rPr lang="en-TR" dirty="0"/>
              <a:t>Ekran boyutuna göre kartlar :</a:t>
            </a:r>
          </a:p>
          <a:p>
            <a:r>
              <a:rPr lang="en-US" dirty="0"/>
              <a:t>X</a:t>
            </a:r>
            <a:r>
              <a:rPr lang="en-TR" dirty="0"/>
              <a:t>s :1 tane yan yana</a:t>
            </a:r>
          </a:p>
          <a:p>
            <a:r>
              <a:rPr lang="en-US" dirty="0"/>
              <a:t>S</a:t>
            </a:r>
            <a:r>
              <a:rPr lang="en-TR" dirty="0"/>
              <a:t>m: 2 tane yan yana</a:t>
            </a:r>
          </a:p>
          <a:p>
            <a:r>
              <a:rPr lang="en-US" dirty="0"/>
              <a:t>M</a:t>
            </a:r>
            <a:r>
              <a:rPr lang="en-TR" dirty="0"/>
              <a:t>d:3 tane yan yana</a:t>
            </a:r>
          </a:p>
          <a:p>
            <a:r>
              <a:rPr lang="en-US" dirty="0"/>
              <a:t>L</a:t>
            </a:r>
            <a:r>
              <a:rPr lang="en-TR" dirty="0"/>
              <a:t>g: 6 tane yan yana</a:t>
            </a:r>
          </a:p>
          <a:p>
            <a:r>
              <a:rPr lang="en-US" dirty="0"/>
              <a:t>O</a:t>
            </a:r>
            <a:r>
              <a:rPr lang="en-TR" dirty="0"/>
              <a:t>lacak şekilde</a:t>
            </a:r>
          </a:p>
        </p:txBody>
      </p:sp>
    </p:spTree>
    <p:extLst>
      <p:ext uri="{BB962C8B-B14F-4D97-AF65-F5344CB8AC3E}">
        <p14:creationId xmlns:p14="http://schemas.microsoft.com/office/powerpoint/2010/main" val="77302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D6DE-3A61-CA68-A452-49E033D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@keyframes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F9B9-AFF0-7EB5-5BEC-E52C8513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9263" cy="418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@keyframes </a:t>
            </a:r>
            <a:r>
              <a:rPr lang="en-US" dirty="0" err="1">
                <a:highlight>
                  <a:srgbClr val="FFFF00"/>
                </a:highlight>
              </a:rPr>
              <a:t>renkDegisim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{ from </a:t>
            </a:r>
          </a:p>
          <a:p>
            <a:pPr marL="0" indent="0">
              <a:buNone/>
            </a:pPr>
            <a:r>
              <a:rPr lang="en-US" dirty="0"/>
              <a:t>	{background-color: white;}</a:t>
            </a:r>
          </a:p>
          <a:p>
            <a:pPr marL="0" indent="0">
              <a:buNone/>
            </a:pPr>
            <a:r>
              <a:rPr lang="en-US" dirty="0"/>
              <a:t>to </a:t>
            </a:r>
          </a:p>
          <a:p>
            <a:pPr marL="0" indent="0">
              <a:buNone/>
            </a:pPr>
            <a:r>
              <a:rPr lang="en-US" dirty="0"/>
              <a:t>	{background-color: black;}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E999A-7D77-8CAB-42FC-5BFF56B5626E}"/>
              </a:ext>
            </a:extLst>
          </p:cNvPr>
          <p:cNvSpPr txBox="1"/>
          <p:nvPr/>
        </p:nvSpPr>
        <p:spPr>
          <a:xfrm>
            <a:off x="6403931" y="1690688"/>
            <a:ext cx="60939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div</a:t>
            </a:r>
          </a:p>
          <a:p>
            <a:r>
              <a:rPr lang="en-US" sz="2800" dirty="0"/>
              <a:t> {	width: 100px;</a:t>
            </a:r>
          </a:p>
          <a:p>
            <a:r>
              <a:rPr lang="en-US" sz="2800" dirty="0"/>
              <a:t>    	height: 100px; </a:t>
            </a:r>
          </a:p>
          <a:p>
            <a:r>
              <a:rPr lang="en-US" sz="2800" dirty="0"/>
              <a:t>	background-color: red; </a:t>
            </a:r>
          </a:p>
          <a:p>
            <a:r>
              <a:rPr lang="en-US" sz="2800" dirty="0"/>
              <a:t>	animation-name: </a:t>
            </a:r>
            <a:r>
              <a:rPr lang="en-US" sz="2800" dirty="0" err="1">
                <a:highlight>
                  <a:srgbClr val="FFFF00"/>
                </a:highlight>
              </a:rPr>
              <a:t>renkDegisim</a:t>
            </a:r>
            <a:r>
              <a:rPr lang="en-US" sz="2800" dirty="0"/>
              <a:t>; </a:t>
            </a:r>
          </a:p>
          <a:p>
            <a:r>
              <a:rPr lang="en-US" sz="2800" dirty="0"/>
              <a:t>	animation-duration: 4s; 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72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2B84A4-1D17-D5A9-A541-C4B46F61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2801"/>
            <a:ext cx="4525255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animation-duration:4s</a:t>
            </a:r>
            <a:endParaRPr lang="en-TR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A920-54A2-05A6-7B8E-E63DB637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035" y="804672"/>
            <a:ext cx="5847389" cy="523036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Animation-duration </a:t>
            </a:r>
            <a:r>
              <a:rPr lang="en-US" sz="2400" dirty="0" err="1">
                <a:solidFill>
                  <a:schemeClr val="tx2"/>
                </a:solidFill>
              </a:rPr>
              <a:t>özelliği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animasyonun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tamamlanmasının</a:t>
            </a:r>
            <a:r>
              <a:rPr lang="en-US" sz="2400" dirty="0">
                <a:solidFill>
                  <a:schemeClr val="tx2"/>
                </a:solidFill>
              </a:rPr>
              <a:t> ne </a:t>
            </a:r>
            <a:r>
              <a:rPr lang="en-US" sz="2400" dirty="0" err="1">
                <a:solidFill>
                  <a:schemeClr val="tx2"/>
                </a:solidFill>
              </a:rPr>
              <a:t>kadar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süreceğini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tanımlar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Animation-duration </a:t>
            </a:r>
            <a:r>
              <a:rPr lang="en-US" sz="2400" dirty="0" err="1">
                <a:solidFill>
                  <a:schemeClr val="tx2"/>
                </a:solidFill>
              </a:rPr>
              <a:t>özelliği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belirtilmezse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varsayılan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değer</a:t>
            </a:r>
            <a:r>
              <a:rPr lang="en-US" sz="2400" dirty="0">
                <a:solidFill>
                  <a:schemeClr val="tx2"/>
                </a:solidFill>
              </a:rPr>
              <a:t> 0s (0 </a:t>
            </a:r>
            <a:r>
              <a:rPr lang="en-US" sz="2400" dirty="0" err="1">
                <a:solidFill>
                  <a:schemeClr val="tx2"/>
                </a:solidFill>
              </a:rPr>
              <a:t>saniye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 err="1">
                <a:solidFill>
                  <a:schemeClr val="tx2"/>
                </a:solidFill>
              </a:rPr>
              <a:t>olduğundan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herhangi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animasyon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oluşmaz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0F1E-5792-7109-F650-4195AE9D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A15F-2016-C3C5-C565-7B06CC96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89" y="1800573"/>
            <a:ext cx="5925855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Animasyon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Kodu*/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kutu1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0%  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 25% 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50% 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100%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910B2-C6C4-3A5E-E045-0660A07BE960}"/>
              </a:ext>
            </a:extLst>
          </p:cNvPr>
          <p:cNvSpPr txBox="1"/>
          <p:nvPr/>
        </p:nvSpPr>
        <p:spPr>
          <a:xfrm>
            <a:off x="6491615" y="1196887"/>
            <a:ext cx="5408111" cy="4199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Animasyonun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uygulanacağı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eleman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lang="en-US" sz="2000" dirty="0"/>
            </a:b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div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kutu1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animation-duration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22812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5D01-C865-82E8-92AB-232D6197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1521C-449E-8913-EA1D-088A33EC8123}"/>
              </a:ext>
            </a:extLst>
          </p:cNvPr>
          <p:cNvSpPr txBox="1"/>
          <p:nvPr/>
        </p:nvSpPr>
        <p:spPr>
          <a:xfrm>
            <a:off x="7130441" y="2246968"/>
            <a:ext cx="6093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d1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D8B0B-6D16-F197-5B58-9F806D584E87}"/>
              </a:ext>
            </a:extLst>
          </p:cNvPr>
          <p:cNvSpPr txBox="1"/>
          <p:nvPr/>
        </p:nvSpPr>
        <p:spPr>
          <a:xfrm>
            <a:off x="838200" y="1835993"/>
            <a:ext cx="66137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border-radius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20px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relative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Menlo" panose="020B0609030804020204" pitchFamily="49" charset="0"/>
              </a:rPr>
              <a:t>anime1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animation-duration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animation-iteration-count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infinite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margin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5px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7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9D6D71-85CD-4C67-B287-AD1648C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animation-duration: 4s;</a:t>
            </a:r>
            <a:endParaRPr lang="en-TR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6FDF-D2C8-9917-2BB8-4D172222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7" y="804672"/>
            <a:ext cx="5867267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Animasyonun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başlatılması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için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bir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gecikme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belirtir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Negatif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değerlere</a:t>
            </a:r>
            <a:r>
              <a:rPr lang="en-US" sz="3200" dirty="0">
                <a:solidFill>
                  <a:schemeClr val="tx2"/>
                </a:solidFill>
              </a:rPr>
              <a:t> de </a:t>
            </a:r>
            <a:r>
              <a:rPr lang="en-US" sz="3200" dirty="0" err="1">
                <a:solidFill>
                  <a:schemeClr val="tx2"/>
                </a:solidFill>
              </a:rPr>
              <a:t>izin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verilir</a:t>
            </a:r>
            <a:r>
              <a:rPr lang="en-US" sz="3200" dirty="0">
                <a:solidFill>
                  <a:schemeClr val="tx2"/>
                </a:solidFill>
              </a:rPr>
              <a:t>. </a:t>
            </a:r>
            <a:r>
              <a:rPr lang="en-US" sz="3200" dirty="0" err="1">
                <a:solidFill>
                  <a:schemeClr val="tx2"/>
                </a:solidFill>
              </a:rPr>
              <a:t>Negatif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değerler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kullanılıyorsa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animasyon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en-US" sz="3200" dirty="0" err="1">
                <a:solidFill>
                  <a:schemeClr val="tx2"/>
                </a:solidFill>
              </a:rPr>
              <a:t>sanki</a:t>
            </a:r>
            <a:r>
              <a:rPr lang="en-US" sz="3200" dirty="0">
                <a:solidFill>
                  <a:schemeClr val="tx2"/>
                </a:solidFill>
              </a:rPr>
              <a:t> N </a:t>
            </a:r>
            <a:r>
              <a:rPr lang="en-US" sz="3200" dirty="0" err="1">
                <a:solidFill>
                  <a:schemeClr val="tx2"/>
                </a:solidFill>
              </a:rPr>
              <a:t>saniyedir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oynatılıyormuş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gibi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başlayacaktır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21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2628</Words>
  <Application>Microsoft Macintosh PowerPoint</Application>
  <PresentationFormat>Widescreen</PresentationFormat>
  <Paragraphs>354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Google Sans</vt:lpstr>
      <vt:lpstr>Helvetica Neue</vt:lpstr>
      <vt:lpstr>Menlo</vt:lpstr>
      <vt:lpstr>Poppins</vt:lpstr>
      <vt:lpstr>Roboto</vt:lpstr>
      <vt:lpstr>system-ui</vt:lpstr>
      <vt:lpstr>Verdana</vt:lpstr>
      <vt:lpstr>Office Theme</vt:lpstr>
      <vt:lpstr>CSS Animasyon &amp; Bootstrap</vt:lpstr>
      <vt:lpstr>CSS animasyon özelliği</vt:lpstr>
      <vt:lpstr>Önemli başlıklar</vt:lpstr>
      <vt:lpstr>PowerPoint Presentation</vt:lpstr>
      <vt:lpstr>@keyframes</vt:lpstr>
      <vt:lpstr>animation-duration:4s</vt:lpstr>
      <vt:lpstr>Örnek </vt:lpstr>
      <vt:lpstr>PowerPoint Presentation</vt:lpstr>
      <vt:lpstr>animation-duration: 4s;</vt:lpstr>
      <vt:lpstr>animation-iteration-count: 4; </vt:lpstr>
      <vt:lpstr>PowerPoint Presentation</vt:lpstr>
      <vt:lpstr>Zamana bağlı hız</vt:lpstr>
      <vt:lpstr>PowerPoint Presentation</vt:lpstr>
      <vt:lpstr>Örnekler</vt:lpstr>
      <vt:lpstr>LAB GÖREVİ 1</vt:lpstr>
      <vt:lpstr>Bootstrap</vt:lpstr>
      <vt:lpstr>Bootstrap</vt:lpstr>
      <vt:lpstr>Web sitesine kolayca yapıştırılabilen bileşenler;</vt:lpstr>
      <vt:lpstr>Kurulum-Kullanım</vt:lpstr>
      <vt:lpstr>PowerPoint Presentation</vt:lpstr>
      <vt:lpstr>Bootsrap’in Üç Ana Dosyası </vt:lpstr>
      <vt:lpstr>PowerPoint Presentation</vt:lpstr>
      <vt:lpstr>PowerPoint Presentation</vt:lpstr>
      <vt:lpstr>PowerPoint Presentation</vt:lpstr>
      <vt:lpstr>PowerPoint Presentation</vt:lpstr>
      <vt:lpstr>Container Class türleri</vt:lpstr>
      <vt:lpstr>PowerPoint Presentation</vt:lpstr>
      <vt:lpstr>screen size</vt:lpstr>
      <vt:lpstr>Örnek</vt:lpstr>
      <vt:lpstr>text-black-50 : renk ve saydamlık bg-dark: arka plan rengi</vt:lpstr>
      <vt:lpstr>Padding</vt:lpstr>
      <vt:lpstr>Padding</vt:lpstr>
      <vt:lpstr>PowerPoint Presentation</vt:lpstr>
      <vt:lpstr>Yazı Özellikleri (Topoloji)</vt:lpstr>
      <vt:lpstr>Renkler</vt:lpstr>
      <vt:lpstr>Arka plan: .bg-primary, .bg-success, .bg-info, .bg-warning, .bg-danger, .bg-secondary, .bg-dark and .bg-light. </vt:lpstr>
      <vt:lpstr>Tablo stilleri</vt:lpstr>
      <vt:lpstr>İmaj özellikleri</vt:lpstr>
      <vt:lpstr>Jumbotron</vt:lpstr>
      <vt:lpstr>PowerPoint Presentation</vt:lpstr>
      <vt:lpstr>PowerPoint Presentation</vt:lpstr>
      <vt:lpstr>PowerPoint Presentation</vt:lpstr>
      <vt:lpstr>CARD yapısı</vt:lpstr>
      <vt:lpstr>CARD Yapısı</vt:lpstr>
      <vt:lpstr>Dropdown</vt:lpstr>
      <vt:lpstr>İkon desteği</vt:lpstr>
      <vt:lpstr>Örnek</vt:lpstr>
      <vt:lpstr>Lab Görevi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Animasyon &amp; Bootstrap</dc:title>
  <dc:creator>Esra KIDIMAN</dc:creator>
  <cp:lastModifiedBy>Esra KIDIMAN</cp:lastModifiedBy>
  <cp:revision>6</cp:revision>
  <dcterms:created xsi:type="dcterms:W3CDTF">2023-11-23T18:54:38Z</dcterms:created>
  <dcterms:modified xsi:type="dcterms:W3CDTF">2023-11-23T23:10:11Z</dcterms:modified>
</cp:coreProperties>
</file>