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54"/>
  </p:notesMasterIdLst>
  <p:sldIdLst>
    <p:sldId id="256" r:id="rId2"/>
    <p:sldId id="257" r:id="rId3"/>
    <p:sldId id="265" r:id="rId4"/>
    <p:sldId id="302" r:id="rId5"/>
    <p:sldId id="275" r:id="rId6"/>
    <p:sldId id="276" r:id="rId7"/>
    <p:sldId id="277" r:id="rId8"/>
    <p:sldId id="269" r:id="rId9"/>
    <p:sldId id="270" r:id="rId10"/>
    <p:sldId id="310" r:id="rId11"/>
    <p:sldId id="272" r:id="rId12"/>
    <p:sldId id="273" r:id="rId13"/>
    <p:sldId id="294" r:id="rId14"/>
    <p:sldId id="296" r:id="rId15"/>
    <p:sldId id="297" r:id="rId16"/>
    <p:sldId id="298" r:id="rId17"/>
    <p:sldId id="268" r:id="rId18"/>
    <p:sldId id="278" r:id="rId19"/>
    <p:sldId id="279" r:id="rId20"/>
    <p:sldId id="280" r:id="rId21"/>
    <p:sldId id="281" r:id="rId22"/>
    <p:sldId id="282" r:id="rId23"/>
    <p:sldId id="283" r:id="rId24"/>
    <p:sldId id="285" r:id="rId25"/>
    <p:sldId id="284" r:id="rId26"/>
    <p:sldId id="286" r:id="rId27"/>
    <p:sldId id="287" r:id="rId28"/>
    <p:sldId id="288" r:id="rId29"/>
    <p:sldId id="289" r:id="rId30"/>
    <p:sldId id="290" r:id="rId31"/>
    <p:sldId id="291" r:id="rId32"/>
    <p:sldId id="292" r:id="rId33"/>
    <p:sldId id="293" r:id="rId34"/>
    <p:sldId id="258" r:id="rId35"/>
    <p:sldId id="259" r:id="rId36"/>
    <p:sldId id="261" r:id="rId37"/>
    <p:sldId id="260" r:id="rId38"/>
    <p:sldId id="262" r:id="rId39"/>
    <p:sldId id="263" r:id="rId40"/>
    <p:sldId id="264" r:id="rId41"/>
    <p:sldId id="299" r:id="rId42"/>
    <p:sldId id="301" r:id="rId43"/>
    <p:sldId id="307" r:id="rId44"/>
    <p:sldId id="300" r:id="rId45"/>
    <p:sldId id="303" r:id="rId46"/>
    <p:sldId id="304" r:id="rId47"/>
    <p:sldId id="305" r:id="rId48"/>
    <p:sldId id="308" r:id="rId49"/>
    <p:sldId id="306" r:id="rId50"/>
    <p:sldId id="311" r:id="rId51"/>
    <p:sldId id="266" r:id="rId52"/>
    <p:sldId id="309" r:id="rId53"/>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595"/>
  </p:normalViewPr>
  <p:slideViewPr>
    <p:cSldViewPr snapToGrid="0">
      <p:cViewPr varScale="1">
        <p:scale>
          <a:sx n="90" d="100"/>
          <a:sy n="90" d="100"/>
        </p:scale>
        <p:origin x="232"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8092B5-06DC-9745-831A-436896FB149E}" type="datetimeFigureOut">
              <a:rPr lang="en-TR" smtClean="0"/>
              <a:t>9.11.2023</a:t>
            </a:fld>
            <a:endParaRPr lang="en-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4C7529-8696-1C4E-B7BC-F18895A5682A}" type="slidenum">
              <a:rPr lang="en-TR" smtClean="0"/>
              <a:t>‹#›</a:t>
            </a:fld>
            <a:endParaRPr lang="en-TR"/>
          </a:p>
        </p:txBody>
      </p:sp>
    </p:spTree>
    <p:extLst>
      <p:ext uri="{BB962C8B-B14F-4D97-AF65-F5344CB8AC3E}">
        <p14:creationId xmlns:p14="http://schemas.microsoft.com/office/powerpoint/2010/main" val="3610816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E04C7529-8696-1C4E-B7BC-F18895A5682A}" type="slidenum">
              <a:rPr lang="en-TR" smtClean="0"/>
              <a:t>17</a:t>
            </a:fld>
            <a:endParaRPr lang="en-TR"/>
          </a:p>
        </p:txBody>
      </p:sp>
    </p:spTree>
    <p:extLst>
      <p:ext uri="{BB962C8B-B14F-4D97-AF65-F5344CB8AC3E}">
        <p14:creationId xmlns:p14="http://schemas.microsoft.com/office/powerpoint/2010/main" val="1503740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E04C7529-8696-1C4E-B7BC-F18895A5682A}" type="slidenum">
              <a:rPr lang="en-TR" smtClean="0"/>
              <a:t>49</a:t>
            </a:fld>
            <a:endParaRPr lang="en-TR"/>
          </a:p>
        </p:txBody>
      </p:sp>
    </p:spTree>
    <p:extLst>
      <p:ext uri="{BB962C8B-B14F-4D97-AF65-F5344CB8AC3E}">
        <p14:creationId xmlns:p14="http://schemas.microsoft.com/office/powerpoint/2010/main" val="3383368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R" dirty="0"/>
          </a:p>
        </p:txBody>
      </p:sp>
      <p:sp>
        <p:nvSpPr>
          <p:cNvPr id="4" name="Slide Number Placeholder 3"/>
          <p:cNvSpPr>
            <a:spLocks noGrp="1"/>
          </p:cNvSpPr>
          <p:nvPr>
            <p:ph type="sldNum" sz="quarter" idx="5"/>
          </p:nvPr>
        </p:nvSpPr>
        <p:spPr/>
        <p:txBody>
          <a:bodyPr/>
          <a:lstStyle/>
          <a:p>
            <a:fld id="{E04C7529-8696-1C4E-B7BC-F18895A5682A}" type="slidenum">
              <a:rPr lang="en-TR" smtClean="0"/>
              <a:t>52</a:t>
            </a:fld>
            <a:endParaRPr lang="en-TR"/>
          </a:p>
        </p:txBody>
      </p:sp>
    </p:spTree>
    <p:extLst>
      <p:ext uri="{BB962C8B-B14F-4D97-AF65-F5344CB8AC3E}">
        <p14:creationId xmlns:p14="http://schemas.microsoft.com/office/powerpoint/2010/main" val="4042431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11/9/23</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271445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3849729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11/9/23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82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1887400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11/9/23</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1065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11/9/23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9992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11/9/23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912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11/9/23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4084565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11/9/23</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687835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11/9/23</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559444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11/9/23</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691214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11/9/23</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566865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ebcode.tools/" TargetMode="External"/><Relationship Id="rId2" Type="http://schemas.openxmlformats.org/officeDocument/2006/relationships/hyperlink" Target="https://www.csszengarden.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tercihyazilim.com/Page/css-font-ozellikleri"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FFDF74A9-5908-C2E7-C66A-B589C8E853D1}"/>
              </a:ext>
            </a:extLst>
          </p:cNvPr>
          <p:cNvPicPr>
            <a:picLocks noChangeAspect="1"/>
          </p:cNvPicPr>
          <p:nvPr/>
        </p:nvPicPr>
        <p:blipFill rotWithShape="1">
          <a:blip r:embed="rId2"/>
          <a:srcRect t="23160" b="20590"/>
          <a:stretch/>
        </p:blipFill>
        <p:spPr>
          <a:xfrm>
            <a:off x="20" y="-2"/>
            <a:ext cx="12191980" cy="6858002"/>
          </a:xfrm>
          <a:prstGeom prst="rect">
            <a:avLst/>
          </a:prstGeom>
        </p:spPr>
      </p:pic>
      <p:sp>
        <p:nvSpPr>
          <p:cNvPr id="30" name="Rectangle 29">
            <a:extLst>
              <a:ext uri="{FF2B5EF4-FFF2-40B4-BE49-F238E27FC236}">
                <a16:creationId xmlns:a16="http://schemas.microsoft.com/office/drawing/2014/main" id="{11C4FED8-D85F-4B52-875F-AB6873B50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C0025E-E536-875A-2F26-8E89DFD419EE}"/>
              </a:ext>
            </a:extLst>
          </p:cNvPr>
          <p:cNvSpPr>
            <a:spLocks noGrp="1"/>
          </p:cNvSpPr>
          <p:nvPr>
            <p:ph type="ctrTitle"/>
          </p:nvPr>
        </p:nvSpPr>
        <p:spPr>
          <a:xfrm>
            <a:off x="855663" y="863600"/>
            <a:ext cx="6007100" cy="3366494"/>
          </a:xfrm>
        </p:spPr>
        <p:txBody>
          <a:bodyPr anchor="b">
            <a:normAutofit/>
          </a:bodyPr>
          <a:lstStyle/>
          <a:p>
            <a:r>
              <a:rPr lang="en-TR" dirty="0">
                <a:solidFill>
                  <a:schemeClr val="bg1"/>
                </a:solidFill>
              </a:rPr>
              <a:t>CSS</a:t>
            </a:r>
          </a:p>
        </p:txBody>
      </p:sp>
      <p:sp>
        <p:nvSpPr>
          <p:cNvPr id="3" name="Subtitle 2">
            <a:extLst>
              <a:ext uri="{FF2B5EF4-FFF2-40B4-BE49-F238E27FC236}">
                <a16:creationId xmlns:a16="http://schemas.microsoft.com/office/drawing/2014/main" id="{8AF89E37-54A2-F89F-E861-6BC499E0F845}"/>
              </a:ext>
            </a:extLst>
          </p:cNvPr>
          <p:cNvSpPr>
            <a:spLocks noGrp="1"/>
          </p:cNvSpPr>
          <p:nvPr>
            <p:ph type="subTitle" idx="1"/>
          </p:nvPr>
        </p:nvSpPr>
        <p:spPr>
          <a:xfrm>
            <a:off x="859536" y="4290191"/>
            <a:ext cx="6074001" cy="1345689"/>
          </a:xfrm>
        </p:spPr>
        <p:txBody>
          <a:bodyPr anchor="t">
            <a:normAutofit/>
          </a:bodyPr>
          <a:lstStyle/>
          <a:p>
            <a:pPr>
              <a:lnSpc>
                <a:spcPct val="140000"/>
              </a:lnSpc>
            </a:pPr>
            <a:r>
              <a:rPr lang="en-TR" dirty="0">
                <a:solidFill>
                  <a:schemeClr val="bg1"/>
                </a:solidFill>
              </a:rPr>
              <a:t>6. </a:t>
            </a:r>
            <a:r>
              <a:rPr lang="en-US" dirty="0">
                <a:solidFill>
                  <a:schemeClr val="bg1"/>
                </a:solidFill>
              </a:rPr>
              <a:t>H</a:t>
            </a:r>
            <a:r>
              <a:rPr lang="en-TR" dirty="0">
                <a:solidFill>
                  <a:schemeClr val="bg1"/>
                </a:solidFill>
              </a:rPr>
              <a:t>afta</a:t>
            </a:r>
          </a:p>
          <a:p>
            <a:pPr>
              <a:lnSpc>
                <a:spcPct val="140000"/>
              </a:lnSpc>
            </a:pPr>
            <a:r>
              <a:rPr lang="en-TR" dirty="0">
                <a:solidFill>
                  <a:schemeClr val="bg1"/>
                </a:solidFill>
              </a:rPr>
              <a:t>Dr. Esra KIDIMAN DEMİRHAN</a:t>
            </a:r>
          </a:p>
        </p:txBody>
      </p:sp>
    </p:spTree>
    <p:extLst>
      <p:ext uri="{BB962C8B-B14F-4D97-AF65-F5344CB8AC3E}">
        <p14:creationId xmlns:p14="http://schemas.microsoft.com/office/powerpoint/2010/main" val="34681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7F7D6-1248-D118-86B3-E79F50B4A5F6}"/>
              </a:ext>
            </a:extLst>
          </p:cNvPr>
          <p:cNvSpPr>
            <a:spLocks noGrp="1"/>
          </p:cNvSpPr>
          <p:nvPr>
            <p:ph type="title"/>
          </p:nvPr>
        </p:nvSpPr>
        <p:spPr/>
        <p:txBody>
          <a:bodyPr/>
          <a:lstStyle/>
          <a:p>
            <a:endParaRPr lang="en-TR"/>
          </a:p>
        </p:txBody>
      </p:sp>
      <p:sp>
        <p:nvSpPr>
          <p:cNvPr id="3" name="Content Placeholder 2">
            <a:extLst>
              <a:ext uri="{FF2B5EF4-FFF2-40B4-BE49-F238E27FC236}">
                <a16:creationId xmlns:a16="http://schemas.microsoft.com/office/drawing/2014/main" id="{95C59F29-DC09-03C1-DFA4-96419D211BB7}"/>
              </a:ext>
            </a:extLst>
          </p:cNvPr>
          <p:cNvSpPr>
            <a:spLocks noGrp="1"/>
          </p:cNvSpPr>
          <p:nvPr>
            <p:ph idx="1"/>
          </p:nvPr>
        </p:nvSpPr>
        <p:spPr/>
        <p:txBody>
          <a:bodyPr/>
          <a:lstStyle/>
          <a:p>
            <a:endParaRPr lang="en-TR" dirty="0"/>
          </a:p>
        </p:txBody>
      </p:sp>
    </p:spTree>
    <p:extLst>
      <p:ext uri="{BB962C8B-B14F-4D97-AF65-F5344CB8AC3E}">
        <p14:creationId xmlns:p14="http://schemas.microsoft.com/office/powerpoint/2010/main" val="3550944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A2DA6-BE9A-C355-D4E4-83BE2DAA4270}"/>
              </a:ext>
            </a:extLst>
          </p:cNvPr>
          <p:cNvSpPr>
            <a:spLocks noGrp="1"/>
          </p:cNvSpPr>
          <p:nvPr>
            <p:ph type="title"/>
          </p:nvPr>
        </p:nvSpPr>
        <p:spPr>
          <a:xfrm>
            <a:off x="642918" y="705113"/>
            <a:ext cx="3791296" cy="5197498"/>
          </a:xfrm>
        </p:spPr>
        <p:txBody>
          <a:bodyPr/>
          <a:lstStyle/>
          <a:p>
            <a:r>
              <a:rPr lang="en-US" b="0" i="0" dirty="0">
                <a:solidFill>
                  <a:srgbClr val="000000"/>
                </a:solidFill>
                <a:effectLst/>
                <a:latin typeface="Verdana" panose="020B0604030504040204" pitchFamily="34" charset="0"/>
              </a:rPr>
              <a:t>Internal CSS</a:t>
            </a:r>
            <a:endParaRPr lang="en-TR" dirty="0"/>
          </a:p>
        </p:txBody>
      </p:sp>
      <p:sp>
        <p:nvSpPr>
          <p:cNvPr id="3" name="Content Placeholder 2">
            <a:extLst>
              <a:ext uri="{FF2B5EF4-FFF2-40B4-BE49-F238E27FC236}">
                <a16:creationId xmlns:a16="http://schemas.microsoft.com/office/drawing/2014/main" id="{12E4041E-2296-F92C-5113-382457E3DCA9}"/>
              </a:ext>
            </a:extLst>
          </p:cNvPr>
          <p:cNvSpPr>
            <a:spLocks noGrp="1"/>
          </p:cNvSpPr>
          <p:nvPr>
            <p:ph idx="1"/>
          </p:nvPr>
        </p:nvSpPr>
        <p:spPr>
          <a:xfrm>
            <a:off x="4722312" y="112734"/>
            <a:ext cx="6826771" cy="6576165"/>
          </a:xfrm>
        </p:spPr>
        <p:txBody>
          <a:bodyPr>
            <a:normAutofit fontScale="92500" lnSpcReduction="10000"/>
          </a:bodyPr>
          <a:lstStyle/>
          <a:p>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!DOCTYPE</a:t>
            </a:r>
            <a:r>
              <a:rPr lang="en-US" sz="1600" b="0" i="0" dirty="0">
                <a:solidFill>
                  <a:srgbClr val="FF0000"/>
                </a:solidFill>
                <a:effectLst/>
                <a:latin typeface="Consolas" panose="020B0609020204030204" pitchFamily="49" charset="0"/>
              </a:rPr>
              <a:t> html</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html</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head</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style</a:t>
            </a:r>
            <a:r>
              <a:rPr lang="en-US" sz="1600" b="0" i="0" dirty="0">
                <a:solidFill>
                  <a:srgbClr val="0000CD"/>
                </a:solidFill>
                <a:effectLst/>
                <a:latin typeface="Consolas" panose="020B0609020204030204" pitchFamily="49" charset="0"/>
              </a:rPr>
              <a:t>&gt;</a:t>
            </a:r>
            <a:br>
              <a:rPr lang="en-US" sz="1600" b="0" i="0" dirty="0">
                <a:solidFill>
                  <a:srgbClr val="A52A2A"/>
                </a:solidFill>
                <a:effectLst/>
                <a:latin typeface="Consolas" panose="020B0609020204030204" pitchFamily="49" charset="0"/>
              </a:rPr>
            </a:br>
            <a:r>
              <a:rPr lang="en-US" sz="1600" b="0" i="0" dirty="0">
                <a:solidFill>
                  <a:srgbClr val="A52A2A"/>
                </a:solidFill>
                <a:effectLst/>
                <a:highlight>
                  <a:srgbClr val="C0C0C0"/>
                </a:highlight>
                <a:latin typeface="Consolas" panose="020B0609020204030204" pitchFamily="49" charset="0"/>
              </a:rPr>
              <a:t>body </a:t>
            </a:r>
            <a:r>
              <a:rPr lang="en-US" sz="1600" b="0" i="0" dirty="0">
                <a:solidFill>
                  <a:srgbClr val="000000"/>
                </a:solidFill>
                <a:effectLst/>
                <a:highlight>
                  <a:srgbClr val="C0C0C0"/>
                </a:highlight>
                <a:latin typeface="Consolas" panose="020B0609020204030204" pitchFamily="49" charset="0"/>
              </a:rPr>
              <a:t>{</a:t>
            </a:r>
            <a:br>
              <a:rPr lang="en-US" sz="1600" b="0" i="0" dirty="0">
                <a:solidFill>
                  <a:srgbClr val="FF0000"/>
                </a:solidFill>
                <a:effectLst/>
                <a:highlight>
                  <a:srgbClr val="C0C0C0"/>
                </a:highlight>
                <a:latin typeface="Consolas" panose="020B0609020204030204" pitchFamily="49" charset="0"/>
              </a:rPr>
            </a:br>
            <a:r>
              <a:rPr lang="en-US" sz="1600" b="0" i="0" dirty="0">
                <a:solidFill>
                  <a:srgbClr val="FF0000"/>
                </a:solidFill>
                <a:effectLst/>
                <a:highlight>
                  <a:srgbClr val="C0C0C0"/>
                </a:highlight>
                <a:latin typeface="Consolas" panose="020B0609020204030204" pitchFamily="49" charset="0"/>
              </a:rPr>
              <a:t>  background-color</a:t>
            </a:r>
            <a:r>
              <a:rPr lang="en-US" sz="1600" b="0" i="0" dirty="0">
                <a:solidFill>
                  <a:srgbClr val="000000"/>
                </a:solidFill>
                <a:effectLst/>
                <a:highlight>
                  <a:srgbClr val="C0C0C0"/>
                </a:highlight>
                <a:latin typeface="Consolas" panose="020B0609020204030204" pitchFamily="49" charset="0"/>
              </a:rPr>
              <a:t>:</a:t>
            </a:r>
            <a:r>
              <a:rPr lang="en-US" sz="1600" b="0" i="0" dirty="0">
                <a:solidFill>
                  <a:srgbClr val="0000CD"/>
                </a:solidFill>
                <a:effectLst/>
                <a:highlight>
                  <a:srgbClr val="C0C0C0"/>
                </a:highlight>
                <a:latin typeface="Consolas" panose="020B0609020204030204" pitchFamily="49" charset="0"/>
              </a:rPr>
              <a:t> linen</a:t>
            </a:r>
            <a:r>
              <a:rPr lang="en-US" sz="1600" b="0" i="0" dirty="0">
                <a:solidFill>
                  <a:srgbClr val="000000"/>
                </a:solidFill>
                <a:effectLst/>
                <a:highlight>
                  <a:srgbClr val="C0C0C0"/>
                </a:highlight>
                <a:latin typeface="Consolas" panose="020B0609020204030204" pitchFamily="49" charset="0"/>
              </a:rPr>
              <a:t>;</a:t>
            </a:r>
            <a:br>
              <a:rPr lang="en-US" sz="1600" b="0" i="0" dirty="0">
                <a:solidFill>
                  <a:srgbClr val="FF0000"/>
                </a:solidFill>
                <a:effectLst/>
                <a:highlight>
                  <a:srgbClr val="C0C0C0"/>
                </a:highlight>
                <a:latin typeface="Consolas" panose="020B0609020204030204" pitchFamily="49" charset="0"/>
              </a:rPr>
            </a:br>
            <a:r>
              <a:rPr lang="en-US" sz="1600" b="0" i="0" dirty="0">
                <a:solidFill>
                  <a:srgbClr val="000000"/>
                </a:solidFill>
                <a:effectLst/>
                <a:highlight>
                  <a:srgbClr val="C0C0C0"/>
                </a:highlight>
                <a:latin typeface="Consolas" panose="020B0609020204030204" pitchFamily="49" charset="0"/>
              </a:rPr>
              <a:t>}</a:t>
            </a:r>
            <a:br>
              <a:rPr lang="en-US" sz="1600" b="0" i="0" dirty="0">
                <a:solidFill>
                  <a:srgbClr val="A52A2A"/>
                </a:solidFill>
                <a:effectLst/>
                <a:highlight>
                  <a:srgbClr val="C0C0C0"/>
                </a:highlight>
                <a:latin typeface="Consolas" panose="020B0609020204030204" pitchFamily="49" charset="0"/>
              </a:rPr>
            </a:br>
            <a:br>
              <a:rPr lang="en-US" sz="1600" b="0" i="0" dirty="0">
                <a:solidFill>
                  <a:srgbClr val="A52A2A"/>
                </a:solidFill>
                <a:effectLst/>
                <a:highlight>
                  <a:srgbClr val="C0C0C0"/>
                </a:highlight>
                <a:latin typeface="Consolas" panose="020B0609020204030204" pitchFamily="49" charset="0"/>
              </a:rPr>
            </a:br>
            <a:r>
              <a:rPr lang="en-US" sz="1600" b="0" i="0" dirty="0">
                <a:solidFill>
                  <a:srgbClr val="A52A2A"/>
                </a:solidFill>
                <a:effectLst/>
                <a:highlight>
                  <a:srgbClr val="C0C0C0"/>
                </a:highlight>
                <a:latin typeface="Consolas" panose="020B0609020204030204" pitchFamily="49" charset="0"/>
              </a:rPr>
              <a:t>h1 </a:t>
            </a:r>
            <a:r>
              <a:rPr lang="en-US" sz="1600" b="0" i="0" dirty="0">
                <a:solidFill>
                  <a:srgbClr val="000000"/>
                </a:solidFill>
                <a:effectLst/>
                <a:highlight>
                  <a:srgbClr val="C0C0C0"/>
                </a:highlight>
                <a:latin typeface="Consolas" panose="020B0609020204030204" pitchFamily="49" charset="0"/>
              </a:rPr>
              <a:t>{</a:t>
            </a:r>
            <a:br>
              <a:rPr lang="en-US" sz="1600" b="0" i="0" dirty="0">
                <a:solidFill>
                  <a:srgbClr val="FF0000"/>
                </a:solidFill>
                <a:effectLst/>
                <a:highlight>
                  <a:srgbClr val="C0C0C0"/>
                </a:highlight>
                <a:latin typeface="Consolas" panose="020B0609020204030204" pitchFamily="49" charset="0"/>
              </a:rPr>
            </a:br>
            <a:r>
              <a:rPr lang="en-US" sz="1600" b="0" i="0" dirty="0">
                <a:solidFill>
                  <a:srgbClr val="FF0000"/>
                </a:solidFill>
                <a:effectLst/>
                <a:highlight>
                  <a:srgbClr val="C0C0C0"/>
                </a:highlight>
                <a:latin typeface="Consolas" panose="020B0609020204030204" pitchFamily="49" charset="0"/>
              </a:rPr>
              <a:t>  color</a:t>
            </a:r>
            <a:r>
              <a:rPr lang="en-US" sz="1600" b="0" i="0" dirty="0">
                <a:solidFill>
                  <a:srgbClr val="000000"/>
                </a:solidFill>
                <a:effectLst/>
                <a:highlight>
                  <a:srgbClr val="C0C0C0"/>
                </a:highlight>
                <a:latin typeface="Consolas" panose="020B0609020204030204" pitchFamily="49" charset="0"/>
              </a:rPr>
              <a:t>:</a:t>
            </a:r>
            <a:r>
              <a:rPr lang="en-US" sz="1600" b="0" i="0" dirty="0">
                <a:solidFill>
                  <a:srgbClr val="0000CD"/>
                </a:solidFill>
                <a:effectLst/>
                <a:highlight>
                  <a:srgbClr val="C0C0C0"/>
                </a:highlight>
                <a:latin typeface="Consolas" panose="020B0609020204030204" pitchFamily="49" charset="0"/>
              </a:rPr>
              <a:t> maroon</a:t>
            </a:r>
            <a:r>
              <a:rPr lang="en-US" sz="1600" b="0" i="0" dirty="0">
                <a:solidFill>
                  <a:srgbClr val="000000"/>
                </a:solidFill>
                <a:effectLst/>
                <a:highlight>
                  <a:srgbClr val="C0C0C0"/>
                </a:highlight>
                <a:latin typeface="Consolas" panose="020B0609020204030204" pitchFamily="49" charset="0"/>
              </a:rPr>
              <a:t>;</a:t>
            </a:r>
            <a:br>
              <a:rPr lang="en-US" sz="1600" b="0" i="0" dirty="0">
                <a:solidFill>
                  <a:srgbClr val="FF0000"/>
                </a:solidFill>
                <a:effectLst/>
                <a:highlight>
                  <a:srgbClr val="C0C0C0"/>
                </a:highlight>
                <a:latin typeface="Consolas" panose="020B0609020204030204" pitchFamily="49" charset="0"/>
              </a:rPr>
            </a:br>
            <a:r>
              <a:rPr lang="en-US" sz="1600" b="0" i="0" dirty="0">
                <a:solidFill>
                  <a:srgbClr val="FF0000"/>
                </a:solidFill>
                <a:effectLst/>
                <a:highlight>
                  <a:srgbClr val="C0C0C0"/>
                </a:highlight>
                <a:latin typeface="Consolas" panose="020B0609020204030204" pitchFamily="49" charset="0"/>
              </a:rPr>
              <a:t>  margin-left</a:t>
            </a:r>
            <a:r>
              <a:rPr lang="en-US" sz="1600" b="0" i="0" dirty="0">
                <a:solidFill>
                  <a:srgbClr val="000000"/>
                </a:solidFill>
                <a:effectLst/>
                <a:highlight>
                  <a:srgbClr val="C0C0C0"/>
                </a:highlight>
                <a:latin typeface="Consolas" panose="020B0609020204030204" pitchFamily="49" charset="0"/>
              </a:rPr>
              <a:t>:</a:t>
            </a:r>
            <a:r>
              <a:rPr lang="en-US" sz="1600" b="0" i="0" dirty="0">
                <a:solidFill>
                  <a:srgbClr val="0000CD"/>
                </a:solidFill>
                <a:effectLst/>
                <a:highlight>
                  <a:srgbClr val="C0C0C0"/>
                </a:highlight>
                <a:latin typeface="Consolas" panose="020B0609020204030204" pitchFamily="49" charset="0"/>
              </a:rPr>
              <a:t> 40px</a:t>
            </a:r>
            <a:r>
              <a:rPr lang="en-US" sz="1600" b="0" i="0" dirty="0">
                <a:solidFill>
                  <a:srgbClr val="000000"/>
                </a:solidFill>
                <a:effectLst/>
                <a:highlight>
                  <a:srgbClr val="C0C0C0"/>
                </a:highlight>
                <a:latin typeface="Consolas" panose="020B0609020204030204" pitchFamily="49" charset="0"/>
              </a:rPr>
              <a:t>;</a:t>
            </a:r>
            <a:br>
              <a:rPr lang="en-US" sz="1600" b="0" i="0" dirty="0">
                <a:solidFill>
                  <a:srgbClr val="FF0000"/>
                </a:solidFill>
                <a:effectLst/>
                <a:highlight>
                  <a:srgbClr val="C0C0C0"/>
                </a:highlight>
                <a:latin typeface="Consolas" panose="020B0609020204030204" pitchFamily="49" charset="0"/>
              </a:rPr>
            </a:br>
            <a:r>
              <a:rPr lang="en-US" sz="1600" b="0" i="0" dirty="0">
                <a:solidFill>
                  <a:srgbClr val="000000"/>
                </a:solidFill>
                <a:effectLst/>
                <a:highlight>
                  <a:srgbClr val="C0C0C0"/>
                </a:highlight>
                <a:latin typeface="Consolas" panose="020B0609020204030204" pitchFamily="49" charset="0"/>
              </a:rPr>
              <a:t>}</a:t>
            </a:r>
            <a:br>
              <a:rPr lang="en-US" sz="1600" b="0" i="0" dirty="0">
                <a:solidFill>
                  <a:srgbClr val="A52A2A"/>
                </a:solidFill>
                <a:effectLst/>
                <a:highlight>
                  <a:srgbClr val="C0C0C0"/>
                </a:highlight>
                <a:latin typeface="Consolas" panose="020B0609020204030204" pitchFamily="49" charset="0"/>
              </a:rPr>
            </a:br>
            <a:r>
              <a:rPr lang="en-US" sz="1600" b="0" i="0" dirty="0">
                <a:solidFill>
                  <a:srgbClr val="0000CD"/>
                </a:solidFill>
                <a:effectLst/>
                <a:highlight>
                  <a:srgbClr val="C0C0C0"/>
                </a:highlight>
                <a:latin typeface="Consolas" panose="020B0609020204030204" pitchFamily="49" charset="0"/>
              </a:rPr>
              <a:t>&lt;</a:t>
            </a:r>
            <a:r>
              <a:rPr lang="en-US" sz="1600" b="0" i="0" dirty="0">
                <a:solidFill>
                  <a:srgbClr val="A52A2A"/>
                </a:solidFill>
                <a:effectLst/>
                <a:highlight>
                  <a:srgbClr val="C0C0C0"/>
                </a:highlight>
                <a:latin typeface="Consolas" panose="020B0609020204030204" pitchFamily="49" charset="0"/>
              </a:rPr>
              <a:t>/style</a:t>
            </a:r>
            <a:r>
              <a:rPr lang="en-US" sz="1600" b="0" i="0" dirty="0">
                <a:solidFill>
                  <a:srgbClr val="0000CD"/>
                </a:solidFill>
                <a:effectLst/>
                <a:highlight>
                  <a:srgbClr val="C0C0C0"/>
                </a:highligh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/head</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body</a:t>
            </a:r>
            <a:r>
              <a:rPr lang="en-US" sz="1600" b="0" i="0" dirty="0">
                <a:solidFill>
                  <a:srgbClr val="0000CD"/>
                </a:solidFill>
                <a:effectLst/>
                <a:latin typeface="Consolas" panose="020B0609020204030204" pitchFamily="49" charset="0"/>
              </a:rPr>
              <a:t>&gt;</a:t>
            </a:r>
            <a:br>
              <a:rPr lang="en-US" sz="1600" dirty="0"/>
            </a:b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h1</a:t>
            </a:r>
            <a:r>
              <a:rPr lang="en-US" sz="1600" b="0" i="0" dirty="0">
                <a:solidFill>
                  <a:srgbClr val="0000CD"/>
                </a:solidFill>
                <a:effectLst/>
                <a:latin typeface="Consolas" panose="020B0609020204030204" pitchFamily="49" charset="0"/>
              </a:rPr>
              <a:t>&gt;</a:t>
            </a:r>
            <a:r>
              <a:rPr lang="en-US" sz="1600" b="0" i="0" dirty="0">
                <a:solidFill>
                  <a:srgbClr val="000000"/>
                </a:solidFill>
                <a:effectLst/>
                <a:latin typeface="Consolas" panose="020B0609020204030204" pitchFamily="49" charset="0"/>
              </a:rPr>
              <a:t>This is a heading</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/h1</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p</a:t>
            </a:r>
            <a:r>
              <a:rPr lang="en-US" sz="1600" b="0" i="0" dirty="0">
                <a:solidFill>
                  <a:srgbClr val="0000CD"/>
                </a:solidFill>
                <a:effectLst/>
                <a:latin typeface="Consolas" panose="020B0609020204030204" pitchFamily="49" charset="0"/>
              </a:rPr>
              <a:t>&gt;</a:t>
            </a:r>
            <a:r>
              <a:rPr lang="en-US" sz="1600" b="0" i="0" dirty="0">
                <a:solidFill>
                  <a:srgbClr val="000000"/>
                </a:solidFill>
                <a:effectLst/>
                <a:latin typeface="Consolas" panose="020B0609020204030204" pitchFamily="49" charset="0"/>
              </a:rPr>
              <a:t>This is a paragraph.</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/p</a:t>
            </a:r>
            <a:r>
              <a:rPr lang="en-US" sz="1600" b="0" i="0" dirty="0">
                <a:solidFill>
                  <a:srgbClr val="0000CD"/>
                </a:solidFill>
                <a:effectLst/>
                <a:latin typeface="Consolas" panose="020B0609020204030204" pitchFamily="49" charset="0"/>
              </a:rPr>
              <a:t>&gt;</a:t>
            </a:r>
            <a:br>
              <a:rPr lang="en-US" sz="1600" dirty="0"/>
            </a:b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/body</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/html</a:t>
            </a:r>
            <a:r>
              <a:rPr lang="en-US" sz="1600" b="0" i="0" dirty="0">
                <a:solidFill>
                  <a:srgbClr val="0000CD"/>
                </a:solidFill>
                <a:effectLst/>
                <a:latin typeface="Consolas" panose="020B0609020204030204" pitchFamily="49" charset="0"/>
              </a:rPr>
              <a:t>&gt;</a:t>
            </a:r>
            <a:endParaRPr lang="en-TR" sz="1600" dirty="0"/>
          </a:p>
        </p:txBody>
      </p:sp>
    </p:spTree>
    <p:extLst>
      <p:ext uri="{BB962C8B-B14F-4D97-AF65-F5344CB8AC3E}">
        <p14:creationId xmlns:p14="http://schemas.microsoft.com/office/powerpoint/2010/main" val="3360754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A2DA6-BE9A-C355-D4E4-83BE2DAA4270}"/>
              </a:ext>
            </a:extLst>
          </p:cNvPr>
          <p:cNvSpPr>
            <a:spLocks noGrp="1"/>
          </p:cNvSpPr>
          <p:nvPr>
            <p:ph type="title"/>
          </p:nvPr>
        </p:nvSpPr>
        <p:spPr>
          <a:xfrm>
            <a:off x="642918" y="705113"/>
            <a:ext cx="3791296" cy="5197498"/>
          </a:xfrm>
        </p:spPr>
        <p:txBody>
          <a:bodyPr/>
          <a:lstStyle/>
          <a:p>
            <a:r>
              <a:rPr lang="en-US" b="0" i="0" dirty="0">
                <a:solidFill>
                  <a:srgbClr val="000000"/>
                </a:solidFill>
                <a:effectLst/>
                <a:latin typeface="Verdana" panose="020B0604030504040204" pitchFamily="34" charset="0"/>
              </a:rPr>
              <a:t>INLINE CSS</a:t>
            </a:r>
            <a:endParaRPr lang="en-TR" dirty="0"/>
          </a:p>
        </p:txBody>
      </p:sp>
      <p:sp>
        <p:nvSpPr>
          <p:cNvPr id="3" name="Content Placeholder 2">
            <a:extLst>
              <a:ext uri="{FF2B5EF4-FFF2-40B4-BE49-F238E27FC236}">
                <a16:creationId xmlns:a16="http://schemas.microsoft.com/office/drawing/2014/main" id="{12E4041E-2296-F92C-5113-382457E3DCA9}"/>
              </a:ext>
            </a:extLst>
          </p:cNvPr>
          <p:cNvSpPr>
            <a:spLocks noGrp="1"/>
          </p:cNvSpPr>
          <p:nvPr>
            <p:ph idx="1"/>
          </p:nvPr>
        </p:nvSpPr>
        <p:spPr>
          <a:xfrm>
            <a:off x="4860098" y="313151"/>
            <a:ext cx="7331901" cy="6544849"/>
          </a:xfrm>
        </p:spPr>
        <p:txBody>
          <a:bodyPr>
            <a:normAutofit lnSpcReduction="10000"/>
          </a:bodyPr>
          <a:lstStyle/>
          <a:p>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!DOCTYPE</a:t>
            </a:r>
            <a:r>
              <a:rPr lang="en-US" sz="1600" b="0" i="0" dirty="0">
                <a:solidFill>
                  <a:srgbClr val="FF0000"/>
                </a:solidFill>
                <a:effectLst/>
                <a:latin typeface="Consolas" panose="020B0609020204030204" pitchFamily="49" charset="0"/>
              </a:rPr>
              <a:t> html</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html</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head</a:t>
            </a:r>
            <a:r>
              <a:rPr lang="en-US" sz="1600" b="0" i="0" dirty="0">
                <a:solidFill>
                  <a:srgbClr val="0000CD"/>
                </a:solidFill>
                <a:effectLst/>
                <a:latin typeface="Consolas" panose="020B0609020204030204" pitchFamily="49" charset="0"/>
              </a:rPr>
              <a:t>&gt;</a:t>
            </a:r>
            <a:br>
              <a:rPr lang="en-US" sz="1600" dirty="0"/>
            </a:b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/head</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body</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!DOCTYPE</a:t>
            </a:r>
            <a:r>
              <a:rPr lang="en-US" sz="1600" b="0" i="0" dirty="0">
                <a:solidFill>
                  <a:srgbClr val="FF0000"/>
                </a:solidFill>
                <a:effectLst/>
                <a:latin typeface="Consolas" panose="020B0609020204030204" pitchFamily="49" charset="0"/>
              </a:rPr>
              <a:t> html</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html</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body</a:t>
            </a:r>
            <a:r>
              <a:rPr lang="en-US" sz="1600" b="0" i="0" dirty="0">
                <a:solidFill>
                  <a:srgbClr val="0000CD"/>
                </a:solidFill>
                <a:effectLst/>
                <a:latin typeface="Consolas" panose="020B0609020204030204" pitchFamily="49" charset="0"/>
              </a:rPr>
              <a:t>&gt;</a:t>
            </a:r>
            <a:br>
              <a:rPr lang="en-US" sz="1600" dirty="0"/>
            </a:b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h1</a:t>
            </a:r>
            <a:r>
              <a:rPr lang="en-US" sz="1600" b="0" i="0" dirty="0">
                <a:solidFill>
                  <a:srgbClr val="FF0000"/>
                </a:solidFill>
                <a:effectLst/>
                <a:latin typeface="Consolas" panose="020B0609020204030204" pitchFamily="49" charset="0"/>
              </a:rPr>
              <a:t> style</a:t>
            </a:r>
            <a:r>
              <a:rPr lang="en-US" sz="1600" b="0" i="0" dirty="0">
                <a:solidFill>
                  <a:srgbClr val="0000CD"/>
                </a:solidFill>
                <a:effectLst/>
                <a:latin typeface="Consolas" panose="020B0609020204030204" pitchFamily="49" charset="0"/>
              </a:rPr>
              <a:t>="</a:t>
            </a:r>
            <a:r>
              <a:rPr lang="en-US" sz="1600" b="0" i="0" dirty="0" err="1">
                <a:solidFill>
                  <a:srgbClr val="0000CD"/>
                </a:solidFill>
                <a:effectLst/>
                <a:latin typeface="Consolas" panose="020B0609020204030204" pitchFamily="49" charset="0"/>
              </a:rPr>
              <a:t>color:blue;text-align:center</a:t>
            </a:r>
            <a:r>
              <a:rPr lang="en-US" sz="1600" b="0" i="0" dirty="0">
                <a:solidFill>
                  <a:srgbClr val="0000CD"/>
                </a:solidFill>
                <a:effectLst/>
                <a:latin typeface="Consolas" panose="020B0609020204030204" pitchFamily="49" charset="0"/>
              </a:rPr>
              <a:t>;"&gt;</a:t>
            </a:r>
            <a:r>
              <a:rPr lang="en-US" sz="1600" b="0" i="0" dirty="0">
                <a:solidFill>
                  <a:srgbClr val="000000"/>
                </a:solidFill>
                <a:effectLst/>
                <a:latin typeface="Consolas" panose="020B0609020204030204" pitchFamily="49" charset="0"/>
              </a:rPr>
              <a:t>This is a heading</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/h1</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p</a:t>
            </a:r>
            <a:r>
              <a:rPr lang="en-US" sz="1600" b="0" i="0" dirty="0">
                <a:solidFill>
                  <a:srgbClr val="FF0000"/>
                </a:solidFill>
                <a:effectLst/>
                <a:latin typeface="Consolas" panose="020B0609020204030204" pitchFamily="49" charset="0"/>
              </a:rPr>
              <a:t> style</a:t>
            </a:r>
            <a:r>
              <a:rPr lang="en-US" sz="1600" b="0" i="0" dirty="0">
                <a:solidFill>
                  <a:srgbClr val="0000CD"/>
                </a:solidFill>
                <a:effectLst/>
                <a:latin typeface="Consolas" panose="020B0609020204030204" pitchFamily="49" charset="0"/>
              </a:rPr>
              <a:t>="</a:t>
            </a:r>
            <a:r>
              <a:rPr lang="en-US" sz="1600" b="0" i="0" dirty="0" err="1">
                <a:solidFill>
                  <a:srgbClr val="0000CD"/>
                </a:solidFill>
                <a:effectLst/>
                <a:latin typeface="Consolas" panose="020B0609020204030204" pitchFamily="49" charset="0"/>
              </a:rPr>
              <a:t>color:red</a:t>
            </a:r>
            <a:r>
              <a:rPr lang="en-US" sz="1600" b="0" i="0" dirty="0">
                <a:solidFill>
                  <a:srgbClr val="0000CD"/>
                </a:solidFill>
                <a:effectLst/>
                <a:latin typeface="Consolas" panose="020B0609020204030204" pitchFamily="49" charset="0"/>
              </a:rPr>
              <a:t>;"&gt;</a:t>
            </a:r>
            <a:r>
              <a:rPr lang="en-US" sz="1600" b="0" i="0" dirty="0">
                <a:solidFill>
                  <a:srgbClr val="000000"/>
                </a:solidFill>
                <a:effectLst/>
                <a:latin typeface="Consolas" panose="020B0609020204030204" pitchFamily="49" charset="0"/>
              </a:rPr>
              <a:t>This is a paragraph.</a:t>
            </a: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/p</a:t>
            </a:r>
            <a:r>
              <a:rPr lang="en-US" sz="1600" b="0" i="0" dirty="0">
                <a:solidFill>
                  <a:srgbClr val="0000CD"/>
                </a:solidFill>
                <a:effectLst/>
                <a:latin typeface="Consolas" panose="020B0609020204030204" pitchFamily="49" charset="0"/>
              </a:rPr>
              <a:t>&gt;</a:t>
            </a:r>
            <a:br>
              <a:rPr lang="en-US" sz="1600" dirty="0"/>
            </a:b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/body</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/html</a:t>
            </a:r>
            <a:r>
              <a:rPr lang="en-US" sz="1600" b="0" i="0" dirty="0">
                <a:solidFill>
                  <a:srgbClr val="0000CD"/>
                </a:solidFill>
                <a:effectLst/>
                <a:latin typeface="Consolas" panose="020B0609020204030204" pitchFamily="49" charset="0"/>
              </a:rPr>
              <a:t>&gt;</a:t>
            </a:r>
            <a:br>
              <a:rPr lang="en-US" sz="1600" dirty="0"/>
            </a:b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/body</a:t>
            </a:r>
            <a:r>
              <a:rPr lang="en-US" sz="1600" b="0" i="0" dirty="0">
                <a:solidFill>
                  <a:srgbClr val="0000CD"/>
                </a:solidFill>
                <a:effectLst/>
                <a:latin typeface="Consolas" panose="020B0609020204030204" pitchFamily="49" charset="0"/>
              </a:rPr>
              <a:t>&gt;</a:t>
            </a:r>
            <a:br>
              <a:rPr lang="en-US" sz="1600" dirty="0"/>
            </a:br>
            <a:r>
              <a:rPr lang="en-US" sz="1600" b="0" i="0" dirty="0">
                <a:solidFill>
                  <a:srgbClr val="0000CD"/>
                </a:solidFill>
                <a:effectLst/>
                <a:latin typeface="Consolas" panose="020B0609020204030204" pitchFamily="49" charset="0"/>
              </a:rPr>
              <a:t>&lt;</a:t>
            </a:r>
            <a:r>
              <a:rPr lang="en-US" sz="1600" b="0" i="0" dirty="0">
                <a:solidFill>
                  <a:srgbClr val="A52A2A"/>
                </a:solidFill>
                <a:effectLst/>
                <a:latin typeface="Consolas" panose="020B0609020204030204" pitchFamily="49" charset="0"/>
              </a:rPr>
              <a:t>/html</a:t>
            </a:r>
            <a:r>
              <a:rPr lang="en-US" sz="1600" b="0" i="0" dirty="0">
                <a:solidFill>
                  <a:srgbClr val="0000CD"/>
                </a:solidFill>
                <a:effectLst/>
                <a:latin typeface="Consolas" panose="020B0609020204030204" pitchFamily="49" charset="0"/>
              </a:rPr>
              <a:t>&gt;</a:t>
            </a:r>
            <a:endParaRPr lang="en-TR" sz="1600" dirty="0"/>
          </a:p>
        </p:txBody>
      </p:sp>
    </p:spTree>
    <p:extLst>
      <p:ext uri="{BB962C8B-B14F-4D97-AF65-F5344CB8AC3E}">
        <p14:creationId xmlns:p14="http://schemas.microsoft.com/office/powerpoint/2010/main" val="46519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79C96-5FE0-E354-34BF-F57D6736709D}"/>
              </a:ext>
            </a:extLst>
          </p:cNvPr>
          <p:cNvSpPr>
            <a:spLocks noGrp="1"/>
          </p:cNvSpPr>
          <p:nvPr>
            <p:ph type="title"/>
          </p:nvPr>
        </p:nvSpPr>
        <p:spPr/>
        <p:txBody>
          <a:bodyPr/>
          <a:lstStyle/>
          <a:p>
            <a:r>
              <a:rPr lang="en-TR" dirty="0"/>
              <a:t>Yorum Satırı</a:t>
            </a:r>
          </a:p>
        </p:txBody>
      </p:sp>
      <p:sp>
        <p:nvSpPr>
          <p:cNvPr id="3" name="Content Placeholder 2">
            <a:extLst>
              <a:ext uri="{FF2B5EF4-FFF2-40B4-BE49-F238E27FC236}">
                <a16:creationId xmlns:a16="http://schemas.microsoft.com/office/drawing/2014/main" id="{4E24D5E1-5D63-29DE-05F6-DABE1AC35D2C}"/>
              </a:ext>
            </a:extLst>
          </p:cNvPr>
          <p:cNvSpPr>
            <a:spLocks noGrp="1"/>
          </p:cNvSpPr>
          <p:nvPr>
            <p:ph idx="1"/>
          </p:nvPr>
        </p:nvSpPr>
        <p:spPr/>
        <p:txBody>
          <a:bodyPr/>
          <a:lstStyle/>
          <a:p>
            <a:r>
              <a:rPr lang="en-US" b="0" i="0" dirty="0">
                <a:solidFill>
                  <a:srgbClr val="000000"/>
                </a:solidFill>
                <a:effectLst/>
                <a:latin typeface="Consolas" panose="020B0609020204030204" pitchFamily="49" charset="0"/>
              </a:rPr>
              <a:t>/* CSS </a:t>
            </a:r>
            <a:r>
              <a:rPr lang="en-US" b="0" i="0" dirty="0" err="1">
                <a:solidFill>
                  <a:srgbClr val="000000"/>
                </a:solidFill>
                <a:effectLst/>
                <a:latin typeface="Consolas" panose="020B0609020204030204" pitchFamily="49" charset="0"/>
              </a:rPr>
              <a:t>Yorum</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Satırı</a:t>
            </a:r>
            <a:r>
              <a:rPr lang="en-US" b="0" i="0" dirty="0">
                <a:solidFill>
                  <a:srgbClr val="000000"/>
                </a:solidFill>
                <a:effectLst/>
                <a:latin typeface="Consolas" panose="020B0609020204030204" pitchFamily="49" charset="0"/>
              </a:rPr>
              <a:t> */ </a:t>
            </a:r>
          </a:p>
          <a:p>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Yorum</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satırı</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içerisindeki</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kodlar</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etkin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olmayacaktır</a:t>
            </a:r>
            <a:r>
              <a:rPr lang="en-US" b="0" i="0" dirty="0">
                <a:solidFill>
                  <a:srgbClr val="000000"/>
                </a:solidFill>
                <a:effectLst/>
                <a:latin typeface="Consolas" panose="020B0609020204030204" pitchFamily="49" charset="0"/>
              </a:rPr>
              <a:t>. </a:t>
            </a:r>
          </a:p>
          <a:p>
            <a:r>
              <a:rPr lang="en-US" b="0" i="0" dirty="0">
                <a:solidFill>
                  <a:srgbClr val="000000"/>
                </a:solidFill>
                <a:effectLst/>
                <a:latin typeface="Consolas" panose="020B0609020204030204" pitchFamily="49" charset="0"/>
              </a:rPr>
              <a:t>p{ </a:t>
            </a:r>
          </a:p>
          <a:p>
            <a:r>
              <a:rPr lang="en-US" b="0" i="0" dirty="0">
                <a:solidFill>
                  <a:srgbClr val="000000"/>
                </a:solidFill>
                <a:effectLst/>
                <a:latin typeface="Consolas" panose="020B0609020204030204" pitchFamily="49" charset="0"/>
              </a:rPr>
              <a:t>	font-size:20px; </a:t>
            </a:r>
          </a:p>
          <a:p>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color:red</a:t>
            </a:r>
            <a:r>
              <a:rPr lang="en-US" b="0" i="0" dirty="0">
                <a:solidFill>
                  <a:srgbClr val="000000"/>
                </a:solidFill>
                <a:effectLst/>
                <a:latin typeface="Consolas" panose="020B0609020204030204" pitchFamily="49" charset="0"/>
              </a:rPr>
              <a:t>; </a:t>
            </a:r>
          </a:p>
          <a:p>
            <a:r>
              <a:rPr lang="en-US" b="0" i="0" dirty="0">
                <a:solidFill>
                  <a:srgbClr val="000000"/>
                </a:solidFill>
                <a:effectLst/>
                <a:latin typeface="Consolas" panose="020B0609020204030204" pitchFamily="49" charset="0"/>
              </a:rPr>
              <a:t>	padding:10; </a:t>
            </a:r>
          </a:p>
          <a:p>
            <a:r>
              <a:rPr lang="en-US" b="0" dirty="0">
                <a:solidFill>
                  <a:srgbClr val="000000"/>
                </a:solidFill>
                <a:latin typeface="Consolas" panose="020B0609020204030204" pitchFamily="49" charset="0"/>
              </a:rPr>
              <a:t> </a:t>
            </a:r>
            <a:r>
              <a:rPr lang="en-US" b="0" i="0" dirty="0">
                <a:solidFill>
                  <a:srgbClr val="000000"/>
                </a:solidFill>
                <a:effectLst/>
                <a:latin typeface="Consolas" panose="020B0609020204030204" pitchFamily="49" charset="0"/>
              </a:rPr>
              <a:t>} </a:t>
            </a:r>
          </a:p>
          <a:p>
            <a:r>
              <a:rPr lang="en-US" b="0" i="0" dirty="0">
                <a:solidFill>
                  <a:srgbClr val="000000"/>
                </a:solidFill>
                <a:effectLst/>
                <a:latin typeface="Consolas" panose="020B0609020204030204" pitchFamily="49" charset="0"/>
              </a:rPr>
              <a:t>*/</a:t>
            </a:r>
            <a:endParaRPr lang="en-TR" dirty="0"/>
          </a:p>
        </p:txBody>
      </p:sp>
    </p:spTree>
    <p:extLst>
      <p:ext uri="{BB962C8B-B14F-4D97-AF65-F5344CB8AC3E}">
        <p14:creationId xmlns:p14="http://schemas.microsoft.com/office/powerpoint/2010/main" val="1423915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186DD79-F4CA-4DD7-9C78-AC180665F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495508"/>
            <a:ext cx="4426072" cy="43680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4426072" cy="151447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1514475"/>
            <a:ext cx="7765922" cy="435699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501324"/>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51" y="5863306"/>
            <a:ext cx="12192001" cy="99469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580746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2">
            <a:extLst>
              <a:ext uri="{FF2B5EF4-FFF2-40B4-BE49-F238E27FC236}">
                <a16:creationId xmlns:a16="http://schemas.microsoft.com/office/drawing/2014/main" id="{1D890DE0-02D6-C78E-8B4E-89DB711E9F01}"/>
              </a:ext>
            </a:extLst>
          </p:cNvPr>
          <p:cNvSpPr>
            <a:spLocks noGrp="1"/>
          </p:cNvSpPr>
          <p:nvPr>
            <p:ph type="title"/>
          </p:nvPr>
        </p:nvSpPr>
        <p:spPr/>
        <p:txBody>
          <a:bodyPr/>
          <a:lstStyle/>
          <a:p>
            <a:endParaRPr lang="en-TR"/>
          </a:p>
        </p:txBody>
      </p:sp>
    </p:spTree>
    <p:extLst>
      <p:ext uri="{BB962C8B-B14F-4D97-AF65-F5344CB8AC3E}">
        <p14:creationId xmlns:p14="http://schemas.microsoft.com/office/powerpoint/2010/main" val="1299771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8" y="1767385"/>
            <a:ext cx="12188950" cy="436728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FFDA5F-8894-2FB7-7E48-023A112EDA06}"/>
              </a:ext>
            </a:extLst>
          </p:cNvPr>
          <p:cNvSpPr>
            <a:spLocks noGrp="1"/>
          </p:cNvSpPr>
          <p:nvPr>
            <p:ph type="title"/>
          </p:nvPr>
        </p:nvSpPr>
        <p:spPr>
          <a:xfrm>
            <a:off x="642918" y="2138901"/>
            <a:ext cx="3411973" cy="3635693"/>
          </a:xfrm>
        </p:spPr>
        <p:txBody>
          <a:bodyPr>
            <a:normAutofit/>
          </a:bodyPr>
          <a:lstStyle/>
          <a:p>
            <a:r>
              <a:rPr lang="en-TR" dirty="0"/>
              <a:t>Sorun ne?</a:t>
            </a:r>
          </a:p>
        </p:txBody>
      </p:sp>
      <p:sp>
        <p:nvSpPr>
          <p:cNvPr id="12" name="Rectangle 11">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6072" cy="1804072"/>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753806"/>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94069" y="6167615"/>
            <a:ext cx="77948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text on a white background&#10;&#10;Description automatically generated">
            <a:extLst>
              <a:ext uri="{FF2B5EF4-FFF2-40B4-BE49-F238E27FC236}">
                <a16:creationId xmlns:a16="http://schemas.microsoft.com/office/drawing/2014/main" id="{E989C49C-322C-2F2F-BB0E-72E0F5422DFC}"/>
              </a:ext>
            </a:extLst>
          </p:cNvPr>
          <p:cNvPicPr>
            <a:picLocks noGrp="1" noChangeAspect="1"/>
          </p:cNvPicPr>
          <p:nvPr>
            <p:ph idx="1"/>
          </p:nvPr>
        </p:nvPicPr>
        <p:blipFill>
          <a:blip r:embed="rId2"/>
          <a:stretch>
            <a:fillRect/>
          </a:stretch>
        </p:blipFill>
        <p:spPr>
          <a:xfrm>
            <a:off x="0" y="4423"/>
            <a:ext cx="7772400" cy="1761155"/>
          </a:xfrm>
        </p:spPr>
      </p:pic>
      <p:pic>
        <p:nvPicPr>
          <p:cNvPr id="4" name="Picture 3" descr="A screenshot of a computer code&#10;&#10;Description automatically generated">
            <a:extLst>
              <a:ext uri="{FF2B5EF4-FFF2-40B4-BE49-F238E27FC236}">
                <a16:creationId xmlns:a16="http://schemas.microsoft.com/office/drawing/2014/main" id="{ABC3BD83-5845-D6AB-7E33-34542AB19D1A}"/>
              </a:ext>
            </a:extLst>
          </p:cNvPr>
          <p:cNvPicPr>
            <a:picLocks noChangeAspect="1"/>
          </p:cNvPicPr>
          <p:nvPr/>
        </p:nvPicPr>
        <p:blipFill>
          <a:blip r:embed="rId3"/>
          <a:stretch>
            <a:fillRect/>
          </a:stretch>
        </p:blipFill>
        <p:spPr>
          <a:xfrm>
            <a:off x="3929063" y="1457329"/>
            <a:ext cx="8234356" cy="5472112"/>
          </a:xfrm>
          <a:prstGeom prst="rect">
            <a:avLst/>
          </a:prstGeom>
        </p:spPr>
      </p:pic>
      <p:sp>
        <p:nvSpPr>
          <p:cNvPr id="11" name="TextBox 10">
            <a:extLst>
              <a:ext uri="{FF2B5EF4-FFF2-40B4-BE49-F238E27FC236}">
                <a16:creationId xmlns:a16="http://schemas.microsoft.com/office/drawing/2014/main" id="{3F594340-184A-3DB5-9E78-265AA03DBE45}"/>
              </a:ext>
            </a:extLst>
          </p:cNvPr>
          <p:cNvSpPr txBox="1"/>
          <p:nvPr/>
        </p:nvSpPr>
        <p:spPr>
          <a:xfrm>
            <a:off x="28581" y="1989632"/>
            <a:ext cx="2014532" cy="923330"/>
          </a:xfrm>
          <a:prstGeom prst="rect">
            <a:avLst/>
          </a:prstGeom>
          <a:noFill/>
        </p:spPr>
        <p:txBody>
          <a:bodyPr wrap="square">
            <a:spAutoFit/>
          </a:bodyPr>
          <a:lstStyle/>
          <a:p>
            <a:endParaRPr lang="en-TR" sz="900" dirty="0"/>
          </a:p>
          <a:p>
            <a:r>
              <a:rPr lang="en-TR" sz="900" dirty="0"/>
              <a:t>&lt;p class="myP myP1" id="myP"&gt;Örnek Metin&lt;/p&gt;</a:t>
            </a:r>
          </a:p>
          <a:p>
            <a:r>
              <a:rPr lang="en-TR" sz="900" dirty="0"/>
              <a:t>&lt;p class="myP myP2"&gt;Örnek Metin&lt;/p&gt;</a:t>
            </a:r>
          </a:p>
          <a:p>
            <a:r>
              <a:rPr lang="en-TR" sz="900" dirty="0"/>
              <a:t> </a:t>
            </a:r>
          </a:p>
        </p:txBody>
      </p:sp>
      <p:sp>
        <p:nvSpPr>
          <p:cNvPr id="15" name="TextBox 14">
            <a:extLst>
              <a:ext uri="{FF2B5EF4-FFF2-40B4-BE49-F238E27FC236}">
                <a16:creationId xmlns:a16="http://schemas.microsoft.com/office/drawing/2014/main" id="{E094BA72-4811-1CDC-9592-3601E32EFE52}"/>
              </a:ext>
            </a:extLst>
          </p:cNvPr>
          <p:cNvSpPr txBox="1"/>
          <p:nvPr/>
        </p:nvSpPr>
        <p:spPr>
          <a:xfrm>
            <a:off x="57149" y="4387737"/>
            <a:ext cx="6093618" cy="1554272"/>
          </a:xfrm>
          <a:prstGeom prst="rect">
            <a:avLst/>
          </a:prstGeom>
          <a:noFill/>
        </p:spPr>
        <p:txBody>
          <a:bodyPr wrap="square">
            <a:spAutoFit/>
          </a:bodyPr>
          <a:lstStyle/>
          <a:p>
            <a:endParaRPr lang="en-TR" sz="500" dirty="0"/>
          </a:p>
          <a:p>
            <a:r>
              <a:rPr lang="en-TR" sz="500" dirty="0"/>
              <a:t>p#myP {</a:t>
            </a:r>
          </a:p>
          <a:p>
            <a:r>
              <a:rPr lang="en-TR" sz="500" dirty="0"/>
              <a:t>    padding: 20px;</a:t>
            </a:r>
          </a:p>
          <a:p>
            <a:r>
              <a:rPr lang="en-TR" sz="500" dirty="0"/>
              <a:t>    font-size: 18px;</a:t>
            </a:r>
          </a:p>
          <a:p>
            <a:r>
              <a:rPr lang="en-TR" sz="500" dirty="0"/>
              <a:t>    color: blue !important; /* id her zaman class a göre baskın olduğu için buradaki !important ifadesi bu stili ezer */</a:t>
            </a:r>
          </a:p>
          <a:p>
            <a:r>
              <a:rPr lang="en-TR" sz="500" dirty="0"/>
              <a:t>}</a:t>
            </a:r>
          </a:p>
          <a:p>
            <a:endParaRPr lang="en-TR" sz="500" dirty="0"/>
          </a:p>
          <a:p>
            <a:r>
              <a:rPr lang="en-TR" sz="500" dirty="0"/>
              <a:t>p.myP {</a:t>
            </a:r>
          </a:p>
          <a:p>
            <a:r>
              <a:rPr lang="en-TR" sz="500" dirty="0"/>
              <a:t>    padding: 10px;</a:t>
            </a:r>
          </a:p>
          <a:p>
            <a:r>
              <a:rPr lang="en-TR" sz="500" dirty="0"/>
              <a:t>    font-size: 18px;</a:t>
            </a:r>
          </a:p>
          <a:p>
            <a:r>
              <a:rPr lang="en-TR" sz="500" dirty="0"/>
              <a:t>    color: red !important; /* !important ifadesi bu stili aktif eder ancak id="myP" !important özelliği de buradaki stili ezecektir */</a:t>
            </a:r>
          </a:p>
          <a:p>
            <a:r>
              <a:rPr lang="en-TR" sz="500" dirty="0"/>
              <a:t>}</a:t>
            </a:r>
          </a:p>
          <a:p>
            <a:endParaRPr lang="en-TR" sz="500" dirty="0"/>
          </a:p>
          <a:p>
            <a:r>
              <a:rPr lang="en-TR" sz="500" dirty="0"/>
              <a:t>p.myP1 {</a:t>
            </a:r>
          </a:p>
          <a:p>
            <a:r>
              <a:rPr lang="en-TR" sz="500" dirty="0"/>
              <a:t>    padding: 10px;</a:t>
            </a:r>
          </a:p>
          <a:p>
            <a:r>
              <a:rPr lang="en-TR" sz="500" dirty="0"/>
              <a:t>    font-size: 18px;</a:t>
            </a:r>
          </a:p>
          <a:p>
            <a:r>
              <a:rPr lang="en-TR" sz="500" dirty="0"/>
              <a:t>    color: blue;  /* p.myP  !important ifadesi p.myP1 deki bu stili ezer */</a:t>
            </a:r>
          </a:p>
          <a:p>
            <a:r>
              <a:rPr lang="en-TR" sz="500" dirty="0"/>
              <a:t>}</a:t>
            </a:r>
          </a:p>
          <a:p>
            <a:r>
              <a:rPr lang="en-TR" sz="500" dirty="0"/>
              <a:t> </a:t>
            </a:r>
          </a:p>
        </p:txBody>
      </p:sp>
    </p:spTree>
    <p:extLst>
      <p:ext uri="{BB962C8B-B14F-4D97-AF65-F5344CB8AC3E}">
        <p14:creationId xmlns:p14="http://schemas.microsoft.com/office/powerpoint/2010/main" val="2134971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5BC4-7401-D313-A48B-32A9A6AD347A}"/>
              </a:ext>
            </a:extLst>
          </p:cNvPr>
          <p:cNvSpPr>
            <a:spLocks noGrp="1"/>
          </p:cNvSpPr>
          <p:nvPr>
            <p:ph type="title"/>
          </p:nvPr>
        </p:nvSpPr>
        <p:spPr/>
        <p:txBody>
          <a:bodyPr/>
          <a:lstStyle/>
          <a:p>
            <a:r>
              <a:rPr lang="en-TR" dirty="0"/>
              <a:t>!important</a:t>
            </a:r>
          </a:p>
        </p:txBody>
      </p:sp>
      <p:sp>
        <p:nvSpPr>
          <p:cNvPr id="3" name="Content Placeholder 2">
            <a:extLst>
              <a:ext uri="{FF2B5EF4-FFF2-40B4-BE49-F238E27FC236}">
                <a16:creationId xmlns:a16="http://schemas.microsoft.com/office/drawing/2014/main" id="{5E9ADC6B-721B-9EAA-ED02-5808FE84B653}"/>
              </a:ext>
            </a:extLst>
          </p:cNvPr>
          <p:cNvSpPr>
            <a:spLocks noGrp="1"/>
          </p:cNvSpPr>
          <p:nvPr>
            <p:ph idx="1"/>
          </p:nvPr>
        </p:nvSpPr>
        <p:spPr/>
        <p:txBody>
          <a:bodyPr/>
          <a:lstStyle/>
          <a:p>
            <a:pPr algn="l"/>
            <a:r>
              <a:rPr lang="en-US" i="0" dirty="0">
                <a:solidFill>
                  <a:srgbClr val="585834"/>
                </a:solidFill>
                <a:effectLst/>
                <a:latin typeface="Poppins" pitchFamily="2" charset="77"/>
              </a:rPr>
              <a:t>!</a:t>
            </a:r>
            <a:r>
              <a:rPr lang="en-US" i="0" dirty="0" err="1">
                <a:solidFill>
                  <a:srgbClr val="585834"/>
                </a:solidFill>
                <a:effectLst/>
                <a:latin typeface="Poppins" pitchFamily="2" charset="77"/>
              </a:rPr>
              <a:t>imortant</a:t>
            </a:r>
            <a:r>
              <a:rPr lang="en-US" i="0" dirty="0">
                <a:solidFill>
                  <a:srgbClr val="585834"/>
                </a:solidFill>
                <a:effectLst/>
                <a:latin typeface="Poppins" pitchFamily="2" charset="77"/>
              </a:rPr>
              <a:t> </a:t>
            </a:r>
            <a:r>
              <a:rPr lang="en-US" b="0" i="0" dirty="0" err="1">
                <a:solidFill>
                  <a:srgbClr val="585834"/>
                </a:solidFill>
                <a:effectLst/>
                <a:latin typeface="Poppins" pitchFamily="2" charset="77"/>
              </a:rPr>
              <a:t>özelliği</a:t>
            </a:r>
            <a:r>
              <a:rPr lang="en-US" b="0" i="0" dirty="0">
                <a:solidFill>
                  <a:srgbClr val="585834"/>
                </a:solidFill>
                <a:effectLst/>
                <a:latin typeface="Poppins" pitchFamily="2" charset="77"/>
              </a:rPr>
              <a:t> </a:t>
            </a:r>
            <a:r>
              <a:rPr lang="en-US" b="0" i="0" dirty="0" err="1">
                <a:solidFill>
                  <a:srgbClr val="585834"/>
                </a:solidFill>
                <a:effectLst/>
                <a:latin typeface="Poppins" pitchFamily="2" charset="77"/>
              </a:rPr>
              <a:t>ile</a:t>
            </a:r>
            <a:r>
              <a:rPr lang="en-US" b="0" i="0" dirty="0">
                <a:solidFill>
                  <a:srgbClr val="585834"/>
                </a:solidFill>
                <a:effectLst/>
                <a:latin typeface="Poppins" pitchFamily="2" charset="77"/>
              </a:rPr>
              <a:t> </a:t>
            </a:r>
            <a:r>
              <a:rPr lang="en-US" b="0" i="0" dirty="0" err="1">
                <a:solidFill>
                  <a:srgbClr val="585834"/>
                </a:solidFill>
                <a:effectLst/>
                <a:latin typeface="Poppins" pitchFamily="2" charset="77"/>
              </a:rPr>
              <a:t>istediğimiz</a:t>
            </a:r>
            <a:r>
              <a:rPr lang="en-US" b="0" i="0" dirty="0">
                <a:solidFill>
                  <a:srgbClr val="585834"/>
                </a:solidFill>
                <a:effectLst/>
                <a:latin typeface="Poppins" pitchFamily="2" charset="77"/>
              </a:rPr>
              <a:t> </a:t>
            </a:r>
            <a:r>
              <a:rPr lang="en-US" b="0" i="0" dirty="0" err="1">
                <a:solidFill>
                  <a:srgbClr val="585834"/>
                </a:solidFill>
                <a:effectLst/>
                <a:latin typeface="Poppins" pitchFamily="2" charset="77"/>
              </a:rPr>
              <a:t>stilin</a:t>
            </a:r>
            <a:r>
              <a:rPr lang="en-US" b="0" i="0" dirty="0">
                <a:solidFill>
                  <a:srgbClr val="585834"/>
                </a:solidFill>
                <a:effectLst/>
                <a:latin typeface="Poppins" pitchFamily="2" charset="77"/>
              </a:rPr>
              <a:t> </a:t>
            </a:r>
            <a:r>
              <a:rPr lang="en-US" b="0" i="0" dirty="0" err="1">
                <a:solidFill>
                  <a:srgbClr val="585834"/>
                </a:solidFill>
                <a:effectLst/>
                <a:latin typeface="Poppins" pitchFamily="2" charset="77"/>
              </a:rPr>
              <a:t>baskın</a:t>
            </a:r>
            <a:r>
              <a:rPr lang="en-US" b="0" i="0" dirty="0">
                <a:solidFill>
                  <a:srgbClr val="585834"/>
                </a:solidFill>
                <a:effectLst/>
                <a:latin typeface="Poppins" pitchFamily="2" charset="77"/>
              </a:rPr>
              <a:t> </a:t>
            </a:r>
            <a:r>
              <a:rPr lang="en-US" b="0" i="0" dirty="0" err="1">
                <a:solidFill>
                  <a:srgbClr val="585834"/>
                </a:solidFill>
                <a:effectLst/>
                <a:latin typeface="Poppins" pitchFamily="2" charset="77"/>
              </a:rPr>
              <a:t>olmasını</a:t>
            </a:r>
            <a:r>
              <a:rPr lang="en-US" b="0" i="0" dirty="0">
                <a:solidFill>
                  <a:srgbClr val="585834"/>
                </a:solidFill>
                <a:effectLst/>
                <a:latin typeface="Poppins" pitchFamily="2" charset="77"/>
              </a:rPr>
              <a:t> </a:t>
            </a:r>
            <a:r>
              <a:rPr lang="en-US" b="0" i="0" dirty="0" err="1">
                <a:solidFill>
                  <a:srgbClr val="585834"/>
                </a:solidFill>
                <a:effectLst/>
                <a:latin typeface="Poppins" pitchFamily="2" charset="77"/>
              </a:rPr>
              <a:t>sağlayabiliyoruz</a:t>
            </a:r>
            <a:r>
              <a:rPr lang="en-US" b="0" i="0" dirty="0">
                <a:solidFill>
                  <a:srgbClr val="585834"/>
                </a:solidFill>
                <a:effectLst/>
                <a:latin typeface="Poppins" pitchFamily="2" charset="77"/>
              </a:rPr>
              <a:t>.</a:t>
            </a:r>
          </a:p>
          <a:p>
            <a:pPr algn="l"/>
            <a:r>
              <a:rPr lang="en-US" b="0" dirty="0">
                <a:solidFill>
                  <a:srgbClr val="585834"/>
                </a:solidFill>
                <a:latin typeface="Poppins" pitchFamily="2" charset="77"/>
              </a:rPr>
              <a:t>Id </a:t>
            </a:r>
            <a:r>
              <a:rPr lang="en-US" b="0" dirty="0" err="1">
                <a:solidFill>
                  <a:srgbClr val="585834"/>
                </a:solidFill>
                <a:latin typeface="Poppins" pitchFamily="2" charset="77"/>
              </a:rPr>
              <a:t>class’a</a:t>
            </a:r>
            <a:r>
              <a:rPr lang="en-US" b="0" dirty="0">
                <a:solidFill>
                  <a:srgbClr val="585834"/>
                </a:solidFill>
                <a:latin typeface="Poppins" pitchFamily="2" charset="77"/>
              </a:rPr>
              <a:t> </a:t>
            </a:r>
            <a:r>
              <a:rPr lang="en-US" b="0" dirty="0" err="1">
                <a:solidFill>
                  <a:srgbClr val="585834"/>
                </a:solidFill>
                <a:latin typeface="Poppins" pitchFamily="2" charset="77"/>
              </a:rPr>
              <a:t>göre</a:t>
            </a:r>
            <a:r>
              <a:rPr lang="en-US" b="0" dirty="0">
                <a:solidFill>
                  <a:srgbClr val="585834"/>
                </a:solidFill>
                <a:latin typeface="Poppins" pitchFamily="2" charset="77"/>
              </a:rPr>
              <a:t> </a:t>
            </a:r>
            <a:r>
              <a:rPr lang="en-US" b="0" dirty="0" err="1">
                <a:solidFill>
                  <a:srgbClr val="585834"/>
                </a:solidFill>
                <a:latin typeface="Poppins" pitchFamily="2" charset="77"/>
              </a:rPr>
              <a:t>daha</a:t>
            </a:r>
            <a:r>
              <a:rPr lang="en-US" b="0" dirty="0">
                <a:solidFill>
                  <a:srgbClr val="585834"/>
                </a:solidFill>
                <a:latin typeface="Poppins" pitchFamily="2" charset="77"/>
              </a:rPr>
              <a:t> </a:t>
            </a:r>
            <a:r>
              <a:rPr lang="en-US" b="0" dirty="0" err="1">
                <a:solidFill>
                  <a:srgbClr val="585834"/>
                </a:solidFill>
                <a:latin typeface="Poppins" pitchFamily="2" charset="77"/>
              </a:rPr>
              <a:t>baskındır</a:t>
            </a:r>
            <a:r>
              <a:rPr lang="en-US" b="0" dirty="0">
                <a:solidFill>
                  <a:srgbClr val="585834"/>
                </a:solidFill>
                <a:latin typeface="Poppins" pitchFamily="2" charset="77"/>
              </a:rPr>
              <a:t>.</a:t>
            </a:r>
            <a:endParaRPr lang="en-US" b="0" i="0" dirty="0">
              <a:solidFill>
                <a:srgbClr val="585834"/>
              </a:solidFill>
              <a:effectLst/>
              <a:latin typeface="Poppins" pitchFamily="2" charset="77"/>
            </a:endParaRPr>
          </a:p>
          <a:p>
            <a:pPr algn="l"/>
            <a:br>
              <a:rPr lang="en-US" b="0" i="0" dirty="0">
                <a:solidFill>
                  <a:srgbClr val="333333"/>
                </a:solidFill>
                <a:effectLst/>
                <a:latin typeface="Poppins" pitchFamily="2" charset="77"/>
              </a:rPr>
            </a:br>
            <a:endParaRPr lang="en-US" b="0" i="0" dirty="0">
              <a:solidFill>
                <a:srgbClr val="333333"/>
              </a:solidFill>
              <a:effectLst/>
              <a:latin typeface="Poppins" pitchFamily="2" charset="77"/>
            </a:endParaRPr>
          </a:p>
          <a:p>
            <a:endParaRPr lang="en-TR" dirty="0"/>
          </a:p>
        </p:txBody>
      </p:sp>
    </p:spTree>
    <p:extLst>
      <p:ext uri="{BB962C8B-B14F-4D97-AF65-F5344CB8AC3E}">
        <p14:creationId xmlns:p14="http://schemas.microsoft.com/office/powerpoint/2010/main" val="2658235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D9F56-B1C3-6789-802F-6B51A92407C6}"/>
              </a:ext>
            </a:extLst>
          </p:cNvPr>
          <p:cNvSpPr>
            <a:spLocks noGrp="1"/>
          </p:cNvSpPr>
          <p:nvPr>
            <p:ph type="title"/>
          </p:nvPr>
        </p:nvSpPr>
        <p:spPr/>
        <p:txBody>
          <a:bodyPr/>
          <a:lstStyle/>
          <a:p>
            <a:r>
              <a:rPr lang="en-TR"/>
              <a:t>Selectors</a:t>
            </a:r>
            <a:endParaRPr lang="en-TR" dirty="0"/>
          </a:p>
        </p:txBody>
      </p:sp>
      <p:sp>
        <p:nvSpPr>
          <p:cNvPr id="3" name="Content Placeholder 2">
            <a:extLst>
              <a:ext uri="{FF2B5EF4-FFF2-40B4-BE49-F238E27FC236}">
                <a16:creationId xmlns:a16="http://schemas.microsoft.com/office/drawing/2014/main" id="{D909272C-2F09-FA7F-59C7-62F7E93B2549}"/>
              </a:ext>
            </a:extLst>
          </p:cNvPr>
          <p:cNvSpPr>
            <a:spLocks noGrp="1"/>
          </p:cNvSpPr>
          <p:nvPr>
            <p:ph idx="1"/>
          </p:nvPr>
        </p:nvSpPr>
        <p:spPr>
          <a:xfrm>
            <a:off x="347471" y="5902611"/>
            <a:ext cx="6172412" cy="428736"/>
          </a:xfrm>
        </p:spPr>
        <p:txBody>
          <a:bodyPr>
            <a:normAutofit fontScale="62500" lnSpcReduction="20000"/>
          </a:bodyPr>
          <a:lstStyle/>
          <a:p>
            <a:r>
              <a:rPr lang="en-US">
                <a:solidFill>
                  <a:schemeClr val="tx1"/>
                </a:solidFill>
              </a:rPr>
              <a:t>https://css-tricks.com/almanac/selectors/a/attribute/</a:t>
            </a:r>
            <a:endParaRPr lang="en-TR" dirty="0">
              <a:solidFill>
                <a:schemeClr val="tx1"/>
              </a:solidFill>
            </a:endParaRPr>
          </a:p>
        </p:txBody>
      </p:sp>
      <p:pic>
        <p:nvPicPr>
          <p:cNvPr id="1026" name="Picture 2" descr="10 CSS Selectors that will Boost your Coding Skills">
            <a:extLst>
              <a:ext uri="{FF2B5EF4-FFF2-40B4-BE49-F238E27FC236}">
                <a16:creationId xmlns:a16="http://schemas.microsoft.com/office/drawing/2014/main" id="{A6342D8B-5652-C3BC-A2D2-EDA7E7D734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000"/>
            <a:ext cx="121920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38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CCA98-D6B7-C907-82B2-0410AE5D99E2}"/>
              </a:ext>
            </a:extLst>
          </p:cNvPr>
          <p:cNvSpPr>
            <a:spLocks noGrp="1"/>
          </p:cNvSpPr>
          <p:nvPr>
            <p:ph type="title"/>
          </p:nvPr>
        </p:nvSpPr>
        <p:spPr/>
        <p:txBody>
          <a:bodyPr/>
          <a:lstStyle/>
          <a:p>
            <a:endParaRPr lang="en-TR"/>
          </a:p>
        </p:txBody>
      </p:sp>
      <p:sp>
        <p:nvSpPr>
          <p:cNvPr id="3" name="Content Placeholder 2">
            <a:extLst>
              <a:ext uri="{FF2B5EF4-FFF2-40B4-BE49-F238E27FC236}">
                <a16:creationId xmlns:a16="http://schemas.microsoft.com/office/drawing/2014/main" id="{17697E8C-FCF3-E101-6DD1-129F67A2B816}"/>
              </a:ext>
            </a:extLst>
          </p:cNvPr>
          <p:cNvSpPr>
            <a:spLocks noGrp="1"/>
          </p:cNvSpPr>
          <p:nvPr>
            <p:ph idx="1"/>
          </p:nvPr>
        </p:nvSpPr>
        <p:spPr/>
        <p:txBody>
          <a:bodyPr/>
          <a:lstStyle/>
          <a:p>
            <a:endParaRPr lang="en-TR"/>
          </a:p>
        </p:txBody>
      </p:sp>
      <p:pic>
        <p:nvPicPr>
          <p:cNvPr id="2050" name="Picture 2" descr="a CSS selector">
            <a:extLst>
              <a:ext uri="{FF2B5EF4-FFF2-40B4-BE49-F238E27FC236}">
                <a16:creationId xmlns:a16="http://schemas.microsoft.com/office/drawing/2014/main" id="{615ABC3A-DBAB-22C0-5CC1-A7EC2FA5E3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0"/>
            <a:ext cx="12180888"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2D8B89E-0B98-6528-3A1D-65F3B23D723A}"/>
              </a:ext>
            </a:extLst>
          </p:cNvPr>
          <p:cNvSpPr txBox="1"/>
          <p:nvPr/>
        </p:nvSpPr>
        <p:spPr>
          <a:xfrm>
            <a:off x="642917" y="5902610"/>
            <a:ext cx="8943996" cy="646331"/>
          </a:xfrm>
          <a:prstGeom prst="rect">
            <a:avLst/>
          </a:prstGeom>
          <a:noFill/>
        </p:spPr>
        <p:txBody>
          <a:bodyPr wrap="square">
            <a:spAutoFit/>
          </a:bodyPr>
          <a:lstStyle/>
          <a:p>
            <a:r>
              <a:rPr lang="en-TR" dirty="0">
                <a:solidFill>
                  <a:schemeClr val="bg1"/>
                </a:solidFill>
              </a:rPr>
              <a:t>TEMEL DÜZEY ÖRNEKLER:</a:t>
            </a:r>
          </a:p>
          <a:p>
            <a:r>
              <a:rPr lang="en-TR" dirty="0">
                <a:solidFill>
                  <a:schemeClr val="bg1"/>
                </a:solidFill>
              </a:rPr>
              <a:t>https://edu.gcfglobal.org/en/basic-css/css-selectors/1/</a:t>
            </a:r>
          </a:p>
        </p:txBody>
      </p:sp>
      <p:sp>
        <p:nvSpPr>
          <p:cNvPr id="7" name="TextBox 6">
            <a:extLst>
              <a:ext uri="{FF2B5EF4-FFF2-40B4-BE49-F238E27FC236}">
                <a16:creationId xmlns:a16="http://schemas.microsoft.com/office/drawing/2014/main" id="{D19C175C-F673-F9CC-F3B7-ED1D338C7AB2}"/>
              </a:ext>
            </a:extLst>
          </p:cNvPr>
          <p:cNvSpPr txBox="1"/>
          <p:nvPr/>
        </p:nvSpPr>
        <p:spPr>
          <a:xfrm>
            <a:off x="642917" y="3105834"/>
            <a:ext cx="3228996" cy="1077218"/>
          </a:xfrm>
          <a:prstGeom prst="rect">
            <a:avLst/>
          </a:prstGeom>
          <a:noFill/>
        </p:spPr>
        <p:txBody>
          <a:bodyPr wrap="square">
            <a:spAutoFit/>
          </a:bodyPr>
          <a:lstStyle/>
          <a:p>
            <a:r>
              <a:rPr lang="en-TR" sz="3200" dirty="0">
                <a:solidFill>
                  <a:schemeClr val="bg1"/>
                </a:solidFill>
              </a:rPr>
              <a:t>ELEMENT SELECTOR</a:t>
            </a:r>
          </a:p>
        </p:txBody>
      </p:sp>
    </p:spTree>
    <p:extLst>
      <p:ext uri="{BB962C8B-B14F-4D97-AF65-F5344CB8AC3E}">
        <p14:creationId xmlns:p14="http://schemas.microsoft.com/office/powerpoint/2010/main" val="4108628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A94CF-887C-6E1E-A475-0FC8AA7BF514}"/>
              </a:ext>
            </a:extLst>
          </p:cNvPr>
          <p:cNvSpPr>
            <a:spLocks noGrp="1"/>
          </p:cNvSpPr>
          <p:nvPr>
            <p:ph type="title"/>
          </p:nvPr>
        </p:nvSpPr>
        <p:spPr/>
        <p:txBody>
          <a:bodyPr/>
          <a:lstStyle/>
          <a:p>
            <a:r>
              <a:rPr lang="en-TR" dirty="0"/>
              <a:t>ID selector</a:t>
            </a:r>
          </a:p>
        </p:txBody>
      </p:sp>
      <p:sp>
        <p:nvSpPr>
          <p:cNvPr id="3" name="Content Placeholder 2">
            <a:extLst>
              <a:ext uri="{FF2B5EF4-FFF2-40B4-BE49-F238E27FC236}">
                <a16:creationId xmlns:a16="http://schemas.microsoft.com/office/drawing/2014/main" id="{86A06C08-DEED-BD0A-4C23-CA80128FDFC2}"/>
              </a:ext>
            </a:extLst>
          </p:cNvPr>
          <p:cNvSpPr>
            <a:spLocks noGrp="1"/>
          </p:cNvSpPr>
          <p:nvPr>
            <p:ph idx="1"/>
          </p:nvPr>
        </p:nvSpPr>
        <p:spPr>
          <a:xfrm>
            <a:off x="4743450" y="705113"/>
            <a:ext cx="6805633" cy="5197497"/>
          </a:xfrm>
        </p:spPr>
        <p:txBody>
          <a:bodyPr/>
          <a:lstStyle/>
          <a:p>
            <a:r>
              <a:rPr lang="en-US" dirty="0"/>
              <a:t># </a:t>
            </a:r>
            <a:r>
              <a:rPr lang="en-US" dirty="0" err="1"/>
              <a:t>işareti</a:t>
            </a:r>
            <a:r>
              <a:rPr lang="en-US" dirty="0"/>
              <a:t> id / ID </a:t>
            </a:r>
            <a:r>
              <a:rPr lang="en-US" dirty="0" err="1"/>
              <a:t>ifade</a:t>
            </a:r>
            <a:r>
              <a:rPr lang="en-US" dirty="0"/>
              <a:t> </a:t>
            </a:r>
            <a:r>
              <a:rPr lang="en-US" dirty="0" err="1"/>
              <a:t>eder</a:t>
            </a:r>
            <a:r>
              <a:rPr lang="en-US" dirty="0"/>
              <a:t>.</a:t>
            </a:r>
          </a:p>
          <a:p>
            <a:r>
              <a:rPr lang="en-US" dirty="0">
                <a:highlight>
                  <a:srgbClr val="FF0000"/>
                </a:highlight>
              </a:rPr>
              <a:t>#</a:t>
            </a:r>
            <a:r>
              <a:rPr lang="en-US" dirty="0" err="1">
                <a:highlight>
                  <a:srgbClr val="FF0000"/>
                </a:highlight>
              </a:rPr>
              <a:t>myFirstId</a:t>
            </a:r>
            <a:r>
              <a:rPr lang="en-US" dirty="0"/>
              <a:t> { color: red; }</a:t>
            </a:r>
          </a:p>
          <a:p>
            <a:r>
              <a:rPr lang="en-US" dirty="0"/>
              <a:t>&lt;p&gt;Here's my first paragraph&lt;/p&gt; </a:t>
            </a:r>
          </a:p>
          <a:p>
            <a:r>
              <a:rPr lang="en-US" dirty="0">
                <a:highlight>
                  <a:srgbClr val="C0C0C0"/>
                </a:highlight>
              </a:rPr>
              <a:t>&lt;p id="</a:t>
            </a:r>
            <a:r>
              <a:rPr lang="en-US" dirty="0" err="1">
                <a:highlight>
                  <a:srgbClr val="FF0000"/>
                </a:highlight>
              </a:rPr>
              <a:t>myFirstId</a:t>
            </a:r>
            <a:r>
              <a:rPr lang="en-US" dirty="0">
                <a:highlight>
                  <a:srgbClr val="C0C0C0"/>
                </a:highlight>
              </a:rPr>
              <a:t>"&gt;This one's special&lt;/p&gt; </a:t>
            </a:r>
          </a:p>
          <a:p>
            <a:r>
              <a:rPr lang="en-US" dirty="0"/>
              <a:t>&lt;p&gt;Here's my third paragraph&lt;/p&gt;</a:t>
            </a:r>
            <a:endParaRPr lang="en-TR" dirty="0"/>
          </a:p>
        </p:txBody>
      </p:sp>
    </p:spTree>
    <p:extLst>
      <p:ext uri="{BB962C8B-B14F-4D97-AF65-F5344CB8AC3E}">
        <p14:creationId xmlns:p14="http://schemas.microsoft.com/office/powerpoint/2010/main" val="3105228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7B71C1-4235-740B-735D-8E0D1693B1AF}"/>
              </a:ext>
            </a:extLst>
          </p:cNvPr>
          <p:cNvSpPr>
            <a:spLocks noGrp="1"/>
          </p:cNvSpPr>
          <p:nvPr>
            <p:ph type="title"/>
          </p:nvPr>
        </p:nvSpPr>
        <p:spPr>
          <a:xfrm>
            <a:off x="1535371" y="1044054"/>
            <a:ext cx="10013709" cy="1030360"/>
          </a:xfrm>
        </p:spPr>
        <p:txBody>
          <a:bodyPr>
            <a:normAutofit/>
          </a:bodyPr>
          <a:lstStyle/>
          <a:p>
            <a:r>
              <a:rPr lang="en-TR" dirty="0">
                <a:solidFill>
                  <a:schemeClr val="bg1"/>
                </a:solidFill>
              </a:rPr>
              <a:t>Kaynak</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9E17D9-645A-ECFB-63B2-A9788144B809}"/>
              </a:ext>
            </a:extLst>
          </p:cNvPr>
          <p:cNvSpPr>
            <a:spLocks noGrp="1"/>
          </p:cNvSpPr>
          <p:nvPr>
            <p:ph idx="1"/>
          </p:nvPr>
        </p:nvSpPr>
        <p:spPr>
          <a:xfrm>
            <a:off x="1535371" y="2702257"/>
            <a:ext cx="9935571" cy="3426158"/>
          </a:xfrm>
        </p:spPr>
        <p:txBody>
          <a:bodyPr anchor="t">
            <a:normAutofit/>
          </a:bodyPr>
          <a:lstStyle/>
          <a:p>
            <a:r>
              <a:rPr lang="en-US" dirty="0">
                <a:hlinkClick r:id="rId2"/>
              </a:rPr>
              <a:t>https://www.csszengarden.com</a:t>
            </a:r>
            <a:endParaRPr lang="en-US" dirty="0"/>
          </a:p>
          <a:p>
            <a:r>
              <a:rPr lang="en-US" dirty="0">
                <a:hlinkClick r:id="rId3"/>
              </a:rPr>
              <a:t>https://webcode.tools/</a:t>
            </a:r>
            <a:endParaRPr lang="en-US" dirty="0"/>
          </a:p>
          <a:p>
            <a:r>
              <a:rPr lang="en-US" dirty="0"/>
              <a:t>https://</a:t>
            </a:r>
            <a:r>
              <a:rPr lang="en-US" dirty="0" err="1"/>
              <a:t>css-tricks.com</a:t>
            </a:r>
            <a:r>
              <a:rPr lang="en-US" dirty="0"/>
              <a:t>/snippets/</a:t>
            </a:r>
            <a:r>
              <a:rPr lang="en-US" dirty="0" err="1"/>
              <a:t>css</a:t>
            </a:r>
            <a:r>
              <a:rPr lang="en-US" dirty="0"/>
              <a:t>/a-guide-to-flexbox/#aa-basics-and-terminology</a:t>
            </a:r>
            <a:endParaRPr lang="en-TR" dirty="0"/>
          </a:p>
        </p:txBody>
      </p:sp>
    </p:spTree>
    <p:extLst>
      <p:ext uri="{BB962C8B-B14F-4D97-AF65-F5344CB8AC3E}">
        <p14:creationId xmlns:p14="http://schemas.microsoft.com/office/powerpoint/2010/main" val="814137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A94CF-887C-6E1E-A475-0FC8AA7BF514}"/>
              </a:ext>
            </a:extLst>
          </p:cNvPr>
          <p:cNvSpPr>
            <a:spLocks noGrp="1"/>
          </p:cNvSpPr>
          <p:nvPr>
            <p:ph type="title"/>
          </p:nvPr>
        </p:nvSpPr>
        <p:spPr/>
        <p:txBody>
          <a:bodyPr/>
          <a:lstStyle/>
          <a:p>
            <a:r>
              <a:rPr lang="en-TR" dirty="0"/>
              <a:t>CLASS selector</a:t>
            </a:r>
          </a:p>
        </p:txBody>
      </p:sp>
      <p:sp>
        <p:nvSpPr>
          <p:cNvPr id="3" name="Content Placeholder 2">
            <a:extLst>
              <a:ext uri="{FF2B5EF4-FFF2-40B4-BE49-F238E27FC236}">
                <a16:creationId xmlns:a16="http://schemas.microsoft.com/office/drawing/2014/main" id="{86A06C08-DEED-BD0A-4C23-CA80128FDFC2}"/>
              </a:ext>
            </a:extLst>
          </p:cNvPr>
          <p:cNvSpPr>
            <a:spLocks noGrp="1"/>
          </p:cNvSpPr>
          <p:nvPr>
            <p:ph idx="1"/>
          </p:nvPr>
        </p:nvSpPr>
        <p:spPr/>
        <p:txBody>
          <a:bodyPr/>
          <a:lstStyle/>
          <a:p>
            <a:r>
              <a:rPr lang="en-US" dirty="0"/>
              <a:t>. </a:t>
            </a:r>
            <a:r>
              <a:rPr lang="en-US" dirty="0" err="1"/>
              <a:t>işareti</a:t>
            </a:r>
            <a:r>
              <a:rPr lang="en-US" dirty="0"/>
              <a:t> id / ID </a:t>
            </a:r>
            <a:r>
              <a:rPr lang="en-US" dirty="0" err="1"/>
              <a:t>ifade</a:t>
            </a:r>
            <a:r>
              <a:rPr lang="en-US" dirty="0"/>
              <a:t> </a:t>
            </a:r>
            <a:r>
              <a:rPr lang="en-US" dirty="0" err="1"/>
              <a:t>eder</a:t>
            </a:r>
            <a:r>
              <a:rPr lang="en-US" dirty="0"/>
              <a:t>.</a:t>
            </a:r>
          </a:p>
          <a:p>
            <a:r>
              <a:rPr lang="en-US" dirty="0"/>
              <a:t>#</a:t>
            </a:r>
          </a:p>
          <a:p>
            <a:r>
              <a:rPr lang="en-US" dirty="0">
                <a:highlight>
                  <a:srgbClr val="FF0000"/>
                </a:highlight>
              </a:rPr>
              <a:t>.</a:t>
            </a:r>
            <a:r>
              <a:rPr lang="en-US" dirty="0" err="1">
                <a:highlight>
                  <a:srgbClr val="FF0000"/>
                </a:highlight>
              </a:rPr>
              <a:t>myFirstId</a:t>
            </a:r>
            <a:r>
              <a:rPr lang="en-US" dirty="0"/>
              <a:t> { color: red; }</a:t>
            </a:r>
          </a:p>
          <a:p>
            <a:r>
              <a:rPr lang="en-US" dirty="0"/>
              <a:t>&lt;p class="</a:t>
            </a:r>
            <a:r>
              <a:rPr lang="en-US" dirty="0" err="1">
                <a:highlight>
                  <a:srgbClr val="FF0000"/>
                </a:highlight>
              </a:rPr>
              <a:t>myFirstClass</a:t>
            </a:r>
            <a:r>
              <a:rPr lang="en-US" dirty="0"/>
              <a:t>"&gt;</a:t>
            </a:r>
          </a:p>
          <a:p>
            <a:r>
              <a:rPr lang="en-US" dirty="0"/>
              <a:t>Here is a special paragraph&lt;/p&gt; </a:t>
            </a:r>
          </a:p>
          <a:p>
            <a:r>
              <a:rPr lang="en-US" dirty="0"/>
              <a:t>&lt;p&gt;This one's not&lt;/p&gt; </a:t>
            </a:r>
          </a:p>
          <a:p>
            <a:r>
              <a:rPr lang="en-US" dirty="0"/>
              <a:t>&lt;p class="</a:t>
            </a:r>
            <a:r>
              <a:rPr lang="en-US" dirty="0" err="1">
                <a:highlight>
                  <a:srgbClr val="FF0000"/>
                </a:highlight>
              </a:rPr>
              <a:t>myFirstClass</a:t>
            </a:r>
            <a:r>
              <a:rPr lang="en-US" dirty="0"/>
              <a:t>"&gt;</a:t>
            </a:r>
          </a:p>
          <a:p>
            <a:r>
              <a:rPr lang="en-US" dirty="0"/>
              <a:t>Here is another special paragraph&lt;/p&gt;</a:t>
            </a:r>
            <a:endParaRPr lang="en-TR" dirty="0"/>
          </a:p>
        </p:txBody>
      </p:sp>
    </p:spTree>
    <p:extLst>
      <p:ext uri="{BB962C8B-B14F-4D97-AF65-F5344CB8AC3E}">
        <p14:creationId xmlns:p14="http://schemas.microsoft.com/office/powerpoint/2010/main" val="852406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76F78-1E8C-AEBE-26AE-97A5BD31EE5A}"/>
              </a:ext>
            </a:extLst>
          </p:cNvPr>
          <p:cNvSpPr>
            <a:spLocks noGrp="1"/>
          </p:cNvSpPr>
          <p:nvPr>
            <p:ph type="title"/>
          </p:nvPr>
        </p:nvSpPr>
        <p:spPr/>
        <p:txBody>
          <a:bodyPr/>
          <a:lstStyle/>
          <a:p>
            <a:r>
              <a:rPr lang="en-US" b="0" i="0" dirty="0">
                <a:solidFill>
                  <a:srgbClr val="4E4E4E"/>
                </a:solidFill>
                <a:effectLst/>
                <a:latin typeface="Source Sans Pro" panose="020B0503030403020204" pitchFamily="34" charset="0"/>
              </a:rPr>
              <a:t>Multiple selectors</a:t>
            </a:r>
            <a:br>
              <a:rPr lang="en-US" b="0" i="0" dirty="0">
                <a:solidFill>
                  <a:srgbClr val="4E4E4E"/>
                </a:solidFill>
                <a:effectLst/>
                <a:latin typeface="Source Sans Pro" panose="020B0503030403020204" pitchFamily="34" charset="0"/>
              </a:rPr>
            </a:br>
            <a:endParaRPr lang="en-TR" dirty="0"/>
          </a:p>
        </p:txBody>
      </p:sp>
      <p:sp>
        <p:nvSpPr>
          <p:cNvPr id="3" name="Content Placeholder 2">
            <a:extLst>
              <a:ext uri="{FF2B5EF4-FFF2-40B4-BE49-F238E27FC236}">
                <a16:creationId xmlns:a16="http://schemas.microsoft.com/office/drawing/2014/main" id="{EF7592D7-BFE5-DCD3-E75D-835ADEF63461}"/>
              </a:ext>
            </a:extLst>
          </p:cNvPr>
          <p:cNvSpPr>
            <a:spLocks noGrp="1"/>
          </p:cNvSpPr>
          <p:nvPr>
            <p:ph idx="1"/>
          </p:nvPr>
        </p:nvSpPr>
        <p:spPr/>
        <p:txBody>
          <a:bodyPr/>
          <a:lstStyle/>
          <a:p>
            <a:r>
              <a:rPr lang="en-US" dirty="0"/>
              <a:t>p, button { color: red; }</a:t>
            </a:r>
          </a:p>
          <a:p>
            <a:endParaRPr lang="en-US" dirty="0"/>
          </a:p>
          <a:p>
            <a:r>
              <a:rPr lang="en-US" dirty="0"/>
              <a:t>#</a:t>
            </a:r>
            <a:r>
              <a:rPr lang="en-US" dirty="0" err="1"/>
              <a:t>myFirstId</a:t>
            </a:r>
            <a:r>
              <a:rPr lang="en-US" dirty="0"/>
              <a:t>, .</a:t>
            </a:r>
            <a:r>
              <a:rPr lang="en-US" dirty="0" err="1"/>
              <a:t>myFirstClass</a:t>
            </a:r>
            <a:r>
              <a:rPr lang="en-US" dirty="0"/>
              <a:t> { color: red; }</a:t>
            </a:r>
            <a:endParaRPr lang="en-TR" dirty="0"/>
          </a:p>
        </p:txBody>
      </p:sp>
    </p:spTree>
    <p:extLst>
      <p:ext uri="{BB962C8B-B14F-4D97-AF65-F5344CB8AC3E}">
        <p14:creationId xmlns:p14="http://schemas.microsoft.com/office/powerpoint/2010/main" val="194297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73462-001B-76F0-7EF1-CF3D08A6A24A}"/>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CSS Universal Selector</a:t>
            </a:r>
            <a:br>
              <a:rPr lang="en-US" b="0" i="0" dirty="0">
                <a:solidFill>
                  <a:srgbClr val="000000"/>
                </a:solidFill>
                <a:effectLst/>
                <a:latin typeface="Segoe UI" panose="020B0502040204020203" pitchFamily="34" charset="0"/>
              </a:rPr>
            </a:br>
            <a:endParaRPr lang="en-TR" dirty="0"/>
          </a:p>
        </p:txBody>
      </p:sp>
      <p:sp>
        <p:nvSpPr>
          <p:cNvPr id="3" name="Content Placeholder 2">
            <a:extLst>
              <a:ext uri="{FF2B5EF4-FFF2-40B4-BE49-F238E27FC236}">
                <a16:creationId xmlns:a16="http://schemas.microsoft.com/office/drawing/2014/main" id="{18EEFA36-B0E5-8B84-1B50-69D5C4AC5F2A}"/>
              </a:ext>
            </a:extLst>
          </p:cNvPr>
          <p:cNvSpPr>
            <a:spLocks noGrp="1"/>
          </p:cNvSpPr>
          <p:nvPr>
            <p:ph idx="1"/>
          </p:nvPr>
        </p:nvSpPr>
        <p:spPr/>
        <p:txBody>
          <a:bodyPr/>
          <a:lstStyle/>
          <a:p>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text-align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center</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blue</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TR" dirty="0"/>
          </a:p>
        </p:txBody>
      </p:sp>
    </p:spTree>
    <p:extLst>
      <p:ext uri="{BB962C8B-B14F-4D97-AF65-F5344CB8AC3E}">
        <p14:creationId xmlns:p14="http://schemas.microsoft.com/office/powerpoint/2010/main" val="1005342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DB9DA-B06F-1D8C-0DE7-72F05E6D468C}"/>
              </a:ext>
            </a:extLst>
          </p:cNvPr>
          <p:cNvSpPr>
            <a:spLocks noGrp="1"/>
          </p:cNvSpPr>
          <p:nvPr>
            <p:ph type="title"/>
          </p:nvPr>
        </p:nvSpPr>
        <p:spPr/>
        <p:txBody>
          <a:bodyPr/>
          <a:lstStyle/>
          <a:p>
            <a:r>
              <a:rPr lang="en-US" b="0" i="1" dirty="0" err="1">
                <a:solidFill>
                  <a:srgbClr val="000000"/>
                </a:solidFill>
                <a:effectLst/>
                <a:latin typeface="Segoe UI" panose="020B0502040204020203" pitchFamily="34" charset="0"/>
              </a:rPr>
              <a:t>element.class</a:t>
            </a:r>
            <a:r>
              <a:rPr lang="en-US" b="0" i="0" dirty="0">
                <a:solidFill>
                  <a:srgbClr val="000000"/>
                </a:solidFill>
                <a:effectLst/>
                <a:latin typeface="Segoe UI" panose="020B0502040204020203" pitchFamily="34" charset="0"/>
              </a:rPr>
              <a:t> Selector</a:t>
            </a:r>
            <a:br>
              <a:rPr lang="en-US" b="0" i="0" dirty="0">
                <a:solidFill>
                  <a:srgbClr val="000000"/>
                </a:solidFill>
                <a:effectLst/>
                <a:latin typeface="Segoe UI" panose="020B0502040204020203" pitchFamily="34" charset="0"/>
              </a:rPr>
            </a:br>
            <a:endParaRPr lang="en-TR" dirty="0"/>
          </a:p>
        </p:txBody>
      </p:sp>
      <p:sp>
        <p:nvSpPr>
          <p:cNvPr id="3" name="Content Placeholder 2">
            <a:extLst>
              <a:ext uri="{FF2B5EF4-FFF2-40B4-BE49-F238E27FC236}">
                <a16:creationId xmlns:a16="http://schemas.microsoft.com/office/drawing/2014/main" id="{9CDD70A3-2951-FFE8-9837-360CFC622911}"/>
              </a:ext>
            </a:extLst>
          </p:cNvPr>
          <p:cNvSpPr>
            <a:spLocks noGrp="1"/>
          </p:cNvSpPr>
          <p:nvPr>
            <p:ph idx="1"/>
          </p:nvPr>
        </p:nvSpPr>
        <p:spPr/>
        <p:txBody>
          <a:bodyPr/>
          <a:lstStyle/>
          <a:p>
            <a:r>
              <a:rPr lang="en-US" b="0" i="0" dirty="0" err="1">
                <a:solidFill>
                  <a:srgbClr val="A52A2A"/>
                </a:solidFill>
                <a:effectLst/>
                <a:latin typeface="Consolas" panose="020B0609020204030204" pitchFamily="49" charset="0"/>
              </a:rPr>
              <a:t>p.intro</a:t>
            </a:r>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yellow</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TR" dirty="0"/>
          </a:p>
        </p:txBody>
      </p:sp>
    </p:spTree>
    <p:extLst>
      <p:ext uri="{BB962C8B-B14F-4D97-AF65-F5344CB8AC3E}">
        <p14:creationId xmlns:p14="http://schemas.microsoft.com/office/powerpoint/2010/main" val="250460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AF44D-DC67-0A3E-C928-CD7940D148AF}"/>
              </a:ext>
            </a:extLst>
          </p:cNvPr>
          <p:cNvSpPr>
            <a:spLocks noGrp="1"/>
          </p:cNvSpPr>
          <p:nvPr>
            <p:ph type="title"/>
          </p:nvPr>
        </p:nvSpPr>
        <p:spPr>
          <a:xfrm>
            <a:off x="185738" y="705113"/>
            <a:ext cx="4586287" cy="5197498"/>
          </a:xfrm>
        </p:spPr>
        <p:txBody>
          <a:bodyPr/>
          <a:lstStyle/>
          <a:p>
            <a:r>
              <a:rPr lang="en-US" b="0" i="1" dirty="0">
                <a:solidFill>
                  <a:srgbClr val="000000"/>
                </a:solidFill>
                <a:latin typeface="Segoe UI" panose="020B0502040204020203" pitchFamily="34" charset="0"/>
              </a:rPr>
              <a:t>E</a:t>
            </a:r>
            <a:r>
              <a:rPr lang="en-US" b="0" i="1" dirty="0">
                <a:solidFill>
                  <a:srgbClr val="000000"/>
                </a:solidFill>
                <a:effectLst/>
                <a:latin typeface="Segoe UI" panose="020B0502040204020203" pitchFamily="34" charset="0"/>
              </a:rPr>
              <a:t>lement element</a:t>
            </a:r>
            <a:r>
              <a:rPr lang="en-US" b="0" i="0" dirty="0">
                <a:solidFill>
                  <a:srgbClr val="000000"/>
                </a:solidFill>
                <a:effectLst/>
                <a:latin typeface="Segoe UI" panose="020B0502040204020203" pitchFamily="34" charset="0"/>
              </a:rPr>
              <a:t> </a:t>
            </a:r>
            <a:br>
              <a:rPr lang="en-US" b="0" i="0" dirty="0">
                <a:solidFill>
                  <a:srgbClr val="000000"/>
                </a:solidFill>
                <a:effectLst/>
                <a:latin typeface="Segoe UI" panose="020B0502040204020203" pitchFamily="34" charset="0"/>
              </a:rPr>
            </a:br>
            <a:r>
              <a:rPr lang="en-US" b="0" i="0" dirty="0">
                <a:solidFill>
                  <a:srgbClr val="000000"/>
                </a:solidFill>
                <a:effectLst/>
                <a:latin typeface="Segoe UI" panose="020B0502040204020203" pitchFamily="34" charset="0"/>
              </a:rPr>
              <a:t>Selector</a:t>
            </a:r>
            <a:br>
              <a:rPr lang="en-US" b="0" i="0" dirty="0">
                <a:solidFill>
                  <a:srgbClr val="000000"/>
                </a:solidFill>
                <a:effectLst/>
                <a:latin typeface="Segoe UI" panose="020B0502040204020203" pitchFamily="34" charset="0"/>
              </a:rPr>
            </a:br>
            <a:endParaRPr lang="en-TR" dirty="0"/>
          </a:p>
        </p:txBody>
      </p:sp>
      <p:sp>
        <p:nvSpPr>
          <p:cNvPr id="3" name="Content Placeholder 2">
            <a:extLst>
              <a:ext uri="{FF2B5EF4-FFF2-40B4-BE49-F238E27FC236}">
                <a16:creationId xmlns:a16="http://schemas.microsoft.com/office/drawing/2014/main" id="{CD4814EE-F149-D347-1689-8343DF7867D8}"/>
              </a:ext>
            </a:extLst>
          </p:cNvPr>
          <p:cNvSpPr>
            <a:spLocks noGrp="1"/>
          </p:cNvSpPr>
          <p:nvPr>
            <p:ph idx="1"/>
          </p:nvPr>
        </p:nvSpPr>
        <p:spPr/>
        <p:txBody>
          <a:bodyPr/>
          <a:lstStyle/>
          <a:p>
            <a:r>
              <a:rPr lang="en-US" b="0" i="0" dirty="0">
                <a:solidFill>
                  <a:srgbClr val="A52A2A"/>
                </a:solidFill>
                <a:effectLst/>
                <a:latin typeface="Consolas" panose="020B0609020204030204" pitchFamily="49" charset="0"/>
              </a:rPr>
              <a:t>div p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yellow</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TR" dirty="0"/>
          </a:p>
        </p:txBody>
      </p:sp>
      <p:sp>
        <p:nvSpPr>
          <p:cNvPr id="5" name="TextBox 4">
            <a:extLst>
              <a:ext uri="{FF2B5EF4-FFF2-40B4-BE49-F238E27FC236}">
                <a16:creationId xmlns:a16="http://schemas.microsoft.com/office/drawing/2014/main" id="{4DC5AAD0-A4EA-F0D7-A0C8-8335CB72FFA5}"/>
              </a:ext>
            </a:extLst>
          </p:cNvPr>
          <p:cNvSpPr txBox="1"/>
          <p:nvPr/>
        </p:nvSpPr>
        <p:spPr>
          <a:xfrm>
            <a:off x="4949938" y="2312702"/>
            <a:ext cx="7025878" cy="369332"/>
          </a:xfrm>
          <a:prstGeom prst="rect">
            <a:avLst/>
          </a:prstGeom>
          <a:noFill/>
        </p:spPr>
        <p:txBody>
          <a:bodyPr wrap="square">
            <a:spAutoFit/>
          </a:bodyPr>
          <a:lstStyle/>
          <a:p>
            <a:r>
              <a:rPr lang="en-TR" dirty="0"/>
              <a:t>&lt;div&gt; öğelerinin içindeki her &lt;p&gt; öğesi</a:t>
            </a:r>
          </a:p>
        </p:txBody>
      </p:sp>
    </p:spTree>
    <p:extLst>
      <p:ext uri="{BB962C8B-B14F-4D97-AF65-F5344CB8AC3E}">
        <p14:creationId xmlns:p14="http://schemas.microsoft.com/office/powerpoint/2010/main" val="2943863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9F9C-CFF8-62F8-BECA-66160CFE4AFA}"/>
              </a:ext>
            </a:extLst>
          </p:cNvPr>
          <p:cNvSpPr>
            <a:spLocks noGrp="1"/>
          </p:cNvSpPr>
          <p:nvPr>
            <p:ph type="title"/>
          </p:nvPr>
        </p:nvSpPr>
        <p:spPr>
          <a:xfrm>
            <a:off x="357188" y="705113"/>
            <a:ext cx="4054891" cy="5197498"/>
          </a:xfrm>
        </p:spPr>
        <p:txBody>
          <a:bodyPr/>
          <a:lstStyle/>
          <a:p>
            <a:r>
              <a:rPr lang="en-US" b="0" i="1" dirty="0">
                <a:solidFill>
                  <a:srgbClr val="000000"/>
                </a:solidFill>
                <a:effectLst/>
                <a:latin typeface="Segoe UI" panose="020B0502040204020203" pitchFamily="34" charset="0"/>
              </a:rPr>
              <a:t>element&gt;element</a:t>
            </a:r>
            <a:r>
              <a:rPr lang="en-US" b="0" i="0" dirty="0">
                <a:solidFill>
                  <a:srgbClr val="000000"/>
                </a:solidFill>
                <a:effectLst/>
                <a:latin typeface="Segoe UI" panose="020B0502040204020203" pitchFamily="34" charset="0"/>
              </a:rPr>
              <a:t> Selector</a:t>
            </a:r>
            <a:br>
              <a:rPr lang="en-US" b="0" i="0" dirty="0">
                <a:solidFill>
                  <a:srgbClr val="000000"/>
                </a:solidFill>
                <a:effectLst/>
                <a:latin typeface="Segoe UI" panose="020B0502040204020203" pitchFamily="34" charset="0"/>
              </a:rPr>
            </a:br>
            <a:endParaRPr lang="en-TR" dirty="0"/>
          </a:p>
        </p:txBody>
      </p:sp>
      <p:sp>
        <p:nvSpPr>
          <p:cNvPr id="3" name="Content Placeholder 2">
            <a:extLst>
              <a:ext uri="{FF2B5EF4-FFF2-40B4-BE49-F238E27FC236}">
                <a16:creationId xmlns:a16="http://schemas.microsoft.com/office/drawing/2014/main" id="{78F8DD7B-2D35-0C30-A135-160E365C6E66}"/>
              </a:ext>
            </a:extLst>
          </p:cNvPr>
          <p:cNvSpPr>
            <a:spLocks noGrp="1"/>
          </p:cNvSpPr>
          <p:nvPr>
            <p:ph idx="1"/>
          </p:nvPr>
        </p:nvSpPr>
        <p:spPr/>
        <p:txBody>
          <a:bodyPr/>
          <a:lstStyle/>
          <a:p>
            <a:r>
              <a:rPr lang="en-US" b="0" i="0" dirty="0">
                <a:solidFill>
                  <a:srgbClr val="A52A2A"/>
                </a:solidFill>
                <a:effectLst/>
                <a:latin typeface="Consolas" panose="020B0609020204030204" pitchFamily="49" charset="0"/>
              </a:rPr>
              <a:t>div &gt; p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yellow</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TR" dirty="0"/>
          </a:p>
        </p:txBody>
      </p:sp>
      <p:sp>
        <p:nvSpPr>
          <p:cNvPr id="5" name="TextBox 4">
            <a:extLst>
              <a:ext uri="{FF2B5EF4-FFF2-40B4-BE49-F238E27FC236}">
                <a16:creationId xmlns:a16="http://schemas.microsoft.com/office/drawing/2014/main" id="{303F67BF-C3C7-B92D-CE1C-2E9F3B005614}"/>
              </a:ext>
            </a:extLst>
          </p:cNvPr>
          <p:cNvSpPr txBox="1"/>
          <p:nvPr/>
        </p:nvSpPr>
        <p:spPr>
          <a:xfrm>
            <a:off x="5004198" y="2060974"/>
            <a:ext cx="6093618" cy="369332"/>
          </a:xfrm>
          <a:prstGeom prst="rect">
            <a:avLst/>
          </a:prstGeom>
          <a:noFill/>
        </p:spPr>
        <p:txBody>
          <a:bodyPr wrap="square">
            <a:spAutoFit/>
          </a:bodyPr>
          <a:lstStyle/>
          <a:p>
            <a:r>
              <a:rPr lang="en-TR" dirty="0"/>
              <a:t>Ebeveyni bir &lt;div&gt; öğesi olduğu her &lt;p&gt; öğesi</a:t>
            </a:r>
          </a:p>
        </p:txBody>
      </p:sp>
    </p:spTree>
    <p:extLst>
      <p:ext uri="{BB962C8B-B14F-4D97-AF65-F5344CB8AC3E}">
        <p14:creationId xmlns:p14="http://schemas.microsoft.com/office/powerpoint/2010/main" val="1299825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2DA3D-B73E-8E84-5230-60732C87155C}"/>
              </a:ext>
            </a:extLst>
          </p:cNvPr>
          <p:cNvSpPr>
            <a:spLocks noGrp="1"/>
          </p:cNvSpPr>
          <p:nvPr>
            <p:ph type="title"/>
          </p:nvPr>
        </p:nvSpPr>
        <p:spPr>
          <a:xfrm>
            <a:off x="642918" y="705113"/>
            <a:ext cx="3986232" cy="5197498"/>
          </a:xfrm>
        </p:spPr>
        <p:txBody>
          <a:bodyPr/>
          <a:lstStyle/>
          <a:p>
            <a:r>
              <a:rPr lang="en-US" b="0" i="1" dirty="0" err="1">
                <a:solidFill>
                  <a:srgbClr val="000000"/>
                </a:solidFill>
                <a:effectLst/>
                <a:latin typeface="Segoe UI" panose="020B0502040204020203" pitchFamily="34" charset="0"/>
              </a:rPr>
              <a:t>element+element</a:t>
            </a:r>
            <a:br>
              <a:rPr lang="en-US" b="0" i="0" dirty="0">
                <a:solidFill>
                  <a:srgbClr val="000000"/>
                </a:solidFill>
                <a:effectLst/>
                <a:latin typeface="Segoe UI" panose="020B0502040204020203" pitchFamily="34" charset="0"/>
              </a:rPr>
            </a:br>
            <a:endParaRPr lang="en-TR" dirty="0"/>
          </a:p>
        </p:txBody>
      </p:sp>
      <p:sp>
        <p:nvSpPr>
          <p:cNvPr id="3" name="Content Placeholder 2">
            <a:extLst>
              <a:ext uri="{FF2B5EF4-FFF2-40B4-BE49-F238E27FC236}">
                <a16:creationId xmlns:a16="http://schemas.microsoft.com/office/drawing/2014/main" id="{DC4A924A-EDCB-0FDE-E11E-DA2ACA75FD29}"/>
              </a:ext>
            </a:extLst>
          </p:cNvPr>
          <p:cNvSpPr>
            <a:spLocks noGrp="1"/>
          </p:cNvSpPr>
          <p:nvPr>
            <p:ph idx="1"/>
          </p:nvPr>
        </p:nvSpPr>
        <p:spPr/>
        <p:txBody>
          <a:bodyPr/>
          <a:lstStyle/>
          <a:p>
            <a:r>
              <a:rPr lang="en-US" b="0" i="0" dirty="0">
                <a:solidFill>
                  <a:srgbClr val="A52A2A"/>
                </a:solidFill>
                <a:effectLst/>
                <a:latin typeface="Consolas" panose="020B0609020204030204" pitchFamily="49" charset="0"/>
              </a:rPr>
              <a:t>div + p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yellow</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TR" dirty="0"/>
          </a:p>
        </p:txBody>
      </p:sp>
      <p:sp>
        <p:nvSpPr>
          <p:cNvPr id="6" name="TextBox 5">
            <a:extLst>
              <a:ext uri="{FF2B5EF4-FFF2-40B4-BE49-F238E27FC236}">
                <a16:creationId xmlns:a16="http://schemas.microsoft.com/office/drawing/2014/main" id="{F66EC2F5-2FA4-7253-F1B4-77285572DAB3}"/>
              </a:ext>
            </a:extLst>
          </p:cNvPr>
          <p:cNvSpPr txBox="1"/>
          <p:nvPr/>
        </p:nvSpPr>
        <p:spPr>
          <a:xfrm>
            <a:off x="4848225" y="1720808"/>
            <a:ext cx="7343775" cy="369332"/>
          </a:xfrm>
          <a:prstGeom prst="rect">
            <a:avLst/>
          </a:prstGeom>
          <a:noFill/>
        </p:spPr>
        <p:txBody>
          <a:bodyPr wrap="square">
            <a:spAutoFit/>
          </a:bodyPr>
          <a:lstStyle/>
          <a:p>
            <a:r>
              <a:rPr lang="en-TR" dirty="0"/>
              <a:t>&lt;div&gt; öğelerinin hemen sonrasına yerleştirilen ilk &lt;p&gt; öğesi</a:t>
            </a:r>
          </a:p>
        </p:txBody>
      </p:sp>
    </p:spTree>
    <p:extLst>
      <p:ext uri="{BB962C8B-B14F-4D97-AF65-F5344CB8AC3E}">
        <p14:creationId xmlns:p14="http://schemas.microsoft.com/office/powerpoint/2010/main" val="2674356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5BCA8-18CF-C8EA-AB4B-78600D705D15}"/>
              </a:ext>
            </a:extLst>
          </p:cNvPr>
          <p:cNvSpPr>
            <a:spLocks noGrp="1"/>
          </p:cNvSpPr>
          <p:nvPr>
            <p:ph type="title"/>
          </p:nvPr>
        </p:nvSpPr>
        <p:spPr>
          <a:xfrm>
            <a:off x="128588" y="705113"/>
            <a:ext cx="4529137" cy="5197498"/>
          </a:xfrm>
        </p:spPr>
        <p:txBody>
          <a:bodyPr/>
          <a:lstStyle/>
          <a:p>
            <a:r>
              <a:rPr lang="en-US" b="0" i="1" dirty="0">
                <a:solidFill>
                  <a:srgbClr val="000000"/>
                </a:solidFill>
                <a:effectLst/>
                <a:latin typeface="Segoe UI" panose="020B0502040204020203" pitchFamily="34" charset="0"/>
              </a:rPr>
              <a:t>element1</a:t>
            </a:r>
            <a:r>
              <a:rPr lang="en-US" b="0" i="0" dirty="0">
                <a:solidFill>
                  <a:srgbClr val="000000"/>
                </a:solidFill>
                <a:effectLst/>
                <a:latin typeface="Segoe UI" panose="020B0502040204020203" pitchFamily="34" charset="0"/>
              </a:rPr>
              <a:t>~</a:t>
            </a:r>
            <a:r>
              <a:rPr lang="en-US" b="0" i="1" dirty="0">
                <a:solidFill>
                  <a:srgbClr val="000000"/>
                </a:solidFill>
                <a:effectLst/>
                <a:latin typeface="Segoe UI" panose="020B0502040204020203" pitchFamily="34" charset="0"/>
              </a:rPr>
              <a:t>element2</a:t>
            </a:r>
            <a:br>
              <a:rPr lang="en-US" b="0" i="0" dirty="0">
                <a:solidFill>
                  <a:srgbClr val="000000"/>
                </a:solidFill>
                <a:effectLst/>
                <a:latin typeface="Segoe UI" panose="020B0502040204020203" pitchFamily="34" charset="0"/>
              </a:rPr>
            </a:br>
            <a:r>
              <a:rPr lang="en-US" b="0" i="0" dirty="0">
                <a:solidFill>
                  <a:srgbClr val="000000"/>
                </a:solidFill>
                <a:effectLst/>
                <a:latin typeface="Segoe UI" panose="020B0502040204020203" pitchFamily="34" charset="0"/>
              </a:rPr>
              <a:t>Selector</a:t>
            </a:r>
            <a:br>
              <a:rPr lang="en-US" b="0" i="0" dirty="0">
                <a:solidFill>
                  <a:srgbClr val="000000"/>
                </a:solidFill>
                <a:effectLst/>
                <a:latin typeface="Segoe UI" panose="020B0502040204020203" pitchFamily="34" charset="0"/>
              </a:rPr>
            </a:br>
            <a:endParaRPr lang="en-TR" dirty="0"/>
          </a:p>
        </p:txBody>
      </p:sp>
      <p:sp>
        <p:nvSpPr>
          <p:cNvPr id="3" name="Content Placeholder 2">
            <a:extLst>
              <a:ext uri="{FF2B5EF4-FFF2-40B4-BE49-F238E27FC236}">
                <a16:creationId xmlns:a16="http://schemas.microsoft.com/office/drawing/2014/main" id="{30C72BEE-2330-C6B9-3B03-FC205C3ED228}"/>
              </a:ext>
            </a:extLst>
          </p:cNvPr>
          <p:cNvSpPr>
            <a:spLocks noGrp="1"/>
          </p:cNvSpPr>
          <p:nvPr>
            <p:ph idx="1"/>
          </p:nvPr>
        </p:nvSpPr>
        <p:spPr/>
        <p:txBody>
          <a:bodyPr/>
          <a:lstStyle/>
          <a:p>
            <a:r>
              <a:rPr lang="en-US" b="0" i="0" dirty="0">
                <a:solidFill>
                  <a:srgbClr val="A52A2A"/>
                </a:solidFill>
                <a:effectLst/>
                <a:latin typeface="Consolas" panose="020B0609020204030204" pitchFamily="49" charset="0"/>
              </a:rPr>
              <a:t>p ~ </a:t>
            </a:r>
            <a:r>
              <a:rPr lang="en-US" b="0" i="0" dirty="0" err="1">
                <a:solidFill>
                  <a:srgbClr val="A52A2A"/>
                </a:solidFill>
                <a:effectLst/>
                <a:latin typeface="Consolas" panose="020B0609020204030204" pitchFamily="49" charset="0"/>
              </a:rPr>
              <a:t>ul</a:t>
            </a:r>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#ff0000</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TR" dirty="0"/>
          </a:p>
        </p:txBody>
      </p:sp>
      <p:sp>
        <p:nvSpPr>
          <p:cNvPr id="5" name="TextBox 4">
            <a:extLst>
              <a:ext uri="{FF2B5EF4-FFF2-40B4-BE49-F238E27FC236}">
                <a16:creationId xmlns:a16="http://schemas.microsoft.com/office/drawing/2014/main" id="{EFC5D4C0-E9CF-57D5-AEA7-897348BD94EB}"/>
              </a:ext>
            </a:extLst>
          </p:cNvPr>
          <p:cNvSpPr txBox="1"/>
          <p:nvPr/>
        </p:nvSpPr>
        <p:spPr>
          <a:xfrm>
            <a:off x="5575698" y="1262747"/>
            <a:ext cx="6093618" cy="646331"/>
          </a:xfrm>
          <a:prstGeom prst="rect">
            <a:avLst/>
          </a:prstGeom>
          <a:noFill/>
        </p:spPr>
        <p:txBody>
          <a:bodyPr wrap="square">
            <a:spAutoFit/>
          </a:bodyPr>
          <a:lstStyle/>
          <a:p>
            <a:r>
              <a:rPr lang="en-TR" dirty="0"/>
              <a:t>Aynı ebeveyne sahip bir &lt;p&gt; öğesinden önce gelen tüm &lt;ul&gt; öğeleri</a:t>
            </a:r>
          </a:p>
        </p:txBody>
      </p:sp>
    </p:spTree>
    <p:extLst>
      <p:ext uri="{BB962C8B-B14F-4D97-AF65-F5344CB8AC3E}">
        <p14:creationId xmlns:p14="http://schemas.microsoft.com/office/powerpoint/2010/main" val="2357738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C6BF-0247-5A97-95BD-3C08B5397374}"/>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CSS [</a:t>
            </a:r>
            <a:r>
              <a:rPr lang="en-US" b="0" i="1" dirty="0">
                <a:solidFill>
                  <a:srgbClr val="000000"/>
                </a:solidFill>
                <a:effectLst/>
                <a:latin typeface="Segoe UI" panose="020B0502040204020203" pitchFamily="34" charset="0"/>
              </a:rPr>
              <a:t>attribute</a:t>
            </a:r>
            <a:r>
              <a:rPr lang="en-US" b="0" i="0" dirty="0">
                <a:solidFill>
                  <a:srgbClr val="000000"/>
                </a:solidFill>
                <a:effectLst/>
                <a:latin typeface="Segoe UI" panose="020B0502040204020203" pitchFamily="34" charset="0"/>
              </a:rPr>
              <a:t>] Selector</a:t>
            </a:r>
            <a:br>
              <a:rPr lang="en-US" b="0" i="0" dirty="0">
                <a:solidFill>
                  <a:srgbClr val="000000"/>
                </a:solidFill>
                <a:effectLst/>
                <a:latin typeface="Segoe UI" panose="020B0502040204020203" pitchFamily="34" charset="0"/>
              </a:rPr>
            </a:br>
            <a:endParaRPr lang="en-TR" dirty="0"/>
          </a:p>
        </p:txBody>
      </p:sp>
      <p:sp>
        <p:nvSpPr>
          <p:cNvPr id="3" name="Content Placeholder 2">
            <a:extLst>
              <a:ext uri="{FF2B5EF4-FFF2-40B4-BE49-F238E27FC236}">
                <a16:creationId xmlns:a16="http://schemas.microsoft.com/office/drawing/2014/main" id="{C23AE47F-8937-626D-5B20-DF19D8E6FE0E}"/>
              </a:ext>
            </a:extLst>
          </p:cNvPr>
          <p:cNvSpPr>
            <a:spLocks noGrp="1"/>
          </p:cNvSpPr>
          <p:nvPr>
            <p:ph idx="1"/>
          </p:nvPr>
        </p:nvSpPr>
        <p:spPr/>
        <p:txBody>
          <a:bodyPr/>
          <a:lstStyle/>
          <a:p>
            <a:r>
              <a:rPr lang="en-US" b="0" i="0" dirty="0">
                <a:solidFill>
                  <a:srgbClr val="A52A2A"/>
                </a:solidFill>
                <a:effectLst/>
                <a:latin typeface="Consolas" panose="020B0609020204030204" pitchFamily="49" charset="0"/>
              </a:rPr>
              <a:t>a[target]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yellow</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p>
          <a:p>
            <a:endParaRPr lang="en-US" b="0" dirty="0">
              <a:solidFill>
                <a:srgbClr val="000000"/>
              </a:solidFill>
              <a:latin typeface="Consolas" panose="020B0609020204030204" pitchFamily="49" charset="0"/>
            </a:endParaRPr>
          </a:p>
          <a:p>
            <a:endParaRPr lang="en-US" b="0" i="0" dirty="0">
              <a:solidFill>
                <a:srgbClr val="000000"/>
              </a:solidFill>
              <a:effectLst/>
              <a:latin typeface="Consolas" panose="020B0609020204030204" pitchFamily="49" charset="0"/>
            </a:endParaRPr>
          </a:p>
          <a:p>
            <a:endParaRPr lang="en-US" b="0" dirty="0">
              <a:solidFill>
                <a:srgbClr val="000000"/>
              </a:solidFill>
              <a:latin typeface="Consolas" panose="020B0609020204030204" pitchFamily="49" charset="0"/>
            </a:endParaRPr>
          </a:p>
          <a:p>
            <a:r>
              <a:rPr lang="en-US" b="0" i="0" dirty="0">
                <a:solidFill>
                  <a:srgbClr val="A52A2A"/>
                </a:solidFill>
                <a:effectLst/>
                <a:latin typeface="Consolas" panose="020B0609020204030204" pitchFamily="49" charset="0"/>
              </a:rPr>
              <a:t>a[target="_blank"]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yellow</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TR" dirty="0"/>
          </a:p>
        </p:txBody>
      </p:sp>
      <p:sp>
        <p:nvSpPr>
          <p:cNvPr id="5" name="TextBox 4">
            <a:extLst>
              <a:ext uri="{FF2B5EF4-FFF2-40B4-BE49-F238E27FC236}">
                <a16:creationId xmlns:a16="http://schemas.microsoft.com/office/drawing/2014/main" id="{9AC9979A-3278-DAA0-32D5-CA938B84C82D}"/>
              </a:ext>
            </a:extLst>
          </p:cNvPr>
          <p:cNvSpPr txBox="1"/>
          <p:nvPr/>
        </p:nvSpPr>
        <p:spPr>
          <a:xfrm>
            <a:off x="5275660" y="955390"/>
            <a:ext cx="6093618" cy="369332"/>
          </a:xfrm>
          <a:prstGeom prst="rect">
            <a:avLst/>
          </a:prstGeom>
          <a:noFill/>
        </p:spPr>
        <p:txBody>
          <a:bodyPr wrap="square">
            <a:spAutoFit/>
          </a:bodyPr>
          <a:lstStyle/>
          <a:p>
            <a:r>
              <a:rPr lang="en-TR" dirty="0"/>
              <a:t>"target" özelliği olan tüm &lt;a&gt; öğelerini stillendir</a:t>
            </a:r>
          </a:p>
        </p:txBody>
      </p:sp>
      <p:sp>
        <p:nvSpPr>
          <p:cNvPr id="6" name="TextBox 5">
            <a:extLst>
              <a:ext uri="{FF2B5EF4-FFF2-40B4-BE49-F238E27FC236}">
                <a16:creationId xmlns:a16="http://schemas.microsoft.com/office/drawing/2014/main" id="{6B92A4C5-5D9E-8CA9-F623-5B63BD08217D}"/>
              </a:ext>
            </a:extLst>
          </p:cNvPr>
          <p:cNvSpPr txBox="1"/>
          <p:nvPr/>
        </p:nvSpPr>
        <p:spPr>
          <a:xfrm>
            <a:off x="5376671" y="3119195"/>
            <a:ext cx="6093618" cy="646331"/>
          </a:xfrm>
          <a:prstGeom prst="rect">
            <a:avLst/>
          </a:prstGeom>
          <a:noFill/>
        </p:spPr>
        <p:txBody>
          <a:bodyPr wrap="square">
            <a:spAutoFit/>
          </a:bodyPr>
          <a:lstStyle/>
          <a:p>
            <a:r>
              <a:rPr lang="en-TR" dirty="0"/>
              <a:t>"target" özelliği _blank olan tüm &lt;a&gt; öğelerini stillendir</a:t>
            </a:r>
          </a:p>
        </p:txBody>
      </p:sp>
    </p:spTree>
    <p:extLst>
      <p:ext uri="{BB962C8B-B14F-4D97-AF65-F5344CB8AC3E}">
        <p14:creationId xmlns:p14="http://schemas.microsoft.com/office/powerpoint/2010/main" val="2787381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414A-2280-D858-93B9-8ED6BBE82F4C}"/>
              </a:ext>
            </a:extLst>
          </p:cNvPr>
          <p:cNvSpPr>
            <a:spLocks noGrp="1"/>
          </p:cNvSpPr>
          <p:nvPr>
            <p:ph type="title"/>
          </p:nvPr>
        </p:nvSpPr>
        <p:spPr>
          <a:xfrm>
            <a:off x="357188" y="705113"/>
            <a:ext cx="4257675" cy="5197498"/>
          </a:xfrm>
        </p:spPr>
        <p:txBody>
          <a:bodyPr/>
          <a:lstStyle/>
          <a:p>
            <a:r>
              <a:rPr lang="en-US" b="0" i="0" dirty="0">
                <a:solidFill>
                  <a:srgbClr val="000000"/>
                </a:solidFill>
                <a:effectLst/>
                <a:latin typeface="Segoe UI" panose="020B0502040204020203" pitchFamily="34" charset="0"/>
              </a:rPr>
              <a:t>[</a:t>
            </a:r>
            <a:r>
              <a:rPr lang="en-US" b="0" i="1" dirty="0">
                <a:solidFill>
                  <a:srgbClr val="000000"/>
                </a:solidFill>
                <a:effectLst/>
                <a:latin typeface="Segoe UI" panose="020B0502040204020203" pitchFamily="34" charset="0"/>
              </a:rPr>
              <a:t>attribute</a:t>
            </a:r>
            <a:r>
              <a:rPr lang="en-US" b="0" i="0" dirty="0">
                <a:solidFill>
                  <a:srgbClr val="000000"/>
                </a:solidFill>
                <a:effectLst/>
                <a:latin typeface="Segoe UI" panose="020B0502040204020203" pitchFamily="34" charset="0"/>
              </a:rPr>
              <a:t>~=</a:t>
            </a:r>
            <a:r>
              <a:rPr lang="en-US" b="0" i="1" dirty="0">
                <a:solidFill>
                  <a:srgbClr val="000000"/>
                </a:solidFill>
                <a:effectLst/>
                <a:latin typeface="Segoe UI" panose="020B0502040204020203" pitchFamily="34" charset="0"/>
              </a:rPr>
              <a:t>value</a:t>
            </a:r>
            <a:r>
              <a:rPr lang="en-US" b="0" i="0" dirty="0">
                <a:solidFill>
                  <a:srgbClr val="000000"/>
                </a:solidFill>
                <a:effectLst/>
                <a:latin typeface="Segoe UI" panose="020B0502040204020203" pitchFamily="34" charset="0"/>
              </a:rPr>
              <a:t>] Selector</a:t>
            </a:r>
            <a:br>
              <a:rPr lang="en-US" b="0" i="0" dirty="0">
                <a:solidFill>
                  <a:srgbClr val="000000"/>
                </a:solidFill>
                <a:effectLst/>
                <a:latin typeface="Segoe UI" panose="020B0502040204020203" pitchFamily="34" charset="0"/>
              </a:rPr>
            </a:br>
            <a:endParaRPr lang="en-TR" dirty="0"/>
          </a:p>
        </p:txBody>
      </p:sp>
      <p:sp>
        <p:nvSpPr>
          <p:cNvPr id="3" name="Content Placeholder 2">
            <a:extLst>
              <a:ext uri="{FF2B5EF4-FFF2-40B4-BE49-F238E27FC236}">
                <a16:creationId xmlns:a16="http://schemas.microsoft.com/office/drawing/2014/main" id="{06E677D2-36F3-AD58-2AE2-0618614D370D}"/>
              </a:ext>
            </a:extLst>
          </p:cNvPr>
          <p:cNvSpPr>
            <a:spLocks noGrp="1"/>
          </p:cNvSpPr>
          <p:nvPr>
            <p:ph idx="1"/>
          </p:nvPr>
        </p:nvSpPr>
        <p:spPr/>
        <p:txBody>
          <a:bodyPr/>
          <a:lstStyle/>
          <a:p>
            <a:r>
              <a:rPr lang="en-US" b="0" i="0" dirty="0">
                <a:solidFill>
                  <a:srgbClr val="A52A2A"/>
                </a:solidFill>
                <a:effectLst/>
                <a:latin typeface="Consolas" panose="020B0609020204030204" pitchFamily="49" charset="0"/>
              </a:rPr>
              <a:t>[title~="flower"]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yellow</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TR" dirty="0"/>
          </a:p>
        </p:txBody>
      </p:sp>
      <p:sp>
        <p:nvSpPr>
          <p:cNvPr id="5" name="TextBox 4">
            <a:extLst>
              <a:ext uri="{FF2B5EF4-FFF2-40B4-BE49-F238E27FC236}">
                <a16:creationId xmlns:a16="http://schemas.microsoft.com/office/drawing/2014/main" id="{1CBF0AF1-5846-568F-A38C-7F8B7D6865BB}"/>
              </a:ext>
            </a:extLst>
          </p:cNvPr>
          <p:cNvSpPr txBox="1"/>
          <p:nvPr/>
        </p:nvSpPr>
        <p:spPr>
          <a:xfrm>
            <a:off x="5376671" y="1919973"/>
            <a:ext cx="6093618" cy="646331"/>
          </a:xfrm>
          <a:prstGeom prst="rect">
            <a:avLst/>
          </a:prstGeom>
          <a:noFill/>
        </p:spPr>
        <p:txBody>
          <a:bodyPr wrap="square">
            <a:spAutoFit/>
          </a:bodyPr>
          <a:lstStyle/>
          <a:p>
            <a:r>
              <a:rPr lang="en-US" dirty="0"/>
              <a:t>“title” </a:t>
            </a:r>
            <a:r>
              <a:rPr lang="en-US" dirty="0" err="1"/>
              <a:t>özelliğinin</a:t>
            </a:r>
            <a:r>
              <a:rPr lang="en-US" dirty="0"/>
              <a:t> </a:t>
            </a:r>
            <a:r>
              <a:rPr lang="en-US" dirty="0" err="1"/>
              <a:t>değer</a:t>
            </a:r>
            <a:r>
              <a:rPr lang="en-US" dirty="0"/>
              <a:t> </a:t>
            </a:r>
            <a:r>
              <a:rPr lang="en-US" dirty="0" err="1"/>
              <a:t>kısmında</a:t>
            </a:r>
            <a:r>
              <a:rPr lang="en-US" dirty="0"/>
              <a:t> </a:t>
            </a:r>
            <a:r>
              <a:rPr lang="en-US" dirty="0" err="1"/>
              <a:t>boşlukla</a:t>
            </a:r>
            <a:r>
              <a:rPr lang="en-US" dirty="0"/>
              <a:t> </a:t>
            </a:r>
            <a:r>
              <a:rPr lang="en-US" dirty="0" err="1"/>
              <a:t>ayrılmış</a:t>
            </a:r>
            <a:r>
              <a:rPr lang="en-US" dirty="0"/>
              <a:t> “flower” </a:t>
            </a:r>
            <a:r>
              <a:rPr lang="en-US" dirty="0" err="1"/>
              <a:t>kelimesi</a:t>
            </a:r>
            <a:r>
              <a:rPr lang="en-US" dirty="0"/>
              <a:t> </a:t>
            </a:r>
            <a:r>
              <a:rPr lang="en-US" dirty="0" err="1"/>
              <a:t>tüm</a:t>
            </a:r>
            <a:r>
              <a:rPr lang="en-US" dirty="0"/>
              <a:t> </a:t>
            </a:r>
            <a:r>
              <a:rPr lang="en-US" dirty="0" err="1"/>
              <a:t>öğeler</a:t>
            </a:r>
            <a:endParaRPr lang="en-TR" dirty="0"/>
          </a:p>
        </p:txBody>
      </p:sp>
    </p:spTree>
    <p:extLst>
      <p:ext uri="{BB962C8B-B14F-4D97-AF65-F5344CB8AC3E}">
        <p14:creationId xmlns:p14="http://schemas.microsoft.com/office/powerpoint/2010/main" val="3335580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2678A-B185-D581-A0A9-FD3190842C7A}"/>
              </a:ext>
            </a:extLst>
          </p:cNvPr>
          <p:cNvSpPr>
            <a:spLocks noGrp="1"/>
          </p:cNvSpPr>
          <p:nvPr>
            <p:ph type="title"/>
          </p:nvPr>
        </p:nvSpPr>
        <p:spPr/>
        <p:txBody>
          <a:bodyPr/>
          <a:lstStyle/>
          <a:p>
            <a:r>
              <a:rPr lang="en-TR" dirty="0"/>
              <a:t>CSS </a:t>
            </a:r>
          </a:p>
        </p:txBody>
      </p:sp>
      <p:sp>
        <p:nvSpPr>
          <p:cNvPr id="3" name="Content Placeholder 2">
            <a:extLst>
              <a:ext uri="{FF2B5EF4-FFF2-40B4-BE49-F238E27FC236}">
                <a16:creationId xmlns:a16="http://schemas.microsoft.com/office/drawing/2014/main" id="{6E039F97-E787-4113-0B74-6B3ACAB11538}"/>
              </a:ext>
            </a:extLst>
          </p:cNvPr>
          <p:cNvSpPr>
            <a:spLocks noGrp="1"/>
          </p:cNvSpPr>
          <p:nvPr>
            <p:ph idx="1"/>
          </p:nvPr>
        </p:nvSpPr>
        <p:spPr/>
        <p:txBody>
          <a:bodyPr/>
          <a:lstStyle/>
          <a:p>
            <a:r>
              <a:rPr lang="en-TR" dirty="0"/>
              <a:t>Ölçümler</a:t>
            </a:r>
          </a:p>
          <a:p>
            <a:r>
              <a:rPr lang="en-TR" dirty="0"/>
              <a:t>CSS ekleme</a:t>
            </a:r>
          </a:p>
          <a:p>
            <a:r>
              <a:rPr lang="en-TR" dirty="0"/>
              <a:t>Selectors</a:t>
            </a:r>
          </a:p>
          <a:p>
            <a:r>
              <a:rPr lang="en-TR" dirty="0"/>
              <a:t>BOX yapısı</a:t>
            </a:r>
          </a:p>
          <a:p>
            <a:r>
              <a:rPr lang="en-TR" dirty="0"/>
              <a:t>Biçim Özellikleri</a:t>
            </a:r>
          </a:p>
          <a:p>
            <a:r>
              <a:rPr lang="en-TR" dirty="0">
                <a:highlight>
                  <a:srgbClr val="FFFF00"/>
                </a:highlight>
              </a:rPr>
              <a:t>Flexbox ve Grid (Layout Yöntemleri)</a:t>
            </a:r>
          </a:p>
          <a:p>
            <a:r>
              <a:rPr lang="en-TR" dirty="0">
                <a:highlight>
                  <a:srgbClr val="FFFF00"/>
                </a:highlight>
              </a:rPr>
              <a:t>Animation Desteği</a:t>
            </a:r>
          </a:p>
          <a:p>
            <a:endParaRPr lang="en-TR" dirty="0"/>
          </a:p>
          <a:p>
            <a:endParaRPr lang="en-TR" dirty="0"/>
          </a:p>
        </p:txBody>
      </p:sp>
    </p:spTree>
    <p:extLst>
      <p:ext uri="{BB962C8B-B14F-4D97-AF65-F5344CB8AC3E}">
        <p14:creationId xmlns:p14="http://schemas.microsoft.com/office/powerpoint/2010/main" val="17698150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AC1CA-27AE-7255-E345-F68BF49D45FD}"/>
              </a:ext>
            </a:extLst>
          </p:cNvPr>
          <p:cNvSpPr>
            <a:spLocks noGrp="1"/>
          </p:cNvSpPr>
          <p:nvPr>
            <p:ph type="title"/>
          </p:nvPr>
        </p:nvSpPr>
        <p:spPr>
          <a:xfrm>
            <a:off x="257175" y="705113"/>
            <a:ext cx="4214813" cy="5197498"/>
          </a:xfrm>
        </p:spPr>
        <p:txBody>
          <a:bodyPr>
            <a:normAutofit/>
          </a:bodyPr>
          <a:lstStyle/>
          <a:p>
            <a:r>
              <a:rPr lang="en-US" b="0" i="0" dirty="0">
                <a:solidFill>
                  <a:srgbClr val="000000"/>
                </a:solidFill>
                <a:effectLst/>
                <a:latin typeface="Segoe UI" panose="020B0502040204020203" pitchFamily="34" charset="0"/>
              </a:rPr>
              <a:t>[</a:t>
            </a:r>
            <a:r>
              <a:rPr lang="en-US" b="0" i="1" dirty="0">
                <a:solidFill>
                  <a:srgbClr val="000000"/>
                </a:solidFill>
                <a:effectLst/>
                <a:latin typeface="Segoe UI" panose="020B0502040204020203" pitchFamily="34" charset="0"/>
              </a:rPr>
              <a:t>attribute</a:t>
            </a:r>
            <a:r>
              <a:rPr lang="en-US" b="0" i="0" dirty="0">
                <a:solidFill>
                  <a:srgbClr val="000000"/>
                </a:solidFill>
                <a:effectLst/>
                <a:latin typeface="Segoe UI" panose="020B0502040204020203" pitchFamily="34" charset="0"/>
              </a:rPr>
              <a:t>|=</a:t>
            </a:r>
            <a:r>
              <a:rPr lang="en-US" b="0" i="1" dirty="0">
                <a:solidFill>
                  <a:srgbClr val="000000"/>
                </a:solidFill>
                <a:effectLst/>
                <a:latin typeface="Segoe UI" panose="020B0502040204020203" pitchFamily="34" charset="0"/>
              </a:rPr>
              <a:t>value</a:t>
            </a:r>
            <a:r>
              <a:rPr lang="en-US" b="0" i="0" dirty="0">
                <a:solidFill>
                  <a:srgbClr val="000000"/>
                </a:solidFill>
                <a:effectLst/>
                <a:latin typeface="Segoe UI" panose="020B0502040204020203" pitchFamily="34" charset="0"/>
              </a:rPr>
              <a:t>]</a:t>
            </a:r>
            <a:br>
              <a:rPr lang="en-US" b="0" i="0" dirty="0">
                <a:solidFill>
                  <a:srgbClr val="000000"/>
                </a:solidFill>
                <a:effectLst/>
                <a:latin typeface="Segoe UI" panose="020B0502040204020203" pitchFamily="34" charset="0"/>
              </a:rPr>
            </a:br>
            <a:r>
              <a:rPr lang="en-US" b="0" i="0" dirty="0">
                <a:solidFill>
                  <a:srgbClr val="000000"/>
                </a:solidFill>
                <a:effectLst/>
                <a:latin typeface="Segoe UI" panose="020B0502040204020203" pitchFamily="34" charset="0"/>
              </a:rPr>
              <a:t>Selector</a:t>
            </a:r>
            <a:br>
              <a:rPr lang="en-US" b="0" i="0" dirty="0">
                <a:solidFill>
                  <a:srgbClr val="000000"/>
                </a:solidFill>
                <a:effectLst/>
                <a:latin typeface="Segoe UI" panose="020B0502040204020203" pitchFamily="34" charset="0"/>
              </a:rPr>
            </a:br>
            <a:br>
              <a:rPr lang="en-US" b="0" i="0" dirty="0">
                <a:solidFill>
                  <a:srgbClr val="000000"/>
                </a:solidFill>
                <a:effectLst/>
                <a:latin typeface="Verdana" panose="020B0604030504040204" pitchFamily="34" charset="0"/>
              </a:rPr>
            </a:br>
            <a:br>
              <a:rPr lang="en-US" dirty="0"/>
            </a:br>
            <a:endParaRPr lang="en-TR" dirty="0"/>
          </a:p>
        </p:txBody>
      </p:sp>
      <p:sp>
        <p:nvSpPr>
          <p:cNvPr id="3" name="Content Placeholder 2">
            <a:extLst>
              <a:ext uri="{FF2B5EF4-FFF2-40B4-BE49-F238E27FC236}">
                <a16:creationId xmlns:a16="http://schemas.microsoft.com/office/drawing/2014/main" id="{8C19198B-5153-CFA6-AAC6-5ADF4B565EF8}"/>
              </a:ext>
            </a:extLst>
          </p:cNvPr>
          <p:cNvSpPr>
            <a:spLocks noGrp="1"/>
          </p:cNvSpPr>
          <p:nvPr>
            <p:ph idx="1"/>
          </p:nvPr>
        </p:nvSpPr>
        <p:spPr/>
        <p:txBody>
          <a:bodyPr/>
          <a:lstStyle/>
          <a:p>
            <a:r>
              <a:rPr lang="en-US" b="0" i="0" dirty="0">
                <a:solidFill>
                  <a:srgbClr val="A52A2A"/>
                </a:solidFill>
                <a:effectLst/>
                <a:latin typeface="Consolas" panose="020B0609020204030204" pitchFamily="49" charset="0"/>
              </a:rPr>
              <a:t>[lang|="</a:t>
            </a:r>
            <a:r>
              <a:rPr lang="en-US" b="0" i="0" dirty="0" err="1">
                <a:solidFill>
                  <a:srgbClr val="A52A2A"/>
                </a:solidFill>
                <a:effectLst/>
                <a:latin typeface="Consolas" panose="020B0609020204030204" pitchFamily="49" charset="0"/>
              </a:rPr>
              <a:t>en</a:t>
            </a:r>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yellow</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TR" dirty="0"/>
          </a:p>
        </p:txBody>
      </p:sp>
      <p:sp>
        <p:nvSpPr>
          <p:cNvPr id="5" name="TextBox 4">
            <a:extLst>
              <a:ext uri="{FF2B5EF4-FFF2-40B4-BE49-F238E27FC236}">
                <a16:creationId xmlns:a16="http://schemas.microsoft.com/office/drawing/2014/main" id="{51CED0D1-F60F-8F1E-4A3E-9E2A676E2969}"/>
              </a:ext>
            </a:extLst>
          </p:cNvPr>
          <p:cNvSpPr txBox="1"/>
          <p:nvPr/>
        </p:nvSpPr>
        <p:spPr>
          <a:xfrm>
            <a:off x="5704285" y="1715571"/>
            <a:ext cx="6093618" cy="369332"/>
          </a:xfrm>
          <a:prstGeom prst="rect">
            <a:avLst/>
          </a:prstGeom>
          <a:noFill/>
        </p:spPr>
        <p:txBody>
          <a:bodyPr wrap="square">
            <a:spAutoFit/>
          </a:bodyPr>
          <a:lstStyle/>
          <a:p>
            <a:r>
              <a:rPr lang="en-US" b="0" i="0" dirty="0">
                <a:solidFill>
                  <a:srgbClr val="000000"/>
                </a:solidFill>
                <a:effectLst/>
                <a:latin typeface="Verdana" panose="020B0604030504040204" pitchFamily="34" charset="0"/>
              </a:rPr>
              <a:t>lang </a:t>
            </a:r>
            <a:r>
              <a:rPr lang="en-US" b="0" i="0" dirty="0" err="1">
                <a:solidFill>
                  <a:srgbClr val="000000"/>
                </a:solidFill>
                <a:effectLst/>
                <a:latin typeface="Verdana" panose="020B0604030504040204" pitchFamily="34" charset="0"/>
              </a:rPr>
              <a:t>özelliği</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değeri</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en</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ile</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başlayan</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tüm</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öğeler</a:t>
            </a:r>
            <a:r>
              <a:rPr lang="en-US" b="0" i="0" dirty="0">
                <a:solidFill>
                  <a:srgbClr val="000000"/>
                </a:solidFill>
                <a:effectLst/>
                <a:latin typeface="Verdana" panose="020B0604030504040204" pitchFamily="34" charset="0"/>
              </a:rPr>
              <a:t>:</a:t>
            </a:r>
            <a:endParaRPr lang="en-TR" dirty="0"/>
          </a:p>
        </p:txBody>
      </p:sp>
    </p:spTree>
    <p:extLst>
      <p:ext uri="{BB962C8B-B14F-4D97-AF65-F5344CB8AC3E}">
        <p14:creationId xmlns:p14="http://schemas.microsoft.com/office/powerpoint/2010/main" val="4142768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5272-B23E-6975-DED1-1C1524E7C05F}"/>
              </a:ext>
            </a:extLst>
          </p:cNvPr>
          <p:cNvSpPr>
            <a:spLocks noGrp="1"/>
          </p:cNvSpPr>
          <p:nvPr>
            <p:ph type="title"/>
          </p:nvPr>
        </p:nvSpPr>
        <p:spPr>
          <a:xfrm>
            <a:off x="0" y="705113"/>
            <a:ext cx="4725139" cy="5197498"/>
          </a:xfrm>
        </p:spPr>
        <p:txBody>
          <a:bodyPr/>
          <a:lstStyle/>
          <a:p>
            <a:r>
              <a:rPr lang="en-US" b="0" i="0" dirty="0">
                <a:solidFill>
                  <a:srgbClr val="000000"/>
                </a:solidFill>
                <a:effectLst/>
                <a:latin typeface="Segoe UI" panose="020B0502040204020203" pitchFamily="34" charset="0"/>
              </a:rPr>
              <a:t>[</a:t>
            </a:r>
            <a:r>
              <a:rPr lang="en-US" b="0" i="1" dirty="0">
                <a:solidFill>
                  <a:srgbClr val="000000"/>
                </a:solidFill>
                <a:effectLst/>
                <a:latin typeface="Segoe UI" panose="020B0502040204020203" pitchFamily="34" charset="0"/>
              </a:rPr>
              <a:t>attribute</a:t>
            </a:r>
            <a:r>
              <a:rPr lang="en-US" b="0" i="0" dirty="0">
                <a:solidFill>
                  <a:srgbClr val="000000"/>
                </a:solidFill>
                <a:effectLst/>
                <a:latin typeface="Segoe UI" panose="020B0502040204020203" pitchFamily="34" charset="0"/>
              </a:rPr>
              <a:t>^=</a:t>
            </a:r>
            <a:r>
              <a:rPr lang="en-US" b="0" i="1" dirty="0">
                <a:solidFill>
                  <a:srgbClr val="000000"/>
                </a:solidFill>
                <a:effectLst/>
                <a:latin typeface="Segoe UI" panose="020B0502040204020203" pitchFamily="34" charset="0"/>
              </a:rPr>
              <a:t>value</a:t>
            </a:r>
            <a:r>
              <a:rPr lang="en-US" b="0" i="0" dirty="0">
                <a:solidFill>
                  <a:srgbClr val="000000"/>
                </a:solidFill>
                <a:effectLst/>
                <a:latin typeface="Segoe UI" panose="020B0502040204020203" pitchFamily="34" charset="0"/>
              </a:rPr>
              <a:t>]</a:t>
            </a:r>
            <a:br>
              <a:rPr lang="en-US" b="0" i="0" dirty="0">
                <a:solidFill>
                  <a:srgbClr val="000000"/>
                </a:solidFill>
                <a:effectLst/>
                <a:latin typeface="Segoe UI" panose="020B0502040204020203" pitchFamily="34" charset="0"/>
              </a:rPr>
            </a:br>
            <a:r>
              <a:rPr lang="en-US" b="0" i="0" dirty="0">
                <a:solidFill>
                  <a:srgbClr val="000000"/>
                </a:solidFill>
                <a:effectLst/>
                <a:latin typeface="Segoe UI" panose="020B0502040204020203" pitchFamily="34" charset="0"/>
              </a:rPr>
              <a:t>Selector</a:t>
            </a:r>
            <a:br>
              <a:rPr lang="en-US" b="0" i="0" dirty="0">
                <a:solidFill>
                  <a:srgbClr val="000000"/>
                </a:solidFill>
                <a:effectLst/>
                <a:latin typeface="Segoe UI" panose="020B0502040204020203" pitchFamily="34" charset="0"/>
              </a:rPr>
            </a:br>
            <a:endParaRPr lang="en-TR" dirty="0"/>
          </a:p>
        </p:txBody>
      </p:sp>
      <p:sp>
        <p:nvSpPr>
          <p:cNvPr id="3" name="Content Placeholder 2">
            <a:extLst>
              <a:ext uri="{FF2B5EF4-FFF2-40B4-BE49-F238E27FC236}">
                <a16:creationId xmlns:a16="http://schemas.microsoft.com/office/drawing/2014/main" id="{01643812-EB07-3622-6511-02D031682AE6}"/>
              </a:ext>
            </a:extLst>
          </p:cNvPr>
          <p:cNvSpPr>
            <a:spLocks noGrp="1"/>
          </p:cNvSpPr>
          <p:nvPr>
            <p:ph idx="1"/>
          </p:nvPr>
        </p:nvSpPr>
        <p:spPr/>
        <p:txBody>
          <a:bodyPr/>
          <a:lstStyle/>
          <a:p>
            <a:r>
              <a:rPr lang="en-US" b="0" i="0" dirty="0">
                <a:solidFill>
                  <a:srgbClr val="A52A2A"/>
                </a:solidFill>
                <a:effectLst/>
                <a:latin typeface="Consolas" panose="020B0609020204030204" pitchFamily="49" charset="0"/>
              </a:rPr>
              <a:t>div[class^="test"]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#ffff00</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TR" dirty="0"/>
          </a:p>
        </p:txBody>
      </p:sp>
      <p:sp>
        <p:nvSpPr>
          <p:cNvPr id="5" name="TextBox 4">
            <a:extLst>
              <a:ext uri="{FF2B5EF4-FFF2-40B4-BE49-F238E27FC236}">
                <a16:creationId xmlns:a16="http://schemas.microsoft.com/office/drawing/2014/main" id="{E564F57B-67FA-B617-B790-5E2F85AD7391}"/>
              </a:ext>
            </a:extLst>
          </p:cNvPr>
          <p:cNvSpPr txBox="1"/>
          <p:nvPr/>
        </p:nvSpPr>
        <p:spPr>
          <a:xfrm>
            <a:off x="5090302" y="1114336"/>
            <a:ext cx="6093618" cy="1200329"/>
          </a:xfrm>
          <a:prstGeom prst="rect">
            <a:avLst/>
          </a:prstGeom>
          <a:noFill/>
        </p:spPr>
        <p:txBody>
          <a:bodyPr wrap="square">
            <a:spAutoFit/>
          </a:bodyPr>
          <a:lstStyle/>
          <a:p>
            <a:pPr algn="l"/>
            <a:r>
              <a:rPr lang="en-US" b="0" i="0" dirty="0">
                <a:solidFill>
                  <a:srgbClr val="000000"/>
                </a:solidFill>
                <a:effectLst/>
                <a:latin typeface="Verdana" panose="020B0604030504040204" pitchFamily="34" charset="0"/>
              </a:rPr>
              <a:t>class </a:t>
            </a:r>
            <a:r>
              <a:rPr lang="en-US" b="0" i="0" dirty="0" err="1">
                <a:solidFill>
                  <a:srgbClr val="000000"/>
                </a:solidFill>
                <a:effectLst/>
                <a:latin typeface="Verdana" panose="020B0604030504040204" pitchFamily="34" charset="0"/>
              </a:rPr>
              <a:t>özelliği</a:t>
            </a:r>
            <a:r>
              <a:rPr lang="en-US" b="0" i="0" dirty="0">
                <a:solidFill>
                  <a:srgbClr val="000000"/>
                </a:solidFill>
                <a:effectLst/>
                <a:latin typeface="Verdana" panose="020B0604030504040204" pitchFamily="34" charset="0"/>
              </a:rPr>
              <a:t> “test” </a:t>
            </a:r>
            <a:r>
              <a:rPr lang="en-US" b="0" i="0" dirty="0" err="1">
                <a:solidFill>
                  <a:srgbClr val="000000"/>
                </a:solidFill>
                <a:effectLst/>
                <a:latin typeface="Verdana" panose="020B0604030504040204" pitchFamily="34" charset="0"/>
              </a:rPr>
              <a:t>ile</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başlayan</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tüm</a:t>
            </a:r>
            <a:r>
              <a:rPr lang="en-US" b="0" i="0" dirty="0">
                <a:solidFill>
                  <a:srgbClr val="000000"/>
                </a:solidFill>
                <a:effectLst/>
                <a:latin typeface="Verdana" panose="020B0604030504040204" pitchFamily="34" charset="0"/>
              </a:rPr>
              <a:t> &lt;div&gt; </a:t>
            </a:r>
            <a:r>
              <a:rPr lang="en-US" b="0" i="0" dirty="0" err="1">
                <a:solidFill>
                  <a:srgbClr val="000000"/>
                </a:solidFill>
                <a:effectLst/>
                <a:latin typeface="Verdana" panose="020B0604030504040204" pitchFamily="34" charset="0"/>
              </a:rPr>
              <a:t>elementleri</a:t>
            </a:r>
            <a:r>
              <a:rPr lang="en-US" b="0" i="0" dirty="0">
                <a:solidFill>
                  <a:srgbClr val="000000"/>
                </a:solidFill>
                <a:effectLst/>
                <a:latin typeface="Verdana" panose="020B0604030504040204" pitchFamily="34" charset="0"/>
              </a:rPr>
              <a:t>:</a:t>
            </a:r>
          </a:p>
          <a:p>
            <a:br>
              <a:rPr lang="en-US" dirty="0"/>
            </a:br>
            <a:endParaRPr lang="en-TR" dirty="0"/>
          </a:p>
        </p:txBody>
      </p:sp>
    </p:spTree>
    <p:extLst>
      <p:ext uri="{BB962C8B-B14F-4D97-AF65-F5344CB8AC3E}">
        <p14:creationId xmlns:p14="http://schemas.microsoft.com/office/powerpoint/2010/main" val="37985402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DA739-FBE6-01FB-4DC0-05690155E424}"/>
              </a:ext>
            </a:extLst>
          </p:cNvPr>
          <p:cNvSpPr>
            <a:spLocks noGrp="1"/>
          </p:cNvSpPr>
          <p:nvPr>
            <p:ph type="title"/>
          </p:nvPr>
        </p:nvSpPr>
        <p:spPr>
          <a:xfrm>
            <a:off x="200025" y="705113"/>
            <a:ext cx="4243387" cy="5197498"/>
          </a:xfrm>
        </p:spPr>
        <p:txBody>
          <a:bodyPr/>
          <a:lstStyle/>
          <a:p>
            <a:r>
              <a:rPr lang="en-US" b="0" i="0" dirty="0">
                <a:solidFill>
                  <a:srgbClr val="000000"/>
                </a:solidFill>
                <a:effectLst/>
                <a:latin typeface="Segoe UI" panose="020B0502040204020203" pitchFamily="34" charset="0"/>
              </a:rPr>
              <a:t>[</a:t>
            </a:r>
            <a:r>
              <a:rPr lang="en-US" b="0" i="1" dirty="0">
                <a:solidFill>
                  <a:srgbClr val="000000"/>
                </a:solidFill>
                <a:effectLst/>
                <a:latin typeface="Segoe UI" panose="020B0502040204020203" pitchFamily="34" charset="0"/>
              </a:rPr>
              <a:t>attribute</a:t>
            </a:r>
            <a:r>
              <a:rPr lang="en-US" b="0" i="0" dirty="0">
                <a:solidFill>
                  <a:srgbClr val="000000"/>
                </a:solidFill>
                <a:effectLst/>
                <a:latin typeface="Segoe UI" panose="020B0502040204020203" pitchFamily="34" charset="0"/>
              </a:rPr>
              <a:t>$=</a:t>
            </a:r>
            <a:r>
              <a:rPr lang="en-US" b="0" i="1" dirty="0">
                <a:solidFill>
                  <a:srgbClr val="000000"/>
                </a:solidFill>
                <a:effectLst/>
                <a:latin typeface="Segoe UI" panose="020B0502040204020203" pitchFamily="34" charset="0"/>
              </a:rPr>
              <a:t>value</a:t>
            </a:r>
            <a:r>
              <a:rPr lang="en-US" b="0" i="0" dirty="0">
                <a:solidFill>
                  <a:srgbClr val="000000"/>
                </a:solidFill>
                <a:effectLst/>
                <a:latin typeface="Segoe UI" panose="020B0502040204020203" pitchFamily="34" charset="0"/>
              </a:rPr>
              <a:t>]</a:t>
            </a:r>
            <a:br>
              <a:rPr lang="en-US" b="0" i="0" dirty="0">
                <a:solidFill>
                  <a:srgbClr val="000000"/>
                </a:solidFill>
                <a:effectLst/>
                <a:latin typeface="Segoe UI" panose="020B0502040204020203" pitchFamily="34" charset="0"/>
              </a:rPr>
            </a:br>
            <a:r>
              <a:rPr lang="en-US" b="0" i="0" dirty="0">
                <a:solidFill>
                  <a:srgbClr val="000000"/>
                </a:solidFill>
                <a:effectLst/>
                <a:latin typeface="Segoe UI" panose="020B0502040204020203" pitchFamily="34" charset="0"/>
              </a:rPr>
              <a:t>Selector</a:t>
            </a:r>
            <a:br>
              <a:rPr lang="en-US" b="0" i="0" dirty="0">
                <a:solidFill>
                  <a:srgbClr val="000000"/>
                </a:solidFill>
                <a:effectLst/>
                <a:latin typeface="Segoe UI" panose="020B0502040204020203" pitchFamily="34" charset="0"/>
              </a:rPr>
            </a:br>
            <a:endParaRPr lang="en-TR" dirty="0"/>
          </a:p>
        </p:txBody>
      </p:sp>
      <p:sp>
        <p:nvSpPr>
          <p:cNvPr id="3" name="Content Placeholder 2">
            <a:extLst>
              <a:ext uri="{FF2B5EF4-FFF2-40B4-BE49-F238E27FC236}">
                <a16:creationId xmlns:a16="http://schemas.microsoft.com/office/drawing/2014/main" id="{9BF65FC5-B56E-996D-335D-40F1B42E77D6}"/>
              </a:ext>
            </a:extLst>
          </p:cNvPr>
          <p:cNvSpPr>
            <a:spLocks noGrp="1"/>
          </p:cNvSpPr>
          <p:nvPr>
            <p:ph idx="1"/>
          </p:nvPr>
        </p:nvSpPr>
        <p:spPr/>
        <p:txBody>
          <a:bodyPr/>
          <a:lstStyle/>
          <a:p>
            <a:r>
              <a:rPr lang="en-US" b="0" i="0" dirty="0">
                <a:solidFill>
                  <a:srgbClr val="A52A2A"/>
                </a:solidFill>
                <a:effectLst/>
                <a:latin typeface="Consolas" panose="020B0609020204030204" pitchFamily="49" charset="0"/>
              </a:rPr>
              <a:t>div[class$="test"]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#ffff00</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TR" dirty="0"/>
          </a:p>
        </p:txBody>
      </p:sp>
      <p:sp>
        <p:nvSpPr>
          <p:cNvPr id="5" name="TextBox 4">
            <a:extLst>
              <a:ext uri="{FF2B5EF4-FFF2-40B4-BE49-F238E27FC236}">
                <a16:creationId xmlns:a16="http://schemas.microsoft.com/office/drawing/2014/main" id="{BA955E48-06D3-8F44-A116-63E927EF2C10}"/>
              </a:ext>
            </a:extLst>
          </p:cNvPr>
          <p:cNvSpPr txBox="1"/>
          <p:nvPr/>
        </p:nvSpPr>
        <p:spPr>
          <a:xfrm>
            <a:off x="5004197" y="1348473"/>
            <a:ext cx="6093618" cy="646331"/>
          </a:xfrm>
          <a:prstGeom prst="rect">
            <a:avLst/>
          </a:prstGeom>
          <a:noFill/>
        </p:spPr>
        <p:txBody>
          <a:bodyPr wrap="square">
            <a:spAutoFit/>
          </a:bodyPr>
          <a:lstStyle/>
          <a:p>
            <a:pPr algn="l"/>
            <a:r>
              <a:rPr lang="en-US" b="0" i="0" dirty="0">
                <a:solidFill>
                  <a:srgbClr val="000000"/>
                </a:solidFill>
                <a:effectLst/>
                <a:latin typeface="Verdana" panose="020B0604030504040204" pitchFamily="34" charset="0"/>
              </a:rPr>
              <a:t>class </a:t>
            </a:r>
            <a:r>
              <a:rPr lang="en-US" b="0" i="0" dirty="0" err="1">
                <a:solidFill>
                  <a:srgbClr val="000000"/>
                </a:solidFill>
                <a:effectLst/>
                <a:latin typeface="Verdana" panose="020B0604030504040204" pitchFamily="34" charset="0"/>
              </a:rPr>
              <a:t>özelliği</a:t>
            </a:r>
            <a:r>
              <a:rPr lang="en-US" b="0" i="0" dirty="0">
                <a:solidFill>
                  <a:srgbClr val="000000"/>
                </a:solidFill>
                <a:effectLst/>
                <a:latin typeface="Verdana" panose="020B0604030504040204" pitchFamily="34" charset="0"/>
              </a:rPr>
              <a:t> “test” </a:t>
            </a:r>
            <a:r>
              <a:rPr lang="en-US" b="0" i="0" dirty="0" err="1">
                <a:solidFill>
                  <a:srgbClr val="000000"/>
                </a:solidFill>
                <a:effectLst/>
                <a:latin typeface="Verdana" panose="020B0604030504040204" pitchFamily="34" charset="0"/>
              </a:rPr>
              <a:t>ile</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biten</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tüm</a:t>
            </a:r>
            <a:r>
              <a:rPr lang="en-US" b="0" i="0" dirty="0">
                <a:solidFill>
                  <a:srgbClr val="000000"/>
                </a:solidFill>
                <a:effectLst/>
                <a:latin typeface="Verdana" panose="020B0604030504040204" pitchFamily="34" charset="0"/>
              </a:rPr>
              <a:t> &lt;div&gt; </a:t>
            </a:r>
            <a:r>
              <a:rPr lang="en-US" b="0" i="0" dirty="0" err="1">
                <a:solidFill>
                  <a:srgbClr val="000000"/>
                </a:solidFill>
                <a:effectLst/>
                <a:latin typeface="Verdana" panose="020B0604030504040204" pitchFamily="34" charset="0"/>
              </a:rPr>
              <a:t>elementleri</a:t>
            </a:r>
            <a:r>
              <a:rPr lang="en-US" b="0" i="0" dirty="0">
                <a:solidFill>
                  <a:srgbClr val="000000"/>
                </a:solidFill>
                <a:effectLst/>
                <a:latin typeface="Verdana" panose="020B0604030504040204" pitchFamily="34" charset="0"/>
              </a:rPr>
              <a:t>:</a:t>
            </a:r>
          </a:p>
        </p:txBody>
      </p:sp>
    </p:spTree>
    <p:extLst>
      <p:ext uri="{BB962C8B-B14F-4D97-AF65-F5344CB8AC3E}">
        <p14:creationId xmlns:p14="http://schemas.microsoft.com/office/powerpoint/2010/main" val="32269829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DA739-FBE6-01FB-4DC0-05690155E424}"/>
              </a:ext>
            </a:extLst>
          </p:cNvPr>
          <p:cNvSpPr>
            <a:spLocks noGrp="1"/>
          </p:cNvSpPr>
          <p:nvPr>
            <p:ph type="title"/>
          </p:nvPr>
        </p:nvSpPr>
        <p:spPr>
          <a:xfrm>
            <a:off x="200025" y="705113"/>
            <a:ext cx="4243387" cy="5197498"/>
          </a:xfrm>
        </p:spPr>
        <p:txBody>
          <a:bodyPr/>
          <a:lstStyle/>
          <a:p>
            <a:r>
              <a:rPr lang="en-US" b="0" i="0" dirty="0">
                <a:solidFill>
                  <a:srgbClr val="000000"/>
                </a:solidFill>
                <a:effectLst/>
                <a:latin typeface="Segoe UI" panose="020B0502040204020203" pitchFamily="34" charset="0"/>
              </a:rPr>
              <a:t>[</a:t>
            </a:r>
            <a:r>
              <a:rPr lang="en-US" b="0" i="1" dirty="0">
                <a:solidFill>
                  <a:srgbClr val="000000"/>
                </a:solidFill>
                <a:effectLst/>
                <a:latin typeface="Segoe UI" panose="020B0502040204020203" pitchFamily="34" charset="0"/>
              </a:rPr>
              <a:t>attribute</a:t>
            </a:r>
            <a:r>
              <a:rPr lang="en-US" b="0" dirty="0">
                <a:solidFill>
                  <a:srgbClr val="000000"/>
                </a:solidFill>
                <a:latin typeface="Segoe UI" panose="020B0502040204020203" pitchFamily="34" charset="0"/>
              </a:rPr>
              <a:t>*</a:t>
            </a:r>
            <a:r>
              <a:rPr lang="en-US" b="0" i="0" dirty="0">
                <a:solidFill>
                  <a:srgbClr val="000000"/>
                </a:solidFill>
                <a:effectLst/>
                <a:latin typeface="Segoe UI" panose="020B0502040204020203" pitchFamily="34" charset="0"/>
              </a:rPr>
              <a:t>=</a:t>
            </a:r>
            <a:r>
              <a:rPr lang="en-US" b="0" i="1" dirty="0">
                <a:solidFill>
                  <a:srgbClr val="000000"/>
                </a:solidFill>
                <a:effectLst/>
                <a:latin typeface="Segoe UI" panose="020B0502040204020203" pitchFamily="34" charset="0"/>
              </a:rPr>
              <a:t>value</a:t>
            </a:r>
            <a:r>
              <a:rPr lang="en-US" b="0" i="0" dirty="0">
                <a:solidFill>
                  <a:srgbClr val="000000"/>
                </a:solidFill>
                <a:effectLst/>
                <a:latin typeface="Segoe UI" panose="020B0502040204020203" pitchFamily="34" charset="0"/>
              </a:rPr>
              <a:t>]</a:t>
            </a:r>
            <a:br>
              <a:rPr lang="en-US" b="0" i="0" dirty="0">
                <a:solidFill>
                  <a:srgbClr val="000000"/>
                </a:solidFill>
                <a:effectLst/>
                <a:latin typeface="Segoe UI" panose="020B0502040204020203" pitchFamily="34" charset="0"/>
              </a:rPr>
            </a:br>
            <a:r>
              <a:rPr lang="en-US" b="0" i="0" dirty="0">
                <a:solidFill>
                  <a:srgbClr val="000000"/>
                </a:solidFill>
                <a:effectLst/>
                <a:latin typeface="Segoe UI" panose="020B0502040204020203" pitchFamily="34" charset="0"/>
              </a:rPr>
              <a:t>Selector</a:t>
            </a:r>
            <a:br>
              <a:rPr lang="en-US" b="0" i="0" dirty="0">
                <a:solidFill>
                  <a:srgbClr val="000000"/>
                </a:solidFill>
                <a:effectLst/>
                <a:latin typeface="Segoe UI" panose="020B0502040204020203" pitchFamily="34" charset="0"/>
              </a:rPr>
            </a:br>
            <a:endParaRPr lang="en-TR" dirty="0"/>
          </a:p>
        </p:txBody>
      </p:sp>
      <p:sp>
        <p:nvSpPr>
          <p:cNvPr id="3" name="Content Placeholder 2">
            <a:extLst>
              <a:ext uri="{FF2B5EF4-FFF2-40B4-BE49-F238E27FC236}">
                <a16:creationId xmlns:a16="http://schemas.microsoft.com/office/drawing/2014/main" id="{9BF65FC5-B56E-996D-335D-40F1B42E77D6}"/>
              </a:ext>
            </a:extLst>
          </p:cNvPr>
          <p:cNvSpPr>
            <a:spLocks noGrp="1"/>
          </p:cNvSpPr>
          <p:nvPr>
            <p:ph idx="1"/>
          </p:nvPr>
        </p:nvSpPr>
        <p:spPr/>
        <p:txBody>
          <a:bodyPr/>
          <a:lstStyle/>
          <a:p>
            <a:r>
              <a:rPr lang="en-US" b="0" i="0" dirty="0">
                <a:solidFill>
                  <a:srgbClr val="A52A2A"/>
                </a:solidFill>
                <a:effectLst/>
                <a:latin typeface="Consolas" panose="020B0609020204030204" pitchFamily="49" charset="0"/>
              </a:rPr>
              <a:t>div[class*="test"]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#ffff00</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TR" dirty="0"/>
          </a:p>
        </p:txBody>
      </p:sp>
      <p:sp>
        <p:nvSpPr>
          <p:cNvPr id="5" name="TextBox 4">
            <a:extLst>
              <a:ext uri="{FF2B5EF4-FFF2-40B4-BE49-F238E27FC236}">
                <a16:creationId xmlns:a16="http://schemas.microsoft.com/office/drawing/2014/main" id="{BA955E48-06D3-8F44-A116-63E927EF2C10}"/>
              </a:ext>
            </a:extLst>
          </p:cNvPr>
          <p:cNvSpPr txBox="1"/>
          <p:nvPr/>
        </p:nvSpPr>
        <p:spPr>
          <a:xfrm>
            <a:off x="5004197" y="1348473"/>
            <a:ext cx="6093618" cy="369332"/>
          </a:xfrm>
          <a:prstGeom prst="rect">
            <a:avLst/>
          </a:prstGeom>
          <a:noFill/>
        </p:spPr>
        <p:txBody>
          <a:bodyPr wrap="square">
            <a:spAutoFit/>
          </a:bodyPr>
          <a:lstStyle/>
          <a:p>
            <a:pPr algn="l"/>
            <a:r>
              <a:rPr lang="en-US" b="0" i="0" dirty="0">
                <a:solidFill>
                  <a:srgbClr val="000000"/>
                </a:solidFill>
                <a:effectLst/>
                <a:latin typeface="Verdana" panose="020B0604030504040204" pitchFamily="34" charset="0"/>
              </a:rPr>
              <a:t>class </a:t>
            </a:r>
            <a:r>
              <a:rPr lang="en-US" b="0" i="0" dirty="0" err="1">
                <a:solidFill>
                  <a:srgbClr val="000000"/>
                </a:solidFill>
                <a:effectLst/>
                <a:latin typeface="Verdana" panose="020B0604030504040204" pitchFamily="34" charset="0"/>
              </a:rPr>
              <a:t>özelliği</a:t>
            </a:r>
            <a:r>
              <a:rPr lang="en-US" b="0" i="0" dirty="0">
                <a:solidFill>
                  <a:srgbClr val="000000"/>
                </a:solidFill>
                <a:effectLst/>
                <a:latin typeface="Verdana" panose="020B0604030504040204" pitchFamily="34" charset="0"/>
              </a:rPr>
              <a:t> “test” </a:t>
            </a:r>
            <a:r>
              <a:rPr lang="en-US" dirty="0" err="1">
                <a:solidFill>
                  <a:srgbClr val="000000"/>
                </a:solidFill>
                <a:latin typeface="Verdana" panose="020B0604030504040204" pitchFamily="34" charset="0"/>
              </a:rPr>
              <a:t>içeren</a:t>
            </a:r>
            <a:r>
              <a:rPr lang="en-US" dirty="0">
                <a:solidFill>
                  <a:srgbClr val="000000"/>
                </a:solidFill>
                <a:latin typeface="Verdana" panose="020B0604030504040204" pitchFamily="34" charset="0"/>
              </a:rPr>
              <a:t> </a:t>
            </a:r>
            <a:r>
              <a:rPr lang="en-US" b="0" i="0" dirty="0" err="1">
                <a:solidFill>
                  <a:srgbClr val="000000"/>
                </a:solidFill>
                <a:effectLst/>
                <a:latin typeface="Verdana" panose="020B0604030504040204" pitchFamily="34" charset="0"/>
              </a:rPr>
              <a:t>tüm</a:t>
            </a:r>
            <a:r>
              <a:rPr lang="en-US" b="0" i="0" dirty="0">
                <a:solidFill>
                  <a:srgbClr val="000000"/>
                </a:solidFill>
                <a:effectLst/>
                <a:latin typeface="Verdana" panose="020B0604030504040204" pitchFamily="34" charset="0"/>
              </a:rPr>
              <a:t> &lt;div&gt; </a:t>
            </a:r>
            <a:r>
              <a:rPr lang="en-US" b="0" i="0" dirty="0" err="1">
                <a:solidFill>
                  <a:srgbClr val="000000"/>
                </a:solidFill>
                <a:effectLst/>
                <a:latin typeface="Verdana" panose="020B0604030504040204" pitchFamily="34" charset="0"/>
              </a:rPr>
              <a:t>elementleri</a:t>
            </a:r>
            <a:r>
              <a:rPr lang="en-US" b="0" i="0" dirty="0">
                <a:solidFill>
                  <a:srgbClr val="000000"/>
                </a:solidFill>
                <a:effectLst/>
                <a:latin typeface="Verdana" panose="020B0604030504040204" pitchFamily="34" charset="0"/>
              </a:rPr>
              <a:t>:</a:t>
            </a:r>
          </a:p>
        </p:txBody>
      </p:sp>
    </p:spTree>
    <p:extLst>
      <p:ext uri="{BB962C8B-B14F-4D97-AF65-F5344CB8AC3E}">
        <p14:creationId xmlns:p14="http://schemas.microsoft.com/office/powerpoint/2010/main" val="16765698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black rectangular with orange arrows&#10;&#10;Description automatically generated">
            <a:extLst>
              <a:ext uri="{FF2B5EF4-FFF2-40B4-BE49-F238E27FC236}">
                <a16:creationId xmlns:a16="http://schemas.microsoft.com/office/drawing/2014/main" id="{BC6D7D5D-16F7-B363-8B5F-9D5D9AA864E6}"/>
              </a:ext>
            </a:extLst>
          </p:cNvPr>
          <p:cNvPicPr>
            <a:picLocks noGrp="1" noChangeAspect="1"/>
          </p:cNvPicPr>
          <p:nvPr>
            <p:ph idx="1"/>
          </p:nvPr>
        </p:nvPicPr>
        <p:blipFill>
          <a:blip r:embed="rId2"/>
          <a:stretch>
            <a:fillRect/>
          </a:stretch>
        </p:blipFill>
        <p:spPr>
          <a:xfrm>
            <a:off x="1916641" y="643467"/>
            <a:ext cx="8358719" cy="4931644"/>
          </a:xfrm>
          <a:prstGeom prst="rect">
            <a:avLst/>
          </a:prstGeom>
        </p:spPr>
      </p:pic>
      <p:sp>
        <p:nvSpPr>
          <p:cNvPr id="11" name="Rectangle 10">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88653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txBody>
          <a:bodyPr/>
          <a:lstStyle/>
          <a:p>
            <a:endParaRPr lang="en-TR"/>
          </a:p>
        </p:txBody>
      </p:sp>
      <p:sp>
        <p:nvSpPr>
          <p:cNvPr id="15" name="Rectangle 14">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413CD7F-736E-4AF7-AB2B-473CAA9E1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5EDA2F5-6B28-478B-9AC4-43FE41E2B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16907"/>
            <a:ext cx="12192000" cy="23740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D66155-2937-F41A-6572-E29160441538}"/>
              </a:ext>
            </a:extLst>
          </p:cNvPr>
          <p:cNvSpPr>
            <a:spLocks noGrp="1"/>
          </p:cNvSpPr>
          <p:nvPr>
            <p:ph type="title"/>
          </p:nvPr>
        </p:nvSpPr>
        <p:spPr>
          <a:xfrm>
            <a:off x="1635102" y="4153113"/>
            <a:ext cx="9180747" cy="1248431"/>
          </a:xfrm>
        </p:spPr>
        <p:txBody>
          <a:bodyPr vert="horz" lIns="109728" tIns="109728" rIns="109728" bIns="91440" rtlCol="0" anchor="b">
            <a:normAutofit/>
          </a:bodyPr>
          <a:lstStyle/>
          <a:p>
            <a:pPr>
              <a:lnSpc>
                <a:spcPct val="125000"/>
              </a:lnSpc>
            </a:pPr>
            <a:endParaRPr lang="en-US" sz="5400" b="0" cap="all" dirty="0">
              <a:solidFill>
                <a:schemeClr val="bg1"/>
              </a:solidFill>
            </a:endParaRPr>
          </a:p>
        </p:txBody>
      </p:sp>
      <p:sp>
        <p:nvSpPr>
          <p:cNvPr id="23" name="Rectangle 22">
            <a:extLst>
              <a:ext uri="{FF2B5EF4-FFF2-40B4-BE49-F238E27FC236}">
                <a16:creationId xmlns:a16="http://schemas.microsoft.com/office/drawing/2014/main" id="{701D712E-ABB9-4258-877D-9349C8577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79202"/>
            <a:ext cx="1006766" cy="22494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7528E56-1447-4C98-882B-CE2627950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black rectangular sign with white text&#10;&#10;Description automatically generated">
            <a:extLst>
              <a:ext uri="{FF2B5EF4-FFF2-40B4-BE49-F238E27FC236}">
                <a16:creationId xmlns:a16="http://schemas.microsoft.com/office/drawing/2014/main" id="{5EAE2F0F-068B-0B6D-B573-4ED107574FC3}"/>
              </a:ext>
            </a:extLst>
          </p:cNvPr>
          <p:cNvPicPr>
            <a:picLocks noGrp="1" noChangeAspect="1"/>
          </p:cNvPicPr>
          <p:nvPr>
            <p:ph idx="1"/>
          </p:nvPr>
        </p:nvPicPr>
        <p:blipFill>
          <a:blip r:embed="rId2"/>
          <a:stretch>
            <a:fillRect/>
          </a:stretch>
        </p:blipFill>
        <p:spPr>
          <a:xfrm>
            <a:off x="1635102" y="604516"/>
            <a:ext cx="4704283" cy="2752005"/>
          </a:xfrm>
          <a:prstGeom prst="rect">
            <a:avLst/>
          </a:prstGeom>
        </p:spPr>
      </p:pic>
      <p:sp>
        <p:nvSpPr>
          <p:cNvPr id="27" name="Rectangle 26">
            <a:extLst>
              <a:ext uri="{FF2B5EF4-FFF2-40B4-BE49-F238E27FC236}">
                <a16:creationId xmlns:a16="http://schemas.microsoft.com/office/drawing/2014/main" id="{A8EAC26D-6BAA-40DB-8C61-90C7CC5EFE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49423" y="1933956"/>
            <a:ext cx="39319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and white text with pink and blue text&#10;&#10;Description automatically generated">
            <a:extLst>
              <a:ext uri="{FF2B5EF4-FFF2-40B4-BE49-F238E27FC236}">
                <a16:creationId xmlns:a16="http://schemas.microsoft.com/office/drawing/2014/main" id="{836B1B84-92B1-4625-ED21-EE5B5DCA2F5B}"/>
              </a:ext>
            </a:extLst>
          </p:cNvPr>
          <p:cNvPicPr>
            <a:picLocks noChangeAspect="1"/>
          </p:cNvPicPr>
          <p:nvPr/>
        </p:nvPicPr>
        <p:blipFill>
          <a:blip r:embed="rId3"/>
          <a:stretch>
            <a:fillRect/>
          </a:stretch>
        </p:blipFill>
        <p:spPr>
          <a:xfrm>
            <a:off x="6930872" y="747770"/>
            <a:ext cx="4776495" cy="2471835"/>
          </a:xfrm>
          <a:prstGeom prst="rect">
            <a:avLst/>
          </a:prstGeom>
        </p:spPr>
      </p:pic>
    </p:spTree>
    <p:extLst>
      <p:ext uri="{BB962C8B-B14F-4D97-AF65-F5344CB8AC3E}">
        <p14:creationId xmlns:p14="http://schemas.microsoft.com/office/powerpoint/2010/main" val="27146707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29723A0-D41B-4C41-8D49-B56A87465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467"/>
            <a:ext cx="642915" cy="55710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739032FB-98C4-B10A-4832-1BA0D61E0717}"/>
              </a:ext>
            </a:extLst>
          </p:cNvPr>
          <p:cNvPicPr>
            <a:picLocks noGrp="1" noChangeAspect="1"/>
          </p:cNvPicPr>
          <p:nvPr>
            <p:ph idx="1"/>
          </p:nvPr>
        </p:nvPicPr>
        <p:blipFill>
          <a:blip r:embed="rId2"/>
          <a:stretch>
            <a:fillRect/>
          </a:stretch>
        </p:blipFill>
        <p:spPr>
          <a:xfrm>
            <a:off x="1404934" y="1301923"/>
            <a:ext cx="10054558" cy="4273187"/>
          </a:xfrm>
          <a:prstGeom prst="rect">
            <a:avLst/>
          </a:prstGeom>
        </p:spPr>
      </p:pic>
      <p:sp>
        <p:nvSpPr>
          <p:cNvPr id="13" name="Rectangle 12">
            <a:extLst>
              <a:ext uri="{FF2B5EF4-FFF2-40B4-BE49-F238E27FC236}">
                <a16:creationId xmlns:a16="http://schemas.microsoft.com/office/drawing/2014/main" id="{CB8E2193-D83A-4F93-AA5A-6B128ADC2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15" y="6214533"/>
            <a:ext cx="11599127" cy="643467"/>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465BEC9-9A64-4330-A094-2323D0EE1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891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B1DA58A-A755-4FCE-9BED-1E4AD6C9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146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0052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465BEC9-9A64-4330-A094-2323D0EE1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891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B1DA58A-A755-4FCE-9BED-1E4AD6C9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146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black rectangular object with text&#10;&#10;Description automatically generated">
            <a:extLst>
              <a:ext uri="{FF2B5EF4-FFF2-40B4-BE49-F238E27FC236}">
                <a16:creationId xmlns:a16="http://schemas.microsoft.com/office/drawing/2014/main" id="{A2EB44B3-8B2D-D7F1-B749-2C1BB7613024}"/>
              </a:ext>
            </a:extLst>
          </p:cNvPr>
          <p:cNvPicPr>
            <a:picLocks noGrp="1" noChangeAspect="1"/>
          </p:cNvPicPr>
          <p:nvPr>
            <p:ph idx="1"/>
          </p:nvPr>
        </p:nvPicPr>
        <p:blipFill>
          <a:blip r:embed="rId2"/>
          <a:stretch>
            <a:fillRect/>
          </a:stretch>
        </p:blipFill>
        <p:spPr>
          <a:xfrm>
            <a:off x="1685457" y="1300913"/>
            <a:ext cx="8821086" cy="4256175"/>
          </a:xfrm>
          <a:prstGeom prst="rect">
            <a:avLst/>
          </a:prstGeom>
        </p:spPr>
      </p:pic>
      <p:sp>
        <p:nvSpPr>
          <p:cNvPr id="15" name="Rectangle 14">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414EFBA-DEC5-4782-9B45-CEF1661DB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21586"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56209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465BEC9-9A64-4330-A094-2323D0EE1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891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B1DA58A-A755-4FCE-9BED-1E4AD6C9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146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close-up of several boxes&#10;&#10;Description automatically generated">
            <a:extLst>
              <a:ext uri="{FF2B5EF4-FFF2-40B4-BE49-F238E27FC236}">
                <a16:creationId xmlns:a16="http://schemas.microsoft.com/office/drawing/2014/main" id="{D19884E2-57AF-49EF-FC3A-E9F2E4BF58CA}"/>
              </a:ext>
            </a:extLst>
          </p:cNvPr>
          <p:cNvPicPr>
            <a:picLocks noGrp="1" noChangeAspect="1"/>
          </p:cNvPicPr>
          <p:nvPr>
            <p:ph idx="1"/>
          </p:nvPr>
        </p:nvPicPr>
        <p:blipFill>
          <a:blip r:embed="rId2"/>
          <a:stretch>
            <a:fillRect/>
          </a:stretch>
        </p:blipFill>
        <p:spPr>
          <a:xfrm>
            <a:off x="1316875" y="1571625"/>
            <a:ext cx="9558251" cy="3828764"/>
          </a:xfrm>
          <a:prstGeom prst="rect">
            <a:avLst/>
          </a:prstGeom>
        </p:spPr>
      </p:pic>
      <p:sp>
        <p:nvSpPr>
          <p:cNvPr id="15" name="Rectangle 14">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414EFBA-DEC5-4782-9B45-CEF1661DB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21586"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6118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black square with colorful text&#10;&#10;Description automatically generated with medium confidence">
            <a:extLst>
              <a:ext uri="{FF2B5EF4-FFF2-40B4-BE49-F238E27FC236}">
                <a16:creationId xmlns:a16="http://schemas.microsoft.com/office/drawing/2014/main" id="{D3528306-2CB7-5208-A125-CABF753D4579}"/>
              </a:ext>
            </a:extLst>
          </p:cNvPr>
          <p:cNvPicPr>
            <a:picLocks noGrp="1" noChangeAspect="1"/>
          </p:cNvPicPr>
          <p:nvPr>
            <p:ph idx="1"/>
          </p:nvPr>
        </p:nvPicPr>
        <p:blipFill>
          <a:blip r:embed="rId2"/>
          <a:stretch>
            <a:fillRect/>
          </a:stretch>
        </p:blipFill>
        <p:spPr>
          <a:xfrm>
            <a:off x="491749" y="2295089"/>
            <a:ext cx="10906125" cy="3953470"/>
          </a:xfrm>
          <a:prstGeom prst="rect">
            <a:avLst/>
          </a:prstGeom>
        </p:spPr>
      </p:pic>
      <p:sp>
        <p:nvSpPr>
          <p:cNvPr id="11" name="Rectangle 10">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3" descr="A close-up of several boxes&#10;&#10;Description automatically generated">
            <a:extLst>
              <a:ext uri="{FF2B5EF4-FFF2-40B4-BE49-F238E27FC236}">
                <a16:creationId xmlns:a16="http://schemas.microsoft.com/office/drawing/2014/main" id="{A11A7D4B-E935-C21B-0E1A-FEEFBDD14FE8}"/>
              </a:ext>
            </a:extLst>
          </p:cNvPr>
          <p:cNvPicPr>
            <a:picLocks noChangeAspect="1"/>
          </p:cNvPicPr>
          <p:nvPr/>
        </p:nvPicPr>
        <p:blipFill>
          <a:blip r:embed="rId3"/>
          <a:stretch>
            <a:fillRect/>
          </a:stretch>
        </p:blipFill>
        <p:spPr>
          <a:xfrm>
            <a:off x="3500811" y="421195"/>
            <a:ext cx="5190378" cy="2079118"/>
          </a:xfrm>
          <a:prstGeom prst="rect">
            <a:avLst/>
          </a:prstGeom>
        </p:spPr>
      </p:pic>
    </p:spTree>
    <p:extLst>
      <p:ext uri="{BB962C8B-B14F-4D97-AF65-F5344CB8AC3E}">
        <p14:creationId xmlns:p14="http://schemas.microsoft.com/office/powerpoint/2010/main" val="935006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465BEC9-9A64-4330-A094-2323D0EE1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891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B1DA58A-A755-4FCE-9BED-1E4AD6C9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146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E90CBFA7-C2C7-B4CA-3AE0-07A28EA71DF5}"/>
              </a:ext>
            </a:extLst>
          </p:cNvPr>
          <p:cNvPicPr>
            <a:picLocks noGrp="1" noChangeAspect="1"/>
          </p:cNvPicPr>
          <p:nvPr>
            <p:ph idx="1"/>
          </p:nvPr>
        </p:nvPicPr>
        <p:blipFill>
          <a:blip r:embed="rId2"/>
          <a:stretch>
            <a:fillRect/>
          </a:stretch>
        </p:blipFill>
        <p:spPr>
          <a:xfrm>
            <a:off x="1278215" y="775397"/>
            <a:ext cx="9879730" cy="5409152"/>
          </a:xfrm>
          <a:prstGeom prst="rect">
            <a:avLst/>
          </a:prstGeom>
        </p:spPr>
      </p:pic>
      <p:sp>
        <p:nvSpPr>
          <p:cNvPr id="15" name="Rectangle 14">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414EFBA-DEC5-4782-9B45-CEF1661DB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21586"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00736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 game&#10;&#10;Description automatically generated">
            <a:extLst>
              <a:ext uri="{FF2B5EF4-FFF2-40B4-BE49-F238E27FC236}">
                <a16:creationId xmlns:a16="http://schemas.microsoft.com/office/drawing/2014/main" id="{6264E492-CBBE-387E-4D9E-C041B3EB2B31}"/>
              </a:ext>
            </a:extLst>
          </p:cNvPr>
          <p:cNvPicPr>
            <a:picLocks noGrp="1" noChangeAspect="1"/>
          </p:cNvPicPr>
          <p:nvPr>
            <p:ph idx="1"/>
          </p:nvPr>
        </p:nvPicPr>
        <p:blipFill>
          <a:blip r:embed="rId2"/>
          <a:stretch>
            <a:fillRect/>
          </a:stretch>
        </p:blipFill>
        <p:spPr>
          <a:xfrm>
            <a:off x="904795" y="643467"/>
            <a:ext cx="10382410" cy="4931644"/>
          </a:xfrm>
          <a:prstGeom prst="rect">
            <a:avLst/>
          </a:prstGeom>
        </p:spPr>
      </p:pic>
      <p:sp>
        <p:nvSpPr>
          <p:cNvPr id="12" name="Rectangle 11">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53796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txBody>
          <a:bodyPr/>
          <a:lstStyle/>
          <a:p>
            <a:endParaRPr lang="en-TR"/>
          </a:p>
        </p:txBody>
      </p:sp>
      <p:sp>
        <p:nvSpPr>
          <p:cNvPr id="3083" name="Rectangle 3082">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5" name="Rectangle 3084">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7" name="Rectangle 3086">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5508"/>
            <a:ext cx="4668819" cy="501689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B6B881-5408-2CBE-E30A-849117C5515F}"/>
              </a:ext>
            </a:extLst>
          </p:cNvPr>
          <p:cNvSpPr>
            <a:spLocks noGrp="1"/>
          </p:cNvSpPr>
          <p:nvPr>
            <p:ph type="title"/>
          </p:nvPr>
        </p:nvSpPr>
        <p:spPr>
          <a:xfrm>
            <a:off x="463825" y="1709530"/>
            <a:ext cx="3754671" cy="2528515"/>
          </a:xfrm>
        </p:spPr>
        <p:txBody>
          <a:bodyPr vert="horz" lIns="109728" tIns="109728" rIns="109728" bIns="91440" rtlCol="0" anchor="b">
            <a:normAutofit/>
          </a:bodyPr>
          <a:lstStyle/>
          <a:p>
            <a:pPr>
              <a:lnSpc>
                <a:spcPct val="125000"/>
              </a:lnSpc>
            </a:pPr>
            <a:r>
              <a:rPr lang="en-US" b="0" cap="all" dirty="0">
                <a:solidFill>
                  <a:schemeClr val="bg1"/>
                </a:solidFill>
              </a:rPr>
              <a:t>BOX Model</a:t>
            </a:r>
          </a:p>
        </p:txBody>
      </p:sp>
      <p:sp>
        <p:nvSpPr>
          <p:cNvPr id="3098" name="Rectangle 3097">
            <a:extLst>
              <a:ext uri="{FF2B5EF4-FFF2-40B4-BE49-F238E27FC236}">
                <a16:creationId xmlns:a16="http://schemas.microsoft.com/office/drawing/2014/main" id="{BBD49B71-B686-4DFD-93AD-40CB19B62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72066" y="0"/>
            <a:ext cx="7519934"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css box model">
            <a:extLst>
              <a:ext uri="{FF2B5EF4-FFF2-40B4-BE49-F238E27FC236}">
                <a16:creationId xmlns:a16="http://schemas.microsoft.com/office/drawing/2014/main" id="{860B90F3-B71B-1005-54F7-3A410EAE04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877699" y="265642"/>
            <a:ext cx="7108668" cy="6326715"/>
          </a:xfrm>
          <a:prstGeom prst="rect">
            <a:avLst/>
          </a:prstGeom>
          <a:noFill/>
          <a:extLst>
            <a:ext uri="{909E8E84-426E-40DD-AFC4-6F175D3DCCD1}">
              <a14:hiddenFill xmlns:a14="http://schemas.microsoft.com/office/drawing/2010/main">
                <a:solidFill>
                  <a:srgbClr val="FFFFFF"/>
                </a:solidFill>
              </a14:hiddenFill>
            </a:ext>
          </a:extLst>
        </p:spPr>
      </p:pic>
      <p:sp>
        <p:nvSpPr>
          <p:cNvPr id="3099" name="Rectangle 3098">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6534"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8A2181A-B299-0F06-697D-EF2859D12C86}"/>
              </a:ext>
            </a:extLst>
          </p:cNvPr>
          <p:cNvSpPr txBox="1"/>
          <p:nvPr/>
        </p:nvSpPr>
        <p:spPr>
          <a:xfrm>
            <a:off x="205633" y="6456918"/>
            <a:ext cx="6093618" cy="369332"/>
          </a:xfrm>
          <a:prstGeom prst="rect">
            <a:avLst/>
          </a:prstGeom>
          <a:noFill/>
        </p:spPr>
        <p:txBody>
          <a:bodyPr wrap="square">
            <a:spAutoFit/>
          </a:bodyPr>
          <a:lstStyle/>
          <a:p>
            <a:r>
              <a:rPr lang="en-TR" dirty="0"/>
              <a:t>https://www.tercihyazilim.com/Page/css-box-model</a:t>
            </a:r>
          </a:p>
        </p:txBody>
      </p:sp>
    </p:spTree>
    <p:extLst>
      <p:ext uri="{BB962C8B-B14F-4D97-AF65-F5344CB8AC3E}">
        <p14:creationId xmlns:p14="http://schemas.microsoft.com/office/powerpoint/2010/main" val="26428761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txBody>
          <a:bodyPr/>
          <a:lstStyle/>
          <a:p>
            <a:endParaRPr lang="en-TR"/>
          </a:p>
        </p:txBody>
      </p:sp>
      <p:sp>
        <p:nvSpPr>
          <p:cNvPr id="4107" name="Rectangle 4106">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09" name="Rectangle 4108">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98" name="Picture 2" descr="CSS Box Sizing">
            <a:extLst>
              <a:ext uri="{FF2B5EF4-FFF2-40B4-BE49-F238E27FC236}">
                <a16:creationId xmlns:a16="http://schemas.microsoft.com/office/drawing/2014/main" id="{28CD37AC-5AC2-7845-53BD-F06A167A40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98701" y="599091"/>
            <a:ext cx="5106091" cy="4901848"/>
          </a:xfrm>
          <a:prstGeom prst="rect">
            <a:avLst/>
          </a:prstGeom>
          <a:noFill/>
          <a:extLst>
            <a:ext uri="{909E8E84-426E-40DD-AFC4-6F175D3DCCD1}">
              <a14:hiddenFill xmlns:a14="http://schemas.microsoft.com/office/drawing/2010/main">
                <a:solidFill>
                  <a:srgbClr val="FFFFFF"/>
                </a:solidFill>
              </a14:hiddenFill>
            </a:ext>
          </a:extLst>
        </p:spPr>
      </p:pic>
      <p:sp>
        <p:nvSpPr>
          <p:cNvPr id="4111" name="Rectangle 4110">
            <a:extLst>
              <a:ext uri="{FF2B5EF4-FFF2-40B4-BE49-F238E27FC236}">
                <a16:creationId xmlns:a16="http://schemas.microsoft.com/office/drawing/2014/main" id="{064738AB-B6BE-4867-889A-52CE4AC8D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8" y="0"/>
            <a:ext cx="4603482" cy="611240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F09F24-DA65-7F1D-E49C-2B2ABC4907C5}"/>
              </a:ext>
            </a:extLst>
          </p:cNvPr>
          <p:cNvSpPr>
            <a:spLocks noGrp="1"/>
          </p:cNvSpPr>
          <p:nvPr>
            <p:ph type="title"/>
          </p:nvPr>
        </p:nvSpPr>
        <p:spPr>
          <a:xfrm>
            <a:off x="7973503" y="1709530"/>
            <a:ext cx="3754671" cy="2528515"/>
          </a:xfrm>
        </p:spPr>
        <p:txBody>
          <a:bodyPr vert="horz" lIns="109728" tIns="109728" rIns="109728" bIns="91440" rtlCol="0" anchor="b">
            <a:normAutofit/>
          </a:bodyPr>
          <a:lstStyle/>
          <a:p>
            <a:pPr>
              <a:lnSpc>
                <a:spcPct val="125000"/>
              </a:lnSpc>
            </a:pPr>
            <a:endParaRPr lang="en-US" b="0" cap="all">
              <a:solidFill>
                <a:schemeClr val="tx2"/>
              </a:solidFill>
            </a:endParaRPr>
          </a:p>
        </p:txBody>
      </p:sp>
      <p:sp>
        <p:nvSpPr>
          <p:cNvPr id="4113" name="Rectangle 4112">
            <a:extLst>
              <a:ext uri="{FF2B5EF4-FFF2-40B4-BE49-F238E27FC236}">
                <a16:creationId xmlns:a16="http://schemas.microsoft.com/office/drawing/2014/main" id="{57851D67-7085-40E2-B146-F91433A28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405"/>
            <a:ext cx="7534656" cy="71359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5" name="Rectangle 4114">
            <a:extLst>
              <a:ext uri="{FF2B5EF4-FFF2-40B4-BE49-F238E27FC236}">
                <a16:creationId xmlns:a16="http://schemas.microsoft.com/office/drawing/2014/main" id="{985AAE23-FCB6-4663-907C-0110B0FDC5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7" name="Rectangle 4116">
            <a:extLst>
              <a:ext uri="{FF2B5EF4-FFF2-40B4-BE49-F238E27FC236}">
                <a16:creationId xmlns:a16="http://schemas.microsoft.com/office/drawing/2014/main" id="{9C969C2C-E7E3-4052-87D4-61E733EC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9" name="Rectangle 4118">
            <a:extLst>
              <a:ext uri="{FF2B5EF4-FFF2-40B4-BE49-F238E27FC236}">
                <a16:creationId xmlns:a16="http://schemas.microsoft.com/office/drawing/2014/main" id="{7C60369F-A41B-4D6E-8990-30E2715C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20238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5DC2E-8ACD-EC7A-82B6-A10894EFC5D9}"/>
              </a:ext>
            </a:extLst>
          </p:cNvPr>
          <p:cNvSpPr>
            <a:spLocks noGrp="1"/>
          </p:cNvSpPr>
          <p:nvPr>
            <p:ph type="title"/>
          </p:nvPr>
        </p:nvSpPr>
        <p:spPr/>
        <p:txBody>
          <a:bodyPr/>
          <a:lstStyle/>
          <a:p>
            <a:endParaRPr lang="en-TR"/>
          </a:p>
        </p:txBody>
      </p:sp>
      <p:sp>
        <p:nvSpPr>
          <p:cNvPr id="3" name="Content Placeholder 2">
            <a:extLst>
              <a:ext uri="{FF2B5EF4-FFF2-40B4-BE49-F238E27FC236}">
                <a16:creationId xmlns:a16="http://schemas.microsoft.com/office/drawing/2014/main" id="{D3AC9D18-367D-9F33-C842-F450CD6E9451}"/>
              </a:ext>
            </a:extLst>
          </p:cNvPr>
          <p:cNvSpPr>
            <a:spLocks noGrp="1"/>
          </p:cNvSpPr>
          <p:nvPr>
            <p:ph idx="1"/>
          </p:nvPr>
        </p:nvSpPr>
        <p:spPr/>
        <p:txBody>
          <a:bodyPr/>
          <a:lstStyle/>
          <a:p>
            <a:endParaRPr lang="en-TR"/>
          </a:p>
        </p:txBody>
      </p:sp>
    </p:spTree>
    <p:extLst>
      <p:ext uri="{BB962C8B-B14F-4D97-AF65-F5344CB8AC3E}">
        <p14:creationId xmlns:p14="http://schemas.microsoft.com/office/powerpoint/2010/main" val="2346987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8401C-8CA3-469D-43A4-BCFECA1C7463}"/>
              </a:ext>
            </a:extLst>
          </p:cNvPr>
          <p:cNvSpPr>
            <a:spLocks noGrp="1"/>
          </p:cNvSpPr>
          <p:nvPr>
            <p:ph type="title"/>
          </p:nvPr>
        </p:nvSpPr>
        <p:spPr/>
        <p:txBody>
          <a:bodyPr/>
          <a:lstStyle/>
          <a:p>
            <a:endParaRPr lang="en-TR"/>
          </a:p>
        </p:txBody>
      </p:sp>
      <p:sp>
        <p:nvSpPr>
          <p:cNvPr id="5" name="TextBox 4">
            <a:extLst>
              <a:ext uri="{FF2B5EF4-FFF2-40B4-BE49-F238E27FC236}">
                <a16:creationId xmlns:a16="http://schemas.microsoft.com/office/drawing/2014/main" id="{B8A17056-2DB7-D924-869A-DCAB7CFA4BC7}"/>
              </a:ext>
            </a:extLst>
          </p:cNvPr>
          <p:cNvSpPr txBox="1"/>
          <p:nvPr/>
        </p:nvSpPr>
        <p:spPr>
          <a:xfrm>
            <a:off x="5018485" y="198152"/>
            <a:ext cx="3554015" cy="1754326"/>
          </a:xfrm>
          <a:prstGeom prst="rect">
            <a:avLst/>
          </a:prstGeom>
          <a:noFill/>
        </p:spPr>
        <p:txBody>
          <a:bodyPr wrap="square">
            <a:spAutoFit/>
          </a:bodyPr>
          <a:lstStyle/>
          <a:p>
            <a:r>
              <a:rPr lang="en-US" b="0" i="0" dirty="0">
                <a:solidFill>
                  <a:srgbClr val="2F9C0A"/>
                </a:solidFill>
                <a:effectLst/>
                <a:latin typeface="Consolas" panose="020B0609020204030204" pitchFamily="49" charset="0"/>
              </a:rPr>
              <a:t>div</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r>
              <a:rPr lang="en-US" b="0" i="0" dirty="0">
                <a:solidFill>
                  <a:srgbClr val="C92C2C"/>
                </a:solidFill>
                <a:effectLst/>
                <a:latin typeface="Consolas" panose="020B0609020204030204" pitchFamily="49" charset="0"/>
              </a:rPr>
              <a:t>padding</a:t>
            </a:r>
            <a:r>
              <a:rPr lang="en-US" b="0" i="0" dirty="0">
                <a:solidFill>
                  <a:srgbClr val="5F6364"/>
                </a:solidFill>
                <a:effectLst/>
                <a:latin typeface="Consolas" panose="020B0609020204030204" pitchFamily="49" charset="0"/>
              </a:rPr>
              <a:t>:</a:t>
            </a:r>
            <a:r>
              <a:rPr lang="en-US" b="0" i="0" dirty="0">
                <a:solidFill>
                  <a:srgbClr val="C92C2C"/>
                </a:solidFill>
                <a:effectLst/>
                <a:latin typeface="Consolas" panose="020B0609020204030204" pitchFamily="49" charset="0"/>
              </a:rPr>
              <a:t>30</a:t>
            </a:r>
            <a:r>
              <a:rPr lang="en-US" b="0" i="0" dirty="0">
                <a:solidFill>
                  <a:srgbClr val="000000"/>
                </a:solidFill>
                <a:effectLst/>
                <a:latin typeface="Consolas" panose="020B0609020204030204" pitchFamily="49" charset="0"/>
              </a:rPr>
              <a:t>px</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r>
              <a:rPr lang="en-US" b="0" i="0" dirty="0">
                <a:solidFill>
                  <a:srgbClr val="C92C2C"/>
                </a:solidFill>
                <a:effectLst/>
                <a:latin typeface="Consolas" panose="020B0609020204030204" pitchFamily="49" charset="0"/>
              </a:rPr>
              <a:t>border</a:t>
            </a:r>
            <a:r>
              <a:rPr lang="en-US" b="0" i="0" dirty="0">
                <a:solidFill>
                  <a:srgbClr val="5F6364"/>
                </a:solidFill>
                <a:effectLst/>
                <a:latin typeface="Consolas" panose="020B0609020204030204" pitchFamily="49" charset="0"/>
              </a:rPr>
              <a:t>:</a:t>
            </a:r>
            <a:r>
              <a:rPr lang="en-US" b="0" i="0" dirty="0">
                <a:solidFill>
                  <a:srgbClr val="C92C2C"/>
                </a:solidFill>
                <a:effectLst/>
                <a:latin typeface="Consolas" panose="020B0609020204030204" pitchFamily="49" charset="0"/>
              </a:rPr>
              <a:t>10</a:t>
            </a:r>
            <a:r>
              <a:rPr lang="en-US" b="0" i="0" dirty="0">
                <a:solidFill>
                  <a:srgbClr val="000000"/>
                </a:solidFill>
                <a:effectLst/>
                <a:latin typeface="Consolas" panose="020B0609020204030204" pitchFamily="49" charset="0"/>
              </a:rPr>
              <a:t>px solid #e2e2e2</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r>
              <a:rPr lang="en-US" b="0" i="0" dirty="0">
                <a:solidFill>
                  <a:srgbClr val="C92C2C"/>
                </a:solidFill>
                <a:effectLst/>
                <a:latin typeface="Consolas" panose="020B0609020204030204" pitchFamily="49" charset="0"/>
              </a:rPr>
              <a:t>margin</a:t>
            </a:r>
            <a:r>
              <a:rPr lang="en-US" b="0" i="0" dirty="0">
                <a:solidFill>
                  <a:srgbClr val="5F6364"/>
                </a:solidFill>
                <a:effectLst/>
                <a:latin typeface="Consolas" panose="020B0609020204030204" pitchFamily="49" charset="0"/>
              </a:rPr>
              <a:t>:</a:t>
            </a:r>
            <a:r>
              <a:rPr lang="en-US" b="0" i="0" dirty="0">
                <a:solidFill>
                  <a:srgbClr val="C92C2C"/>
                </a:solidFill>
                <a:effectLst/>
                <a:latin typeface="Consolas" panose="020B0609020204030204" pitchFamily="49" charset="0"/>
              </a:rPr>
              <a:t>20</a:t>
            </a:r>
            <a:r>
              <a:rPr lang="en-US" b="0" i="0" dirty="0">
                <a:solidFill>
                  <a:srgbClr val="000000"/>
                </a:solidFill>
                <a:effectLst/>
                <a:latin typeface="Consolas" panose="020B0609020204030204" pitchFamily="49" charset="0"/>
              </a:rPr>
              <a:t>px</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r>
              <a:rPr lang="en-US" b="0" i="0" dirty="0">
                <a:solidFill>
                  <a:srgbClr val="C92C2C"/>
                </a:solidFill>
                <a:effectLst/>
                <a:latin typeface="Consolas" panose="020B0609020204030204" pitchFamily="49" charset="0"/>
              </a:rPr>
              <a:t>width</a:t>
            </a:r>
            <a:r>
              <a:rPr lang="en-US" b="0" i="0" dirty="0">
                <a:solidFill>
                  <a:srgbClr val="5F6364"/>
                </a:solidFill>
                <a:effectLst/>
                <a:latin typeface="Consolas" panose="020B0609020204030204" pitchFamily="49" charset="0"/>
              </a:rPr>
              <a:t>:</a:t>
            </a:r>
            <a:r>
              <a:rPr lang="en-US" b="0" i="0" dirty="0">
                <a:solidFill>
                  <a:srgbClr val="C92C2C"/>
                </a:solidFill>
                <a:effectLst/>
                <a:latin typeface="Consolas" panose="020B0609020204030204" pitchFamily="49" charset="0"/>
              </a:rPr>
              <a:t>300</a:t>
            </a:r>
            <a:r>
              <a:rPr lang="en-US" b="0" i="0" dirty="0">
                <a:solidFill>
                  <a:srgbClr val="000000"/>
                </a:solidFill>
                <a:effectLst/>
                <a:latin typeface="Consolas" panose="020B0609020204030204" pitchFamily="49" charset="0"/>
              </a:rPr>
              <a:t>px</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r>
              <a:rPr lang="en-US" b="0" i="0" dirty="0">
                <a:solidFill>
                  <a:srgbClr val="C92C2C"/>
                </a:solidFill>
                <a:effectLst/>
                <a:latin typeface="Consolas" panose="020B0609020204030204" pitchFamily="49" charset="0"/>
              </a:rPr>
              <a:t>height</a:t>
            </a:r>
            <a:r>
              <a:rPr lang="en-US" b="0" i="0" dirty="0">
                <a:solidFill>
                  <a:srgbClr val="5F6364"/>
                </a:solidFill>
                <a:effectLst/>
                <a:latin typeface="Consolas" panose="020B0609020204030204" pitchFamily="49" charset="0"/>
              </a:rPr>
              <a:t>:</a:t>
            </a:r>
            <a:r>
              <a:rPr lang="en-US" b="0" i="0" dirty="0">
                <a:solidFill>
                  <a:srgbClr val="C92C2C"/>
                </a:solidFill>
                <a:effectLst/>
                <a:latin typeface="Consolas" panose="020B0609020204030204" pitchFamily="49" charset="0"/>
              </a:rPr>
              <a:t>300</a:t>
            </a:r>
            <a:r>
              <a:rPr lang="en-US" b="0" i="0" dirty="0">
                <a:solidFill>
                  <a:srgbClr val="000000"/>
                </a:solidFill>
                <a:effectLst/>
                <a:latin typeface="Consolas" panose="020B0609020204030204" pitchFamily="49" charset="0"/>
              </a:rPr>
              <a:t>px</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a:t>
            </a:r>
            <a:endParaRPr lang="en-TR" dirty="0"/>
          </a:p>
        </p:txBody>
      </p:sp>
      <p:sp>
        <p:nvSpPr>
          <p:cNvPr id="7" name="TextBox 6">
            <a:extLst>
              <a:ext uri="{FF2B5EF4-FFF2-40B4-BE49-F238E27FC236}">
                <a16:creationId xmlns:a16="http://schemas.microsoft.com/office/drawing/2014/main" id="{826C416D-1165-BF71-9D1B-73333ABA0766}"/>
              </a:ext>
            </a:extLst>
          </p:cNvPr>
          <p:cNvSpPr txBox="1"/>
          <p:nvPr/>
        </p:nvSpPr>
        <p:spPr>
          <a:xfrm>
            <a:off x="5018484" y="2607826"/>
            <a:ext cx="6983015" cy="1754326"/>
          </a:xfrm>
          <a:prstGeom prst="rect">
            <a:avLst/>
          </a:prstGeom>
          <a:noFill/>
        </p:spPr>
        <p:txBody>
          <a:bodyPr wrap="square">
            <a:spAutoFit/>
          </a:bodyPr>
          <a:lstStyle/>
          <a:p>
            <a:r>
              <a:rPr lang="en-US" b="0" i="0" dirty="0">
                <a:solidFill>
                  <a:srgbClr val="585834"/>
                </a:solidFill>
                <a:effectLst/>
                <a:latin typeface="Poppins" pitchFamily="2" charset="77"/>
              </a:rPr>
              <a:t>Bu </a:t>
            </a:r>
            <a:r>
              <a:rPr lang="en-US" b="0" i="0" dirty="0" err="1">
                <a:solidFill>
                  <a:srgbClr val="585834"/>
                </a:solidFill>
                <a:effectLst/>
                <a:latin typeface="Poppins" pitchFamily="2" charset="77"/>
              </a:rPr>
              <a:t>hesaplamalar</a:t>
            </a:r>
            <a:r>
              <a:rPr lang="en-US" b="0" i="0" dirty="0">
                <a:solidFill>
                  <a:srgbClr val="585834"/>
                </a:solidFill>
                <a:effectLst/>
                <a:latin typeface="Poppins" pitchFamily="2" charset="77"/>
              </a:rPr>
              <a:t> </a:t>
            </a:r>
            <a:r>
              <a:rPr lang="en-US" dirty="0"/>
              <a:t>box-sizing</a:t>
            </a:r>
            <a:r>
              <a:rPr lang="en-US" b="0" i="0" dirty="0">
                <a:solidFill>
                  <a:srgbClr val="585834"/>
                </a:solidFill>
                <a:effectLst/>
                <a:latin typeface="Poppins" pitchFamily="2" charset="77"/>
              </a:rPr>
              <a:t> CSS </a:t>
            </a:r>
            <a:r>
              <a:rPr lang="en-US" b="0" i="0" dirty="0" err="1">
                <a:solidFill>
                  <a:srgbClr val="585834"/>
                </a:solidFill>
                <a:effectLst/>
                <a:latin typeface="Poppins" pitchFamily="2" charset="77"/>
              </a:rPr>
              <a:t>özelliğine</a:t>
            </a:r>
            <a:r>
              <a:rPr lang="en-US" b="0" i="0" dirty="0">
                <a:solidFill>
                  <a:srgbClr val="585834"/>
                </a:solidFill>
                <a:effectLst/>
                <a:latin typeface="Poppins" pitchFamily="2" charset="77"/>
              </a:rPr>
              <a:t> </a:t>
            </a:r>
            <a:r>
              <a:rPr lang="en-US" b="0" i="0" dirty="0" err="1">
                <a:solidFill>
                  <a:srgbClr val="585834"/>
                </a:solidFill>
                <a:effectLst/>
                <a:latin typeface="Poppins" pitchFamily="2" charset="77"/>
              </a:rPr>
              <a:t>göre</a:t>
            </a:r>
            <a:r>
              <a:rPr lang="en-US" b="0" i="0" dirty="0">
                <a:solidFill>
                  <a:srgbClr val="585834"/>
                </a:solidFill>
                <a:effectLst/>
                <a:latin typeface="Poppins" pitchFamily="2" charset="77"/>
              </a:rPr>
              <a:t> </a:t>
            </a:r>
            <a:r>
              <a:rPr lang="en-US" b="0" i="0" dirty="0" err="1">
                <a:solidFill>
                  <a:srgbClr val="585834"/>
                </a:solidFill>
                <a:effectLst/>
                <a:latin typeface="Poppins" pitchFamily="2" charset="77"/>
              </a:rPr>
              <a:t>değişmektedir</a:t>
            </a:r>
            <a:r>
              <a:rPr lang="en-US" b="0" i="0" dirty="0">
                <a:solidFill>
                  <a:srgbClr val="585834"/>
                </a:solidFill>
                <a:effectLst/>
                <a:latin typeface="Poppins" pitchFamily="2" charset="77"/>
              </a:rPr>
              <a:t>.</a:t>
            </a:r>
          </a:p>
          <a:p>
            <a:br>
              <a:rPr lang="en-US" dirty="0"/>
            </a:br>
            <a:r>
              <a:rPr lang="en-US" dirty="0" err="1"/>
              <a:t>box-sizing:content-box</a:t>
            </a:r>
            <a:r>
              <a:rPr lang="en-US" dirty="0"/>
              <a:t>;</a:t>
            </a:r>
            <a:r>
              <a:rPr lang="en-US" b="0" i="0" dirty="0">
                <a:solidFill>
                  <a:srgbClr val="585834"/>
                </a:solidFill>
                <a:effectLst/>
                <a:latin typeface="Poppins" pitchFamily="2" charset="77"/>
              </a:rPr>
              <a:t> </a:t>
            </a:r>
            <a:br>
              <a:rPr lang="en-US" dirty="0"/>
            </a:br>
            <a:endParaRPr lang="en-US" dirty="0"/>
          </a:p>
          <a:p>
            <a:r>
              <a:rPr lang="en-US" dirty="0" err="1"/>
              <a:t>box-sizing:border-box</a:t>
            </a:r>
            <a:r>
              <a:rPr lang="en-US" dirty="0">
                <a:solidFill>
                  <a:srgbClr val="585834"/>
                </a:solidFill>
                <a:latin typeface="Poppins" pitchFamily="2" charset="77"/>
              </a:rPr>
              <a:t>;</a:t>
            </a:r>
            <a:endParaRPr lang="en-TR" dirty="0"/>
          </a:p>
        </p:txBody>
      </p:sp>
    </p:spTree>
    <p:extLst>
      <p:ext uri="{BB962C8B-B14F-4D97-AF65-F5344CB8AC3E}">
        <p14:creationId xmlns:p14="http://schemas.microsoft.com/office/powerpoint/2010/main" val="883306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202C5-F578-2B2F-68A3-5A5914CBB45F}"/>
              </a:ext>
            </a:extLst>
          </p:cNvPr>
          <p:cNvSpPr>
            <a:spLocks noGrp="1"/>
          </p:cNvSpPr>
          <p:nvPr>
            <p:ph type="title"/>
          </p:nvPr>
        </p:nvSpPr>
        <p:spPr/>
        <p:txBody>
          <a:bodyPr/>
          <a:lstStyle/>
          <a:p>
            <a:endParaRPr lang="en-TR" dirty="0"/>
          </a:p>
        </p:txBody>
      </p:sp>
      <p:sp>
        <p:nvSpPr>
          <p:cNvPr id="5" name="TextBox 4">
            <a:extLst>
              <a:ext uri="{FF2B5EF4-FFF2-40B4-BE49-F238E27FC236}">
                <a16:creationId xmlns:a16="http://schemas.microsoft.com/office/drawing/2014/main" id="{B6539EB4-906E-D9BF-127F-5CA47B2E41C2}"/>
              </a:ext>
            </a:extLst>
          </p:cNvPr>
          <p:cNvSpPr txBox="1"/>
          <p:nvPr/>
        </p:nvSpPr>
        <p:spPr>
          <a:xfrm>
            <a:off x="4772025" y="270300"/>
            <a:ext cx="6497240" cy="5632311"/>
          </a:xfrm>
          <a:prstGeom prst="rect">
            <a:avLst/>
          </a:prstGeom>
          <a:noFill/>
        </p:spPr>
        <p:txBody>
          <a:bodyPr wrap="square">
            <a:spAutoFit/>
          </a:bodyPr>
          <a:lstStyle/>
          <a:p>
            <a:pPr algn="l"/>
            <a:r>
              <a:rPr lang="en-US" b="0" i="0" dirty="0" err="1">
                <a:solidFill>
                  <a:srgbClr val="585834"/>
                </a:solidFill>
                <a:effectLst/>
                <a:latin typeface="Poppins" pitchFamily="2" charset="77"/>
              </a:rPr>
              <a:t>em</a:t>
            </a:r>
            <a:r>
              <a:rPr lang="en-US" b="0" i="0" dirty="0">
                <a:solidFill>
                  <a:srgbClr val="585834"/>
                </a:solidFill>
                <a:effectLst/>
                <a:latin typeface="Poppins" pitchFamily="2" charset="77"/>
              </a:rPr>
              <a:t> </a:t>
            </a:r>
            <a:r>
              <a:rPr lang="en-US" b="0" i="0" dirty="0" err="1">
                <a:solidFill>
                  <a:srgbClr val="585834"/>
                </a:solidFill>
                <a:effectLst/>
                <a:latin typeface="Poppins" pitchFamily="2" charset="77"/>
              </a:rPr>
              <a:t>birimi</a:t>
            </a:r>
            <a:r>
              <a:rPr lang="en-US" b="0" i="0" dirty="0">
                <a:solidFill>
                  <a:srgbClr val="585834"/>
                </a:solidFill>
                <a:effectLst/>
                <a:latin typeface="Poppins" pitchFamily="2" charset="77"/>
              </a:rPr>
              <a:t> </a:t>
            </a:r>
            <a:r>
              <a:rPr lang="en-US" b="0" i="0" dirty="0" err="1">
                <a:solidFill>
                  <a:srgbClr val="585834"/>
                </a:solidFill>
                <a:effectLst/>
                <a:latin typeface="Poppins" pitchFamily="2" charset="77"/>
              </a:rPr>
              <a:t>bir</a:t>
            </a:r>
            <a:r>
              <a:rPr lang="en-US" b="0" i="0" dirty="0">
                <a:solidFill>
                  <a:srgbClr val="585834"/>
                </a:solidFill>
                <a:effectLst/>
                <a:latin typeface="Poppins" pitchFamily="2" charset="77"/>
              </a:rPr>
              <a:t> HTML </a:t>
            </a:r>
            <a:r>
              <a:rPr lang="en-US" b="0" i="0" dirty="0" err="1">
                <a:solidFill>
                  <a:srgbClr val="585834"/>
                </a:solidFill>
                <a:effectLst/>
                <a:latin typeface="Poppins" pitchFamily="2" charset="77"/>
              </a:rPr>
              <a:t>öğesinin</a:t>
            </a:r>
            <a:r>
              <a:rPr lang="en-US" b="0" i="0" dirty="0">
                <a:solidFill>
                  <a:srgbClr val="585834"/>
                </a:solidFill>
                <a:effectLst/>
                <a:latin typeface="Poppins" pitchFamily="2" charset="77"/>
              </a:rPr>
              <a:t> </a:t>
            </a:r>
            <a:r>
              <a:rPr lang="en-US" b="0" i="0" dirty="0" err="1">
                <a:solidFill>
                  <a:srgbClr val="585834"/>
                </a:solidFill>
                <a:effectLst/>
                <a:latin typeface="Poppins" pitchFamily="2" charset="77"/>
              </a:rPr>
              <a:t>kapsayıcısının</a:t>
            </a:r>
            <a:r>
              <a:rPr lang="en-US" b="0" i="0" dirty="0">
                <a:solidFill>
                  <a:srgbClr val="585834"/>
                </a:solidFill>
                <a:effectLst/>
                <a:latin typeface="Poppins" pitchFamily="2" charset="77"/>
              </a:rPr>
              <a:t> font-size </a:t>
            </a:r>
            <a:r>
              <a:rPr lang="en-US" b="0" i="0" dirty="0" err="1">
                <a:solidFill>
                  <a:srgbClr val="585834"/>
                </a:solidFill>
                <a:effectLst/>
                <a:latin typeface="Poppins" pitchFamily="2" charset="77"/>
              </a:rPr>
              <a:t>metin</a:t>
            </a:r>
            <a:r>
              <a:rPr lang="en-US" b="0" i="0" dirty="0">
                <a:solidFill>
                  <a:srgbClr val="585834"/>
                </a:solidFill>
                <a:effectLst/>
                <a:latin typeface="Poppins" pitchFamily="2" charset="77"/>
              </a:rPr>
              <a:t> </a:t>
            </a:r>
            <a:r>
              <a:rPr lang="en-US" b="0" i="0" dirty="0" err="1">
                <a:solidFill>
                  <a:srgbClr val="585834"/>
                </a:solidFill>
                <a:effectLst/>
                <a:latin typeface="Poppins" pitchFamily="2" charset="77"/>
              </a:rPr>
              <a:t>büyüklüğü</a:t>
            </a:r>
            <a:r>
              <a:rPr lang="en-US" b="0" i="0" dirty="0">
                <a:solidFill>
                  <a:srgbClr val="585834"/>
                </a:solidFill>
                <a:effectLst/>
                <a:latin typeface="Poppins" pitchFamily="2" charset="77"/>
              </a:rPr>
              <a:t> </a:t>
            </a:r>
            <a:r>
              <a:rPr lang="en-US" b="0" i="0" dirty="0" err="1">
                <a:solidFill>
                  <a:srgbClr val="585834"/>
                </a:solidFill>
                <a:effectLst/>
                <a:latin typeface="Poppins" pitchFamily="2" charset="77"/>
              </a:rPr>
              <a:t>ile</a:t>
            </a:r>
            <a:r>
              <a:rPr lang="en-US" b="0" i="0" dirty="0">
                <a:solidFill>
                  <a:srgbClr val="585834"/>
                </a:solidFill>
                <a:effectLst/>
                <a:latin typeface="Poppins" pitchFamily="2" charset="77"/>
              </a:rPr>
              <a:t> </a:t>
            </a:r>
            <a:r>
              <a:rPr lang="en-US" b="0" i="0" dirty="0" err="1">
                <a:solidFill>
                  <a:srgbClr val="585834"/>
                </a:solidFill>
                <a:effectLst/>
                <a:latin typeface="Poppins" pitchFamily="2" charset="77"/>
              </a:rPr>
              <a:t>değişkenlik</a:t>
            </a:r>
            <a:r>
              <a:rPr lang="en-US" b="0" i="0" dirty="0">
                <a:solidFill>
                  <a:srgbClr val="585834"/>
                </a:solidFill>
                <a:effectLst/>
                <a:latin typeface="Poppins" pitchFamily="2" charset="77"/>
              </a:rPr>
              <a:t> </a:t>
            </a:r>
            <a:r>
              <a:rPr lang="en-US" b="0" i="0" dirty="0" err="1">
                <a:solidFill>
                  <a:srgbClr val="585834"/>
                </a:solidFill>
                <a:effectLst/>
                <a:latin typeface="Poppins" pitchFamily="2" charset="77"/>
              </a:rPr>
              <a:t>gösteren</a:t>
            </a:r>
            <a:r>
              <a:rPr lang="en-US" b="0" i="0" dirty="0">
                <a:solidFill>
                  <a:srgbClr val="585834"/>
                </a:solidFill>
                <a:effectLst/>
                <a:latin typeface="Poppins" pitchFamily="2" charset="77"/>
              </a:rPr>
              <a:t> </a:t>
            </a:r>
            <a:r>
              <a:rPr lang="en-US" b="0" i="0" dirty="0" err="1">
                <a:solidFill>
                  <a:srgbClr val="585834"/>
                </a:solidFill>
                <a:effectLst/>
                <a:latin typeface="Poppins" pitchFamily="2" charset="77"/>
              </a:rPr>
              <a:t>bir</a:t>
            </a:r>
            <a:r>
              <a:rPr lang="en-US" b="0" i="0" dirty="0">
                <a:solidFill>
                  <a:srgbClr val="585834"/>
                </a:solidFill>
                <a:effectLst/>
                <a:latin typeface="Poppins" pitchFamily="2" charset="77"/>
              </a:rPr>
              <a:t> </a:t>
            </a:r>
            <a:r>
              <a:rPr lang="en-US" b="0" i="0" dirty="0" err="1">
                <a:solidFill>
                  <a:srgbClr val="585834"/>
                </a:solidFill>
                <a:effectLst/>
                <a:latin typeface="Poppins" pitchFamily="2" charset="77"/>
              </a:rPr>
              <a:t>ifadedir</a:t>
            </a:r>
            <a:r>
              <a:rPr lang="en-US" b="0" i="0" dirty="0">
                <a:solidFill>
                  <a:srgbClr val="585834"/>
                </a:solidFill>
                <a:effectLst/>
                <a:latin typeface="Poppins" pitchFamily="2" charset="77"/>
              </a:rPr>
              <a:t>.</a:t>
            </a:r>
          </a:p>
          <a:p>
            <a:pPr algn="l"/>
            <a:endParaRPr lang="en-US" b="0" i="0" dirty="0">
              <a:solidFill>
                <a:srgbClr val="585834"/>
              </a:solidFill>
              <a:effectLst/>
              <a:latin typeface="Poppins" pitchFamily="2" charset="77"/>
            </a:endParaRPr>
          </a:p>
          <a:p>
            <a:pPr algn="l"/>
            <a:r>
              <a:rPr lang="en-US" b="0" i="0" dirty="0">
                <a:solidFill>
                  <a:srgbClr val="2F9C0A"/>
                </a:solidFill>
                <a:effectLst/>
                <a:latin typeface="Poppins" pitchFamily="2" charset="77"/>
              </a:rPr>
              <a:t>Html</a:t>
            </a:r>
          </a:p>
          <a:p>
            <a:pPr algn="l"/>
            <a:r>
              <a:rPr lang="en-US" b="0" i="0" dirty="0">
                <a:solidFill>
                  <a:srgbClr val="5F6364"/>
                </a:solidFill>
                <a:effectLst/>
                <a:latin typeface="Poppins" pitchFamily="2" charset="77"/>
              </a:rPr>
              <a:t>{</a:t>
            </a:r>
            <a:r>
              <a:rPr lang="en-US" b="0" i="0" dirty="0">
                <a:solidFill>
                  <a:srgbClr val="333333"/>
                </a:solidFill>
                <a:effectLst/>
                <a:latin typeface="Poppins" pitchFamily="2" charset="77"/>
              </a:rPr>
              <a:t> </a:t>
            </a:r>
            <a:r>
              <a:rPr lang="en-US" b="0" i="0" dirty="0">
                <a:solidFill>
                  <a:srgbClr val="C92C2C"/>
                </a:solidFill>
                <a:effectLst/>
                <a:latin typeface="Poppins" pitchFamily="2" charset="77"/>
              </a:rPr>
              <a:t>font-size</a:t>
            </a:r>
            <a:r>
              <a:rPr lang="en-US" b="0" i="0" dirty="0">
                <a:solidFill>
                  <a:srgbClr val="5F6364"/>
                </a:solidFill>
                <a:effectLst/>
                <a:latin typeface="Poppins" pitchFamily="2" charset="77"/>
              </a:rPr>
              <a:t>:</a:t>
            </a:r>
            <a:r>
              <a:rPr lang="en-US" b="0" i="0" dirty="0">
                <a:solidFill>
                  <a:srgbClr val="C92C2C"/>
                </a:solidFill>
                <a:effectLst/>
                <a:latin typeface="Poppins" pitchFamily="2" charset="77"/>
              </a:rPr>
              <a:t>18</a:t>
            </a:r>
            <a:r>
              <a:rPr lang="en-US" b="0" i="0" dirty="0">
                <a:solidFill>
                  <a:srgbClr val="333333"/>
                </a:solidFill>
                <a:effectLst/>
                <a:latin typeface="Poppins" pitchFamily="2" charset="77"/>
              </a:rPr>
              <a:t>px</a:t>
            </a:r>
            <a:r>
              <a:rPr lang="en-US" b="0" i="0" dirty="0">
                <a:solidFill>
                  <a:srgbClr val="5F6364"/>
                </a:solidFill>
                <a:effectLst/>
                <a:latin typeface="Poppins" pitchFamily="2" charset="77"/>
              </a:rPr>
              <a:t>;</a:t>
            </a:r>
            <a:r>
              <a:rPr lang="en-US" b="0" i="0" dirty="0">
                <a:solidFill>
                  <a:srgbClr val="333333"/>
                </a:solidFill>
                <a:effectLst/>
                <a:latin typeface="Poppins" pitchFamily="2" charset="77"/>
              </a:rPr>
              <a:t> </a:t>
            </a:r>
          </a:p>
          <a:p>
            <a:pPr algn="l"/>
            <a:endParaRPr lang="en-US" b="0" i="0" dirty="0">
              <a:solidFill>
                <a:srgbClr val="333333"/>
              </a:solidFill>
              <a:effectLst/>
              <a:latin typeface="Poppins" pitchFamily="2" charset="77"/>
            </a:endParaRPr>
          </a:p>
          <a:p>
            <a:pPr algn="l"/>
            <a:r>
              <a:rPr lang="en-US" b="0" i="0" dirty="0">
                <a:solidFill>
                  <a:srgbClr val="7D8B99"/>
                </a:solidFill>
                <a:effectLst/>
                <a:latin typeface="Poppins" pitchFamily="2" charset="77"/>
              </a:rPr>
              <a:t>/* 1rem = 16px Not: HTML </a:t>
            </a:r>
            <a:r>
              <a:rPr lang="en-US" b="0" i="0" dirty="0" err="1">
                <a:solidFill>
                  <a:srgbClr val="7D8B99"/>
                </a:solidFill>
                <a:effectLst/>
                <a:latin typeface="Poppins" pitchFamily="2" charset="77"/>
              </a:rPr>
              <a:t>öğesinin</a:t>
            </a:r>
            <a:r>
              <a:rPr lang="en-US" b="0" i="0" dirty="0">
                <a:solidFill>
                  <a:srgbClr val="7D8B99"/>
                </a:solidFill>
                <a:effectLst/>
                <a:latin typeface="Poppins" pitchFamily="2" charset="77"/>
              </a:rPr>
              <a:t> font-size </a:t>
            </a:r>
            <a:r>
              <a:rPr lang="en-US" b="0" i="0" dirty="0" err="1">
                <a:solidFill>
                  <a:srgbClr val="7D8B99"/>
                </a:solidFill>
                <a:effectLst/>
                <a:latin typeface="Poppins" pitchFamily="2" charset="77"/>
              </a:rPr>
              <a:t>değeri</a:t>
            </a:r>
            <a:r>
              <a:rPr lang="en-US" b="0" i="0" dirty="0">
                <a:solidFill>
                  <a:srgbClr val="7D8B99"/>
                </a:solidFill>
                <a:effectLst/>
                <a:latin typeface="Poppins" pitchFamily="2" charset="77"/>
              </a:rPr>
              <a:t> </a:t>
            </a:r>
            <a:r>
              <a:rPr lang="en-US" b="0" i="0" dirty="0" err="1">
                <a:solidFill>
                  <a:srgbClr val="7D8B99"/>
                </a:solidFill>
                <a:effectLst/>
                <a:latin typeface="Poppins" pitchFamily="2" charset="77"/>
              </a:rPr>
              <a:t>body'de</a:t>
            </a:r>
            <a:r>
              <a:rPr lang="en-US" b="0" i="0" dirty="0">
                <a:solidFill>
                  <a:srgbClr val="7D8B99"/>
                </a:solidFill>
                <a:effectLst/>
                <a:latin typeface="Poppins" pitchFamily="2" charset="77"/>
              </a:rPr>
              <a:t> font-size </a:t>
            </a:r>
            <a:r>
              <a:rPr lang="en-US" b="0" i="0" dirty="0" err="1">
                <a:solidFill>
                  <a:srgbClr val="7D8B99"/>
                </a:solidFill>
                <a:effectLst/>
                <a:latin typeface="Poppins" pitchFamily="2" charset="77"/>
              </a:rPr>
              <a:t>değeri</a:t>
            </a:r>
            <a:r>
              <a:rPr lang="en-US" b="0" i="0" dirty="0">
                <a:solidFill>
                  <a:srgbClr val="7D8B99"/>
                </a:solidFill>
                <a:effectLst/>
                <a:latin typeface="Poppins" pitchFamily="2" charset="77"/>
              </a:rPr>
              <a:t> </a:t>
            </a:r>
            <a:r>
              <a:rPr lang="en-US" b="0" i="0" dirty="0" err="1">
                <a:solidFill>
                  <a:srgbClr val="7D8B99"/>
                </a:solidFill>
                <a:effectLst/>
                <a:latin typeface="Poppins" pitchFamily="2" charset="77"/>
              </a:rPr>
              <a:t>tanımlı</a:t>
            </a:r>
            <a:r>
              <a:rPr lang="en-US" b="0" i="0" dirty="0">
                <a:solidFill>
                  <a:srgbClr val="7D8B99"/>
                </a:solidFill>
                <a:effectLst/>
                <a:latin typeface="Poppins" pitchFamily="2" charset="77"/>
              </a:rPr>
              <a:t> </a:t>
            </a:r>
            <a:r>
              <a:rPr lang="en-US" b="0" i="0" dirty="0" err="1">
                <a:solidFill>
                  <a:srgbClr val="7D8B99"/>
                </a:solidFill>
                <a:effectLst/>
                <a:latin typeface="Poppins" pitchFamily="2" charset="77"/>
              </a:rPr>
              <a:t>olduğu</a:t>
            </a:r>
            <a:r>
              <a:rPr lang="en-US" b="0" i="0" dirty="0">
                <a:solidFill>
                  <a:srgbClr val="7D8B99"/>
                </a:solidFill>
                <a:effectLst/>
                <a:latin typeface="Poppins" pitchFamily="2" charset="77"/>
              </a:rPr>
              <a:t> </a:t>
            </a:r>
            <a:r>
              <a:rPr lang="en-US" b="0" i="0" dirty="0" err="1">
                <a:solidFill>
                  <a:srgbClr val="7D8B99"/>
                </a:solidFill>
                <a:effectLst/>
                <a:latin typeface="Poppins" pitchFamily="2" charset="77"/>
              </a:rPr>
              <a:t>için</a:t>
            </a:r>
            <a:r>
              <a:rPr lang="en-US" b="0" i="0" dirty="0">
                <a:solidFill>
                  <a:srgbClr val="7D8B99"/>
                </a:solidFill>
                <a:effectLst/>
                <a:latin typeface="Poppins" pitchFamily="2" charset="77"/>
              </a:rPr>
              <a:t> </a:t>
            </a:r>
            <a:r>
              <a:rPr lang="en-US" b="0" i="0" dirty="0" err="1">
                <a:solidFill>
                  <a:srgbClr val="7D8B99"/>
                </a:solidFill>
                <a:effectLst/>
                <a:latin typeface="Poppins" pitchFamily="2" charset="77"/>
              </a:rPr>
              <a:t>em</a:t>
            </a:r>
            <a:r>
              <a:rPr lang="en-US" b="0" i="0" dirty="0">
                <a:solidFill>
                  <a:srgbClr val="7D8B99"/>
                </a:solidFill>
                <a:effectLst/>
                <a:latin typeface="Poppins" pitchFamily="2" charset="77"/>
              </a:rPr>
              <a:t> </a:t>
            </a:r>
            <a:r>
              <a:rPr lang="en-US" b="0" i="0" dirty="0" err="1">
                <a:solidFill>
                  <a:srgbClr val="7D8B99"/>
                </a:solidFill>
                <a:effectLst/>
                <a:latin typeface="Poppins" pitchFamily="2" charset="77"/>
              </a:rPr>
              <a:t>değerini</a:t>
            </a:r>
            <a:r>
              <a:rPr lang="en-US" b="0" i="0" dirty="0">
                <a:solidFill>
                  <a:srgbClr val="7D8B99"/>
                </a:solidFill>
                <a:effectLst/>
                <a:latin typeface="Poppins" pitchFamily="2" charset="77"/>
              </a:rPr>
              <a:t> </a:t>
            </a:r>
            <a:r>
              <a:rPr lang="en-US" b="0" i="0" dirty="0" err="1">
                <a:solidFill>
                  <a:srgbClr val="7D8B99"/>
                </a:solidFill>
                <a:effectLst/>
                <a:latin typeface="Poppins" pitchFamily="2" charset="77"/>
              </a:rPr>
              <a:t>etkilemeyecektir</a:t>
            </a:r>
            <a:r>
              <a:rPr lang="en-US" b="0" i="0" dirty="0">
                <a:solidFill>
                  <a:srgbClr val="7D8B99"/>
                </a:solidFill>
                <a:effectLst/>
                <a:latin typeface="Poppins" pitchFamily="2" charset="77"/>
              </a:rPr>
              <a:t>.*/</a:t>
            </a:r>
          </a:p>
          <a:p>
            <a:pPr algn="l"/>
            <a:r>
              <a:rPr lang="en-US" b="0" i="0" dirty="0">
                <a:solidFill>
                  <a:srgbClr val="333333"/>
                </a:solidFill>
                <a:effectLst/>
                <a:latin typeface="Poppins" pitchFamily="2" charset="77"/>
              </a:rPr>
              <a:t> </a:t>
            </a:r>
            <a:r>
              <a:rPr lang="en-US" b="0" i="0" dirty="0">
                <a:solidFill>
                  <a:srgbClr val="5F6364"/>
                </a:solidFill>
                <a:effectLst/>
                <a:latin typeface="Poppins" pitchFamily="2" charset="77"/>
              </a:rPr>
              <a:t>}</a:t>
            </a:r>
            <a:r>
              <a:rPr lang="en-US" b="0" i="0" dirty="0">
                <a:solidFill>
                  <a:srgbClr val="333333"/>
                </a:solidFill>
                <a:effectLst/>
                <a:latin typeface="Poppins" pitchFamily="2" charset="77"/>
              </a:rPr>
              <a:t> </a:t>
            </a:r>
            <a:endParaRPr lang="en-US" dirty="0">
              <a:solidFill>
                <a:srgbClr val="333333"/>
              </a:solidFill>
              <a:latin typeface="Poppins" pitchFamily="2" charset="77"/>
            </a:endParaRPr>
          </a:p>
          <a:p>
            <a:pPr algn="l"/>
            <a:endParaRPr lang="en-US" b="0" i="0" dirty="0">
              <a:solidFill>
                <a:srgbClr val="333333"/>
              </a:solidFill>
              <a:effectLst/>
              <a:latin typeface="Poppins" pitchFamily="2" charset="77"/>
            </a:endParaRPr>
          </a:p>
          <a:p>
            <a:pPr algn="l"/>
            <a:r>
              <a:rPr lang="en-US" b="0" i="0" dirty="0">
                <a:solidFill>
                  <a:srgbClr val="2F9C0A"/>
                </a:solidFill>
                <a:effectLst/>
                <a:latin typeface="Poppins" pitchFamily="2" charset="77"/>
              </a:rPr>
              <a:t>body</a:t>
            </a:r>
            <a:r>
              <a:rPr lang="en-US" b="0" i="0" dirty="0">
                <a:solidFill>
                  <a:srgbClr val="5F6364"/>
                </a:solidFill>
                <a:effectLst/>
                <a:latin typeface="Poppins" pitchFamily="2" charset="77"/>
              </a:rPr>
              <a:t>{</a:t>
            </a:r>
            <a:r>
              <a:rPr lang="en-US" b="0" i="0" dirty="0">
                <a:solidFill>
                  <a:srgbClr val="333333"/>
                </a:solidFill>
                <a:effectLst/>
                <a:latin typeface="Poppins" pitchFamily="2" charset="77"/>
              </a:rPr>
              <a:t> </a:t>
            </a:r>
            <a:r>
              <a:rPr lang="en-US" b="0" i="0" dirty="0">
                <a:solidFill>
                  <a:srgbClr val="C92C2C"/>
                </a:solidFill>
                <a:effectLst/>
                <a:latin typeface="Poppins" pitchFamily="2" charset="77"/>
              </a:rPr>
              <a:t>font-size</a:t>
            </a:r>
            <a:r>
              <a:rPr lang="en-US" b="0" i="0" dirty="0">
                <a:solidFill>
                  <a:srgbClr val="5F6364"/>
                </a:solidFill>
                <a:effectLst/>
                <a:latin typeface="Poppins" pitchFamily="2" charset="77"/>
              </a:rPr>
              <a:t>:</a:t>
            </a:r>
            <a:r>
              <a:rPr lang="en-US" b="0" i="0" dirty="0">
                <a:solidFill>
                  <a:srgbClr val="C92C2C"/>
                </a:solidFill>
                <a:effectLst/>
                <a:latin typeface="Poppins" pitchFamily="2" charset="77"/>
              </a:rPr>
              <a:t>16</a:t>
            </a:r>
            <a:r>
              <a:rPr lang="en-US" b="0" i="0" dirty="0">
                <a:solidFill>
                  <a:srgbClr val="333333"/>
                </a:solidFill>
                <a:effectLst/>
                <a:latin typeface="Poppins" pitchFamily="2" charset="77"/>
              </a:rPr>
              <a:t>px</a:t>
            </a:r>
            <a:r>
              <a:rPr lang="en-US" b="0" i="0" dirty="0">
                <a:solidFill>
                  <a:srgbClr val="5F6364"/>
                </a:solidFill>
                <a:effectLst/>
                <a:latin typeface="Poppins" pitchFamily="2" charset="77"/>
              </a:rPr>
              <a:t>;</a:t>
            </a:r>
            <a:r>
              <a:rPr lang="en-US" b="0" i="0" dirty="0">
                <a:solidFill>
                  <a:srgbClr val="333333"/>
                </a:solidFill>
                <a:effectLst/>
                <a:latin typeface="Poppins" pitchFamily="2" charset="77"/>
              </a:rPr>
              <a:t> </a:t>
            </a:r>
            <a:r>
              <a:rPr lang="en-US" b="0" i="0" dirty="0">
                <a:solidFill>
                  <a:srgbClr val="7D8B99"/>
                </a:solidFill>
                <a:effectLst/>
                <a:latin typeface="Poppins" pitchFamily="2" charset="77"/>
              </a:rPr>
              <a:t>/* 1em = 16px */</a:t>
            </a:r>
            <a:r>
              <a:rPr lang="en-US" b="0" i="0" dirty="0">
                <a:solidFill>
                  <a:srgbClr val="333333"/>
                </a:solidFill>
                <a:effectLst/>
                <a:latin typeface="Poppins" pitchFamily="2" charset="77"/>
              </a:rPr>
              <a:t> </a:t>
            </a:r>
            <a:r>
              <a:rPr lang="en-US" b="0" i="0" dirty="0">
                <a:solidFill>
                  <a:srgbClr val="5F6364"/>
                </a:solidFill>
                <a:effectLst/>
                <a:latin typeface="Poppins" pitchFamily="2" charset="77"/>
              </a:rPr>
              <a:t>}</a:t>
            </a:r>
            <a:r>
              <a:rPr lang="en-US" b="0" i="0" dirty="0">
                <a:solidFill>
                  <a:srgbClr val="333333"/>
                </a:solidFill>
                <a:effectLst/>
                <a:latin typeface="Poppins" pitchFamily="2" charset="77"/>
              </a:rPr>
              <a:t> </a:t>
            </a:r>
          </a:p>
          <a:p>
            <a:pPr algn="l"/>
            <a:endParaRPr lang="en-US" dirty="0">
              <a:solidFill>
                <a:srgbClr val="333333"/>
              </a:solidFill>
              <a:latin typeface="Poppins" pitchFamily="2" charset="77"/>
            </a:endParaRPr>
          </a:p>
          <a:p>
            <a:pPr algn="l"/>
            <a:r>
              <a:rPr lang="en-US" b="0" i="0" dirty="0" err="1">
                <a:solidFill>
                  <a:srgbClr val="2F9C0A"/>
                </a:solidFill>
                <a:effectLst/>
                <a:latin typeface="Poppins" pitchFamily="2" charset="77"/>
              </a:rPr>
              <a:t>div.wrapper</a:t>
            </a:r>
            <a:r>
              <a:rPr lang="en-US" b="0" i="0" dirty="0">
                <a:solidFill>
                  <a:srgbClr val="5F6364"/>
                </a:solidFill>
                <a:effectLst/>
                <a:latin typeface="Poppins" pitchFamily="2" charset="77"/>
              </a:rPr>
              <a:t>{</a:t>
            </a:r>
            <a:r>
              <a:rPr lang="en-US" b="0" i="0" dirty="0">
                <a:solidFill>
                  <a:srgbClr val="333333"/>
                </a:solidFill>
                <a:effectLst/>
                <a:latin typeface="Poppins" pitchFamily="2" charset="77"/>
              </a:rPr>
              <a:t> </a:t>
            </a:r>
            <a:r>
              <a:rPr lang="en-US" b="0" i="0" dirty="0">
                <a:solidFill>
                  <a:srgbClr val="C92C2C"/>
                </a:solidFill>
                <a:effectLst/>
                <a:latin typeface="Poppins" pitchFamily="2" charset="77"/>
              </a:rPr>
              <a:t>font-size</a:t>
            </a:r>
            <a:r>
              <a:rPr lang="en-US" b="0" i="0" dirty="0">
                <a:solidFill>
                  <a:srgbClr val="5F6364"/>
                </a:solidFill>
                <a:effectLst/>
                <a:latin typeface="Poppins" pitchFamily="2" charset="77"/>
              </a:rPr>
              <a:t>:</a:t>
            </a:r>
            <a:r>
              <a:rPr lang="en-US" b="0" i="0" dirty="0">
                <a:solidFill>
                  <a:srgbClr val="C92C2C"/>
                </a:solidFill>
                <a:effectLst/>
                <a:latin typeface="Poppins" pitchFamily="2" charset="77"/>
              </a:rPr>
              <a:t>20</a:t>
            </a:r>
            <a:r>
              <a:rPr lang="en-US" b="0" i="0" dirty="0">
                <a:solidFill>
                  <a:srgbClr val="333333"/>
                </a:solidFill>
                <a:effectLst/>
                <a:latin typeface="Poppins" pitchFamily="2" charset="77"/>
              </a:rPr>
              <a:t>px</a:t>
            </a:r>
            <a:r>
              <a:rPr lang="en-US" b="0" i="0" dirty="0">
                <a:solidFill>
                  <a:srgbClr val="5F6364"/>
                </a:solidFill>
                <a:effectLst/>
                <a:latin typeface="Poppins" pitchFamily="2" charset="77"/>
              </a:rPr>
              <a:t>;</a:t>
            </a:r>
            <a:r>
              <a:rPr lang="en-US" b="0" i="0" dirty="0">
                <a:solidFill>
                  <a:srgbClr val="333333"/>
                </a:solidFill>
                <a:effectLst/>
                <a:latin typeface="Poppins" pitchFamily="2" charset="77"/>
              </a:rPr>
              <a:t> </a:t>
            </a:r>
            <a:r>
              <a:rPr lang="en-US" b="0" i="0" dirty="0">
                <a:solidFill>
                  <a:srgbClr val="7D8B99"/>
                </a:solidFill>
                <a:effectLst/>
                <a:latin typeface="Poppins" pitchFamily="2" charset="77"/>
              </a:rPr>
              <a:t>/* </a:t>
            </a:r>
            <a:r>
              <a:rPr lang="en-US" b="0" i="0" dirty="0" err="1">
                <a:solidFill>
                  <a:srgbClr val="7D8B99"/>
                </a:solidFill>
                <a:effectLst/>
                <a:latin typeface="Poppins" pitchFamily="2" charset="77"/>
              </a:rPr>
              <a:t>Divin</a:t>
            </a:r>
            <a:r>
              <a:rPr lang="en-US" b="0" i="0" dirty="0">
                <a:solidFill>
                  <a:srgbClr val="7D8B99"/>
                </a:solidFill>
                <a:effectLst/>
                <a:latin typeface="Poppins" pitchFamily="2" charset="77"/>
              </a:rPr>
              <a:t> </a:t>
            </a:r>
            <a:r>
              <a:rPr lang="en-US" b="0" i="0" dirty="0" err="1">
                <a:solidFill>
                  <a:srgbClr val="7D8B99"/>
                </a:solidFill>
                <a:effectLst/>
                <a:latin typeface="Poppins" pitchFamily="2" charset="77"/>
              </a:rPr>
              <a:t>içerisindeki</a:t>
            </a:r>
            <a:r>
              <a:rPr lang="en-US" b="0" i="0" dirty="0">
                <a:solidFill>
                  <a:srgbClr val="7D8B99"/>
                </a:solidFill>
                <a:effectLst/>
                <a:latin typeface="Poppins" pitchFamily="2" charset="77"/>
              </a:rPr>
              <a:t> </a:t>
            </a:r>
            <a:r>
              <a:rPr lang="en-US" b="0" i="0" dirty="0" err="1">
                <a:solidFill>
                  <a:srgbClr val="7D8B99"/>
                </a:solidFill>
                <a:effectLst/>
                <a:latin typeface="Poppins" pitchFamily="2" charset="77"/>
              </a:rPr>
              <a:t>öğe</a:t>
            </a:r>
            <a:r>
              <a:rPr lang="en-US" b="0" i="0" dirty="0">
                <a:solidFill>
                  <a:srgbClr val="7D8B99"/>
                </a:solidFill>
                <a:effectLst/>
                <a:latin typeface="Poppins" pitchFamily="2" charset="77"/>
              </a:rPr>
              <a:t> </a:t>
            </a:r>
            <a:r>
              <a:rPr lang="en-US" b="0" i="0" dirty="0" err="1">
                <a:solidFill>
                  <a:srgbClr val="7D8B99"/>
                </a:solidFill>
                <a:effectLst/>
                <a:latin typeface="Poppins" pitchFamily="2" charset="77"/>
              </a:rPr>
              <a:t>için</a:t>
            </a:r>
            <a:r>
              <a:rPr lang="en-US" b="0" i="0" dirty="0">
                <a:solidFill>
                  <a:srgbClr val="7D8B99"/>
                </a:solidFill>
                <a:effectLst/>
                <a:latin typeface="Poppins" pitchFamily="2" charset="77"/>
              </a:rPr>
              <a:t> </a:t>
            </a:r>
            <a:r>
              <a:rPr lang="en-US" b="0" i="0" dirty="0" err="1">
                <a:solidFill>
                  <a:srgbClr val="7D8B99"/>
                </a:solidFill>
                <a:effectLst/>
                <a:latin typeface="Poppins" pitchFamily="2" charset="77"/>
              </a:rPr>
              <a:t>em</a:t>
            </a:r>
            <a:r>
              <a:rPr lang="en-US" b="0" i="0" dirty="0">
                <a:solidFill>
                  <a:srgbClr val="7D8B99"/>
                </a:solidFill>
                <a:effectLst/>
                <a:latin typeface="Poppins" pitchFamily="2" charset="77"/>
              </a:rPr>
              <a:t> </a:t>
            </a:r>
            <a:r>
              <a:rPr lang="en-US" b="0" i="0" dirty="0" err="1">
                <a:solidFill>
                  <a:srgbClr val="7D8B99"/>
                </a:solidFill>
                <a:effectLst/>
                <a:latin typeface="Poppins" pitchFamily="2" charset="77"/>
              </a:rPr>
              <a:t>değeri</a:t>
            </a:r>
            <a:r>
              <a:rPr lang="en-US" b="0" i="0" dirty="0">
                <a:solidFill>
                  <a:srgbClr val="7D8B99"/>
                </a:solidFill>
                <a:effectLst/>
                <a:latin typeface="Poppins" pitchFamily="2" charset="77"/>
              </a:rPr>
              <a:t> 1em = 20px </a:t>
            </a:r>
            <a:r>
              <a:rPr lang="en-US" b="0" i="0" dirty="0" err="1">
                <a:solidFill>
                  <a:srgbClr val="7D8B99"/>
                </a:solidFill>
                <a:effectLst/>
                <a:latin typeface="Poppins" pitchFamily="2" charset="77"/>
              </a:rPr>
              <a:t>olacaktır</a:t>
            </a:r>
            <a:r>
              <a:rPr lang="en-US" b="0" i="0" dirty="0">
                <a:solidFill>
                  <a:srgbClr val="7D8B99"/>
                </a:solidFill>
                <a:effectLst/>
                <a:latin typeface="Poppins" pitchFamily="2" charset="77"/>
              </a:rPr>
              <a:t>.*/</a:t>
            </a:r>
            <a:r>
              <a:rPr lang="en-US" b="0" i="0" dirty="0">
                <a:solidFill>
                  <a:srgbClr val="333333"/>
                </a:solidFill>
                <a:effectLst/>
                <a:latin typeface="Poppins" pitchFamily="2" charset="77"/>
              </a:rPr>
              <a:t> </a:t>
            </a:r>
            <a:r>
              <a:rPr lang="en-US" b="0" i="0" dirty="0">
                <a:solidFill>
                  <a:srgbClr val="5F6364"/>
                </a:solidFill>
                <a:effectLst/>
                <a:latin typeface="Poppins" pitchFamily="2" charset="77"/>
              </a:rPr>
              <a:t>}</a:t>
            </a:r>
            <a:r>
              <a:rPr lang="en-US" b="0" i="0" dirty="0">
                <a:solidFill>
                  <a:srgbClr val="333333"/>
                </a:solidFill>
                <a:effectLst/>
                <a:latin typeface="Poppins" pitchFamily="2" charset="77"/>
              </a:rPr>
              <a:t> </a:t>
            </a:r>
          </a:p>
          <a:p>
            <a:pPr algn="l"/>
            <a:endParaRPr lang="en-US" dirty="0">
              <a:solidFill>
                <a:srgbClr val="333333"/>
              </a:solidFill>
              <a:latin typeface="Poppins" pitchFamily="2" charset="77"/>
            </a:endParaRPr>
          </a:p>
          <a:p>
            <a:pPr algn="l"/>
            <a:r>
              <a:rPr lang="en-US" b="0" i="0" dirty="0">
                <a:solidFill>
                  <a:srgbClr val="2F9C0A"/>
                </a:solidFill>
                <a:effectLst/>
                <a:latin typeface="Poppins" pitchFamily="2" charset="77"/>
              </a:rPr>
              <a:t>h1</a:t>
            </a:r>
            <a:r>
              <a:rPr lang="en-US" b="0" i="0" dirty="0">
                <a:solidFill>
                  <a:srgbClr val="5F6364"/>
                </a:solidFill>
                <a:effectLst/>
                <a:latin typeface="Poppins" pitchFamily="2" charset="77"/>
              </a:rPr>
              <a:t>{</a:t>
            </a:r>
            <a:r>
              <a:rPr lang="en-US" b="0" i="0" dirty="0">
                <a:solidFill>
                  <a:srgbClr val="333333"/>
                </a:solidFill>
                <a:effectLst/>
                <a:latin typeface="Poppins" pitchFamily="2" charset="77"/>
              </a:rPr>
              <a:t> </a:t>
            </a:r>
            <a:r>
              <a:rPr lang="en-US" b="0" i="0" dirty="0">
                <a:solidFill>
                  <a:srgbClr val="C92C2C"/>
                </a:solidFill>
                <a:effectLst/>
                <a:latin typeface="Poppins" pitchFamily="2" charset="77"/>
              </a:rPr>
              <a:t>font-size</a:t>
            </a:r>
            <a:r>
              <a:rPr lang="en-US" b="0" i="0" dirty="0">
                <a:solidFill>
                  <a:srgbClr val="5F6364"/>
                </a:solidFill>
                <a:effectLst/>
                <a:latin typeface="Poppins" pitchFamily="2" charset="77"/>
              </a:rPr>
              <a:t>:</a:t>
            </a:r>
            <a:r>
              <a:rPr lang="en-US" b="0" i="0" dirty="0">
                <a:solidFill>
                  <a:srgbClr val="C92C2C"/>
                </a:solidFill>
                <a:effectLst/>
                <a:latin typeface="Poppins" pitchFamily="2" charset="77"/>
              </a:rPr>
              <a:t>3</a:t>
            </a:r>
            <a:r>
              <a:rPr lang="en-US" b="0" i="0" dirty="0">
                <a:solidFill>
                  <a:srgbClr val="333333"/>
                </a:solidFill>
                <a:effectLst/>
                <a:latin typeface="Poppins" pitchFamily="2" charset="77"/>
              </a:rPr>
              <a:t>em</a:t>
            </a:r>
            <a:r>
              <a:rPr lang="en-US" b="0" i="0" dirty="0">
                <a:solidFill>
                  <a:srgbClr val="5F6364"/>
                </a:solidFill>
                <a:effectLst/>
                <a:latin typeface="Poppins" pitchFamily="2" charset="77"/>
              </a:rPr>
              <a:t>;</a:t>
            </a:r>
            <a:r>
              <a:rPr lang="en-US" b="0" i="0" dirty="0">
                <a:solidFill>
                  <a:srgbClr val="333333"/>
                </a:solidFill>
                <a:effectLst/>
                <a:latin typeface="Poppins" pitchFamily="2" charset="77"/>
              </a:rPr>
              <a:t> </a:t>
            </a:r>
            <a:r>
              <a:rPr lang="en-US" b="0" i="0" dirty="0">
                <a:solidFill>
                  <a:srgbClr val="7D8B99"/>
                </a:solidFill>
                <a:effectLst/>
                <a:latin typeface="Poppins" pitchFamily="2" charset="77"/>
              </a:rPr>
              <a:t>/* 3m = 48px */</a:t>
            </a:r>
            <a:r>
              <a:rPr lang="en-US" b="0" i="0" dirty="0">
                <a:solidFill>
                  <a:srgbClr val="333333"/>
                </a:solidFill>
                <a:effectLst/>
                <a:latin typeface="Poppins" pitchFamily="2" charset="77"/>
              </a:rPr>
              <a:t> </a:t>
            </a:r>
            <a:r>
              <a:rPr lang="en-US" b="0" i="0" dirty="0">
                <a:solidFill>
                  <a:srgbClr val="5F6364"/>
                </a:solidFill>
                <a:effectLst/>
                <a:latin typeface="Poppins" pitchFamily="2" charset="77"/>
              </a:rPr>
              <a:t>}</a:t>
            </a:r>
            <a:r>
              <a:rPr lang="en-US" b="0" i="0" dirty="0">
                <a:solidFill>
                  <a:srgbClr val="333333"/>
                </a:solidFill>
                <a:effectLst/>
                <a:latin typeface="Poppins" pitchFamily="2" charset="77"/>
              </a:rPr>
              <a:t> </a:t>
            </a:r>
          </a:p>
          <a:p>
            <a:pPr algn="l"/>
            <a:endParaRPr lang="en-US" dirty="0">
              <a:solidFill>
                <a:srgbClr val="333333"/>
              </a:solidFill>
              <a:latin typeface="Poppins" pitchFamily="2" charset="77"/>
            </a:endParaRPr>
          </a:p>
          <a:p>
            <a:pPr algn="l"/>
            <a:r>
              <a:rPr lang="en-US" b="0" i="0" dirty="0" err="1">
                <a:solidFill>
                  <a:srgbClr val="2F9C0A"/>
                </a:solidFill>
                <a:effectLst/>
                <a:latin typeface="Poppins" pitchFamily="2" charset="77"/>
              </a:rPr>
              <a:t>div.wrapper</a:t>
            </a:r>
            <a:r>
              <a:rPr lang="en-US" b="0" i="0" dirty="0">
                <a:solidFill>
                  <a:srgbClr val="2F9C0A"/>
                </a:solidFill>
                <a:effectLst/>
                <a:latin typeface="Poppins" pitchFamily="2" charset="77"/>
              </a:rPr>
              <a:t> h1</a:t>
            </a:r>
            <a:r>
              <a:rPr lang="en-US" b="0" i="0" dirty="0">
                <a:solidFill>
                  <a:srgbClr val="5F6364"/>
                </a:solidFill>
                <a:effectLst/>
                <a:latin typeface="Poppins" pitchFamily="2" charset="77"/>
              </a:rPr>
              <a:t>{</a:t>
            </a:r>
            <a:r>
              <a:rPr lang="en-US" b="0" i="0" dirty="0">
                <a:solidFill>
                  <a:srgbClr val="333333"/>
                </a:solidFill>
                <a:effectLst/>
                <a:latin typeface="Poppins" pitchFamily="2" charset="77"/>
              </a:rPr>
              <a:t> </a:t>
            </a:r>
            <a:r>
              <a:rPr lang="en-US" b="0" i="0" dirty="0">
                <a:solidFill>
                  <a:srgbClr val="C92C2C"/>
                </a:solidFill>
                <a:effectLst/>
                <a:latin typeface="Poppins" pitchFamily="2" charset="77"/>
              </a:rPr>
              <a:t>font-size</a:t>
            </a:r>
            <a:r>
              <a:rPr lang="en-US" b="0" i="0" dirty="0">
                <a:solidFill>
                  <a:srgbClr val="5F6364"/>
                </a:solidFill>
                <a:effectLst/>
                <a:latin typeface="Poppins" pitchFamily="2" charset="77"/>
              </a:rPr>
              <a:t>:</a:t>
            </a:r>
            <a:r>
              <a:rPr lang="en-US" b="0" i="0" dirty="0">
                <a:solidFill>
                  <a:srgbClr val="C92C2C"/>
                </a:solidFill>
                <a:effectLst/>
                <a:latin typeface="Poppins" pitchFamily="2" charset="77"/>
              </a:rPr>
              <a:t>3</a:t>
            </a:r>
            <a:r>
              <a:rPr lang="en-US" b="0" i="0" dirty="0">
                <a:solidFill>
                  <a:srgbClr val="333333"/>
                </a:solidFill>
                <a:effectLst/>
                <a:latin typeface="Poppins" pitchFamily="2" charset="77"/>
              </a:rPr>
              <a:t>em</a:t>
            </a:r>
            <a:r>
              <a:rPr lang="en-US" b="0" i="0" dirty="0">
                <a:solidFill>
                  <a:srgbClr val="5F6364"/>
                </a:solidFill>
                <a:effectLst/>
                <a:latin typeface="Poppins" pitchFamily="2" charset="77"/>
              </a:rPr>
              <a:t>;</a:t>
            </a:r>
            <a:r>
              <a:rPr lang="en-US" b="0" i="0" dirty="0">
                <a:solidFill>
                  <a:srgbClr val="333333"/>
                </a:solidFill>
                <a:effectLst/>
                <a:latin typeface="Poppins" pitchFamily="2" charset="77"/>
              </a:rPr>
              <a:t> </a:t>
            </a:r>
            <a:r>
              <a:rPr lang="en-US" b="0" i="0" dirty="0">
                <a:solidFill>
                  <a:srgbClr val="7D8B99"/>
                </a:solidFill>
                <a:effectLst/>
                <a:latin typeface="Poppins" pitchFamily="2" charset="77"/>
              </a:rPr>
              <a:t>/* 3m = 60px */</a:t>
            </a:r>
            <a:r>
              <a:rPr lang="en-US" b="0" i="0" dirty="0">
                <a:solidFill>
                  <a:srgbClr val="333333"/>
                </a:solidFill>
                <a:effectLst/>
                <a:latin typeface="Poppins" pitchFamily="2" charset="77"/>
              </a:rPr>
              <a:t> </a:t>
            </a:r>
            <a:r>
              <a:rPr lang="en-US" b="0" i="0" dirty="0">
                <a:solidFill>
                  <a:srgbClr val="5F6364"/>
                </a:solidFill>
                <a:effectLst/>
                <a:latin typeface="Poppins" pitchFamily="2" charset="77"/>
              </a:rPr>
              <a:t>}</a:t>
            </a:r>
            <a:endParaRPr lang="en-US" b="0" i="0" dirty="0">
              <a:solidFill>
                <a:srgbClr val="333333"/>
              </a:solidFill>
              <a:effectLst/>
              <a:latin typeface="Poppins" pitchFamily="2" charset="77"/>
            </a:endParaRPr>
          </a:p>
        </p:txBody>
      </p:sp>
    </p:spTree>
    <p:extLst>
      <p:ext uri="{BB962C8B-B14F-4D97-AF65-F5344CB8AC3E}">
        <p14:creationId xmlns:p14="http://schemas.microsoft.com/office/powerpoint/2010/main" val="9060788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5E29-4419-2F55-5D02-5EC628F5BF8B}"/>
              </a:ext>
            </a:extLst>
          </p:cNvPr>
          <p:cNvSpPr>
            <a:spLocks noGrp="1"/>
          </p:cNvSpPr>
          <p:nvPr>
            <p:ph type="title"/>
          </p:nvPr>
        </p:nvSpPr>
        <p:spPr/>
        <p:txBody>
          <a:bodyPr/>
          <a:lstStyle/>
          <a:p>
            <a:r>
              <a:rPr lang="en-TR" dirty="0"/>
              <a:t>Font Özellikleri</a:t>
            </a:r>
          </a:p>
        </p:txBody>
      </p:sp>
      <p:sp>
        <p:nvSpPr>
          <p:cNvPr id="3" name="Content Placeholder 2">
            <a:extLst>
              <a:ext uri="{FF2B5EF4-FFF2-40B4-BE49-F238E27FC236}">
                <a16:creationId xmlns:a16="http://schemas.microsoft.com/office/drawing/2014/main" id="{E4DB23BE-E81E-E324-FA1C-60AAFC3B4BEE}"/>
              </a:ext>
            </a:extLst>
          </p:cNvPr>
          <p:cNvSpPr>
            <a:spLocks noGrp="1"/>
          </p:cNvSpPr>
          <p:nvPr>
            <p:ph idx="1"/>
          </p:nvPr>
        </p:nvSpPr>
        <p:spPr/>
        <p:txBody>
          <a:bodyPr>
            <a:normAutofit fontScale="92500" lnSpcReduction="20000"/>
          </a:bodyPr>
          <a:lstStyle/>
          <a:p>
            <a:pPr algn="l" fontAlgn="ctr">
              <a:buFont typeface="Arial" panose="020B0604020202020204" pitchFamily="34" charset="0"/>
              <a:buChar char="•"/>
            </a:pPr>
            <a:r>
              <a:rPr lang="en-US" b="0" i="0" dirty="0">
                <a:solidFill>
                  <a:srgbClr val="333333"/>
                </a:solidFill>
                <a:effectLst/>
                <a:highlight>
                  <a:srgbClr val="FFFF00"/>
                </a:highlight>
                <a:latin typeface="Poppins" pitchFamily="2" charset="77"/>
              </a:rPr>
              <a:t>font-family : </a:t>
            </a:r>
            <a:r>
              <a:rPr lang="en-US" b="0" i="0" dirty="0">
                <a:solidFill>
                  <a:srgbClr val="333333"/>
                </a:solidFill>
                <a:effectLst/>
                <a:latin typeface="Poppins" pitchFamily="2" charset="77"/>
              </a:rPr>
              <a:t>Font-family </a:t>
            </a:r>
            <a:r>
              <a:rPr lang="en-US" b="0" i="0" dirty="0" err="1">
                <a:solidFill>
                  <a:srgbClr val="333333"/>
                </a:solidFill>
                <a:effectLst/>
                <a:latin typeface="Poppins" pitchFamily="2" charset="77"/>
              </a:rPr>
              <a:t>özelliği</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ile</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hangi</a:t>
            </a:r>
            <a:r>
              <a:rPr lang="en-US" b="0" i="0" dirty="0">
                <a:solidFill>
                  <a:srgbClr val="333333"/>
                </a:solidFill>
                <a:effectLst/>
                <a:latin typeface="Poppins" pitchFamily="2" charset="77"/>
              </a:rPr>
              <a:t> font </a:t>
            </a:r>
            <a:r>
              <a:rPr lang="en-US" b="0" i="0" dirty="0" err="1">
                <a:solidFill>
                  <a:srgbClr val="333333"/>
                </a:solidFill>
                <a:effectLst/>
                <a:latin typeface="Poppins" pitchFamily="2" charset="77"/>
              </a:rPr>
              <a:t>ailesini</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kullanmak</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istiyorsanız</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belirtmenizi</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sağlar</a:t>
            </a:r>
            <a:r>
              <a:rPr lang="en-US" b="0" i="0" dirty="0">
                <a:solidFill>
                  <a:srgbClr val="333333"/>
                </a:solidFill>
                <a:effectLst/>
                <a:latin typeface="Poppins" pitchFamily="2" charset="77"/>
              </a:rPr>
              <a:t>.</a:t>
            </a:r>
          </a:p>
          <a:p>
            <a:pPr algn="l" fontAlgn="ctr">
              <a:buFont typeface="Arial" panose="020B0604020202020204" pitchFamily="34" charset="0"/>
              <a:buChar char="•"/>
            </a:pPr>
            <a:r>
              <a:rPr lang="en-US" b="0" i="0" dirty="0">
                <a:solidFill>
                  <a:srgbClr val="333333"/>
                </a:solidFill>
                <a:effectLst/>
                <a:highlight>
                  <a:srgbClr val="FFFF00"/>
                </a:highlight>
                <a:latin typeface="Poppins" pitchFamily="2" charset="77"/>
              </a:rPr>
              <a:t>font-style : </a:t>
            </a:r>
            <a:r>
              <a:rPr lang="en-US" b="0" i="0" dirty="0" err="1">
                <a:solidFill>
                  <a:srgbClr val="333333"/>
                </a:solidFill>
                <a:effectLst/>
                <a:latin typeface="Poppins" pitchFamily="2" charset="77"/>
              </a:rPr>
              <a:t>Yazı</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tipinini</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italik</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eğik</a:t>
            </a:r>
            <a:r>
              <a:rPr lang="en-US" b="0" i="0" dirty="0">
                <a:solidFill>
                  <a:srgbClr val="333333"/>
                </a:solidFill>
                <a:effectLst/>
                <a:latin typeface="Poppins" pitchFamily="2" charset="77"/>
              </a:rPr>
              <a:t>(oblique) </a:t>
            </a:r>
            <a:r>
              <a:rPr lang="en-US" b="0" i="0" dirty="0" err="1">
                <a:solidFill>
                  <a:srgbClr val="333333"/>
                </a:solidFill>
                <a:effectLst/>
                <a:latin typeface="Poppins" pitchFamily="2" charset="77"/>
              </a:rPr>
              <a:t>ve</a:t>
            </a:r>
            <a:r>
              <a:rPr lang="en-US" b="0" i="0" dirty="0">
                <a:solidFill>
                  <a:srgbClr val="333333"/>
                </a:solidFill>
                <a:effectLst/>
                <a:latin typeface="Poppins" pitchFamily="2" charset="77"/>
              </a:rPr>
              <a:t> normal </a:t>
            </a:r>
            <a:r>
              <a:rPr lang="en-US" b="0" i="0" dirty="0" err="1">
                <a:solidFill>
                  <a:srgbClr val="333333"/>
                </a:solidFill>
                <a:effectLst/>
                <a:latin typeface="Poppins" pitchFamily="2" charset="77"/>
              </a:rPr>
              <a:t>olarak</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ayarlamanızı</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sağlar</a:t>
            </a:r>
            <a:r>
              <a:rPr lang="en-US" b="0" i="0" dirty="0">
                <a:solidFill>
                  <a:srgbClr val="333333"/>
                </a:solidFill>
                <a:effectLst/>
                <a:latin typeface="Poppins" pitchFamily="2" charset="77"/>
              </a:rPr>
              <a:t>.</a:t>
            </a:r>
          </a:p>
          <a:p>
            <a:pPr algn="l" fontAlgn="ctr">
              <a:buFont typeface="Arial" panose="020B0604020202020204" pitchFamily="34" charset="0"/>
              <a:buChar char="•"/>
            </a:pPr>
            <a:r>
              <a:rPr lang="en-US" b="0" i="0" dirty="0">
                <a:solidFill>
                  <a:srgbClr val="333333"/>
                </a:solidFill>
                <a:effectLst/>
                <a:highlight>
                  <a:srgbClr val="FFFF00"/>
                </a:highlight>
                <a:latin typeface="Poppins" pitchFamily="2" charset="77"/>
              </a:rPr>
              <a:t>font-variant : </a:t>
            </a:r>
            <a:r>
              <a:rPr lang="en-US" b="0" i="0" dirty="0">
                <a:solidFill>
                  <a:srgbClr val="333333"/>
                </a:solidFill>
                <a:effectLst/>
                <a:latin typeface="Poppins" pitchFamily="2" charset="77"/>
              </a:rPr>
              <a:t>font-variant </a:t>
            </a:r>
            <a:r>
              <a:rPr lang="en-US" b="0" i="0" dirty="0" err="1">
                <a:solidFill>
                  <a:srgbClr val="333333"/>
                </a:solidFill>
                <a:effectLst/>
                <a:latin typeface="Poppins" pitchFamily="2" charset="77"/>
              </a:rPr>
              <a:t>özelliği</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yazı</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tipinin</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büyük</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harf</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ya</a:t>
            </a:r>
            <a:r>
              <a:rPr lang="en-US" b="0" i="0" dirty="0">
                <a:solidFill>
                  <a:srgbClr val="333333"/>
                </a:solidFill>
                <a:effectLst/>
                <a:latin typeface="Poppins" pitchFamily="2" charset="77"/>
              </a:rPr>
              <a:t> da </a:t>
            </a:r>
            <a:r>
              <a:rPr lang="en-US" b="0" i="0" dirty="0" err="1">
                <a:solidFill>
                  <a:srgbClr val="333333"/>
                </a:solidFill>
                <a:effectLst/>
                <a:latin typeface="Poppins" pitchFamily="2" charset="77"/>
              </a:rPr>
              <a:t>küçük</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harf</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görüneceğini</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belirler</a:t>
            </a:r>
            <a:r>
              <a:rPr lang="en-US" b="0" i="0" dirty="0">
                <a:solidFill>
                  <a:srgbClr val="333333"/>
                </a:solidFill>
                <a:effectLst/>
                <a:latin typeface="Poppins" pitchFamily="2" charset="77"/>
              </a:rPr>
              <a:t>.</a:t>
            </a:r>
          </a:p>
          <a:p>
            <a:pPr algn="l" fontAlgn="ctr">
              <a:buFont typeface="Arial" panose="020B0604020202020204" pitchFamily="34" charset="0"/>
              <a:buChar char="•"/>
            </a:pPr>
            <a:r>
              <a:rPr lang="en-US" b="0" i="0" dirty="0">
                <a:solidFill>
                  <a:srgbClr val="333333"/>
                </a:solidFill>
                <a:effectLst/>
                <a:highlight>
                  <a:srgbClr val="FFFF00"/>
                </a:highlight>
                <a:latin typeface="Poppins" pitchFamily="2" charset="77"/>
              </a:rPr>
              <a:t>font-weight : </a:t>
            </a:r>
            <a:r>
              <a:rPr lang="en-US" b="0" i="0" dirty="0">
                <a:solidFill>
                  <a:srgbClr val="333333"/>
                </a:solidFill>
                <a:effectLst/>
                <a:latin typeface="Poppins" pitchFamily="2" charset="77"/>
              </a:rPr>
              <a:t>font-wight </a:t>
            </a:r>
            <a:r>
              <a:rPr lang="en-US" b="0" i="0" dirty="0" err="1">
                <a:solidFill>
                  <a:srgbClr val="333333"/>
                </a:solidFill>
                <a:effectLst/>
                <a:latin typeface="Poppins" pitchFamily="2" charset="77"/>
              </a:rPr>
              <a:t>özeliği</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yazı</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tipinin</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kalınlığını</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belirler</a:t>
            </a:r>
            <a:r>
              <a:rPr lang="en-US" b="0" i="0" dirty="0">
                <a:solidFill>
                  <a:srgbClr val="333333"/>
                </a:solidFill>
                <a:effectLst/>
                <a:latin typeface="Poppins" pitchFamily="2" charset="77"/>
              </a:rPr>
              <a:t>. bold/normal/light (300/400/500/600..)</a:t>
            </a:r>
          </a:p>
          <a:p>
            <a:pPr algn="l" fontAlgn="ctr">
              <a:buFont typeface="Arial" panose="020B0604020202020204" pitchFamily="34" charset="0"/>
              <a:buChar char="•"/>
            </a:pPr>
            <a:r>
              <a:rPr lang="en-US" b="0" i="0" dirty="0">
                <a:solidFill>
                  <a:srgbClr val="333333"/>
                </a:solidFill>
                <a:effectLst/>
                <a:highlight>
                  <a:srgbClr val="FFFF00"/>
                </a:highlight>
                <a:latin typeface="Poppins" pitchFamily="2" charset="77"/>
              </a:rPr>
              <a:t>font-size/line-height : </a:t>
            </a:r>
            <a:r>
              <a:rPr lang="en-US" b="0" i="0" dirty="0">
                <a:solidFill>
                  <a:srgbClr val="333333"/>
                </a:solidFill>
                <a:effectLst/>
                <a:latin typeface="Poppins" pitchFamily="2" charset="77"/>
              </a:rPr>
              <a:t>Bu </a:t>
            </a:r>
            <a:r>
              <a:rPr lang="en-US" b="0" i="0" dirty="0" err="1">
                <a:solidFill>
                  <a:srgbClr val="333333"/>
                </a:solidFill>
                <a:effectLst/>
                <a:latin typeface="Poppins" pitchFamily="2" charset="77"/>
              </a:rPr>
              <a:t>özellik</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yazı</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tipinin</a:t>
            </a:r>
            <a:r>
              <a:rPr lang="en-US" b="0" i="0" dirty="0">
                <a:solidFill>
                  <a:srgbClr val="333333"/>
                </a:solidFill>
                <a:effectLst/>
                <a:latin typeface="Poppins" pitchFamily="2" charset="77"/>
              </a:rPr>
              <a:t> hem </a:t>
            </a:r>
            <a:r>
              <a:rPr lang="en-US" b="0" i="0" dirty="0" err="1">
                <a:solidFill>
                  <a:srgbClr val="333333"/>
                </a:solidFill>
                <a:effectLst/>
                <a:latin typeface="Poppins" pitchFamily="2" charset="77"/>
              </a:rPr>
              <a:t>boyutunu</a:t>
            </a:r>
            <a:r>
              <a:rPr lang="en-US" b="0" i="0" dirty="0">
                <a:solidFill>
                  <a:srgbClr val="333333"/>
                </a:solidFill>
                <a:effectLst/>
                <a:latin typeface="Poppins" pitchFamily="2" charset="77"/>
              </a:rPr>
              <a:t> hem de </a:t>
            </a:r>
            <a:r>
              <a:rPr lang="en-US" b="0" i="0" dirty="0" err="1">
                <a:solidFill>
                  <a:srgbClr val="333333"/>
                </a:solidFill>
                <a:effectLst/>
                <a:latin typeface="Poppins" pitchFamily="2" charset="77"/>
              </a:rPr>
              <a:t>satır</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yüksekliğini</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beraber</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ayaralamanızı</a:t>
            </a:r>
            <a:r>
              <a:rPr lang="en-US" b="0" i="0" dirty="0">
                <a:solidFill>
                  <a:srgbClr val="333333"/>
                </a:solidFill>
                <a:effectLst/>
                <a:latin typeface="Poppins" pitchFamily="2" charset="77"/>
              </a:rPr>
              <a:t> </a:t>
            </a:r>
            <a:r>
              <a:rPr lang="en-US" b="0" i="0" dirty="0" err="1">
                <a:solidFill>
                  <a:srgbClr val="333333"/>
                </a:solidFill>
                <a:effectLst/>
                <a:latin typeface="Poppins" pitchFamily="2" charset="77"/>
              </a:rPr>
              <a:t>sağlar</a:t>
            </a:r>
            <a:r>
              <a:rPr lang="en-US" b="0" i="0" dirty="0">
                <a:solidFill>
                  <a:srgbClr val="333333"/>
                </a:solidFill>
                <a:effectLst/>
                <a:latin typeface="Poppins" pitchFamily="2" charset="77"/>
              </a:rPr>
              <a:t>.</a:t>
            </a:r>
          </a:p>
          <a:p>
            <a:endParaRPr lang="en-TR" dirty="0"/>
          </a:p>
        </p:txBody>
      </p:sp>
    </p:spTree>
    <p:extLst>
      <p:ext uri="{BB962C8B-B14F-4D97-AF65-F5344CB8AC3E}">
        <p14:creationId xmlns:p14="http://schemas.microsoft.com/office/powerpoint/2010/main" val="13455271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6380A-2EB8-2BB2-C838-E0F482DF0326}"/>
              </a:ext>
            </a:extLst>
          </p:cNvPr>
          <p:cNvSpPr>
            <a:spLocks noGrp="1"/>
          </p:cNvSpPr>
          <p:nvPr>
            <p:ph type="title"/>
          </p:nvPr>
        </p:nvSpPr>
        <p:spPr>
          <a:xfrm>
            <a:off x="100014" y="705113"/>
            <a:ext cx="3954878" cy="5197498"/>
          </a:xfrm>
        </p:spPr>
        <p:txBody>
          <a:bodyPr/>
          <a:lstStyle/>
          <a:p>
            <a:r>
              <a:rPr lang="en-US" b="0" i="0" dirty="0">
                <a:solidFill>
                  <a:srgbClr val="C92C2C"/>
                </a:solidFill>
                <a:effectLst/>
                <a:latin typeface="Consolas" panose="020B0609020204030204" pitchFamily="49" charset="0"/>
              </a:rPr>
              <a:t>font-family</a:t>
            </a:r>
            <a:r>
              <a:rPr lang="en-US" b="0" i="0" dirty="0">
                <a:solidFill>
                  <a:srgbClr val="5F6364"/>
                </a:solidFill>
                <a:effectLst/>
                <a:latin typeface="Consolas" panose="020B0609020204030204" pitchFamily="49" charset="0"/>
              </a:rPr>
              <a:t>:</a:t>
            </a:r>
            <a:endParaRPr lang="en-TR" dirty="0"/>
          </a:p>
        </p:txBody>
      </p:sp>
      <p:sp>
        <p:nvSpPr>
          <p:cNvPr id="3" name="Content Placeholder 2">
            <a:extLst>
              <a:ext uri="{FF2B5EF4-FFF2-40B4-BE49-F238E27FC236}">
                <a16:creationId xmlns:a16="http://schemas.microsoft.com/office/drawing/2014/main" id="{AA359251-61C5-9825-5E94-9B876DD0E7DD}"/>
              </a:ext>
            </a:extLst>
          </p:cNvPr>
          <p:cNvSpPr>
            <a:spLocks noGrp="1"/>
          </p:cNvSpPr>
          <p:nvPr>
            <p:ph idx="1"/>
          </p:nvPr>
        </p:nvSpPr>
        <p:spPr/>
        <p:txBody>
          <a:bodyPr/>
          <a:lstStyle/>
          <a:p>
            <a:r>
              <a:rPr lang="en-US" b="0" i="0" dirty="0">
                <a:solidFill>
                  <a:srgbClr val="7D8B99"/>
                </a:solidFill>
                <a:effectLst/>
                <a:latin typeface="Consolas" panose="020B0609020204030204" pitchFamily="49" charset="0"/>
              </a:rPr>
              <a:t>/* Font </a:t>
            </a:r>
            <a:r>
              <a:rPr lang="en-US" b="0" i="0" dirty="0" err="1">
                <a:solidFill>
                  <a:srgbClr val="7D8B99"/>
                </a:solidFill>
                <a:effectLst/>
                <a:latin typeface="Consolas" panose="020B0609020204030204" pitchFamily="49" charset="0"/>
              </a:rPr>
              <a:t>ailesi</a:t>
            </a:r>
            <a:r>
              <a:rPr lang="en-US" b="0" i="0" dirty="0">
                <a:solidFill>
                  <a:srgbClr val="7D8B99"/>
                </a:solidFill>
                <a:effectLst/>
                <a:latin typeface="Consolas" panose="020B0609020204030204" pitchFamily="49" charset="0"/>
              </a:rPr>
              <a:t> </a:t>
            </a:r>
            <a:r>
              <a:rPr lang="en-US" b="0" i="0" dirty="0" err="1">
                <a:solidFill>
                  <a:srgbClr val="7D8B99"/>
                </a:solidFill>
                <a:effectLst/>
                <a:latin typeface="Consolas" panose="020B0609020204030204" pitchFamily="49" charset="0"/>
              </a:rPr>
              <a:t>adı</a:t>
            </a:r>
            <a:r>
              <a:rPr lang="en-US" b="0" i="0" dirty="0">
                <a:solidFill>
                  <a:srgbClr val="7D8B99"/>
                </a:solidFill>
                <a:effectLst/>
                <a:latin typeface="Consolas" panose="020B0609020204030204" pitchFamily="49" charset="0"/>
              </a:rPr>
              <a:t> </a:t>
            </a:r>
            <a:r>
              <a:rPr lang="en-US" b="0" i="0" dirty="0" err="1">
                <a:solidFill>
                  <a:srgbClr val="7D8B99"/>
                </a:solidFill>
                <a:effectLst/>
                <a:latin typeface="Consolas" panose="020B0609020204030204" pitchFamily="49" charset="0"/>
              </a:rPr>
              <a:t>ve</a:t>
            </a:r>
            <a:r>
              <a:rPr lang="en-US" b="0" i="0" dirty="0">
                <a:solidFill>
                  <a:srgbClr val="7D8B99"/>
                </a:solidFill>
                <a:effectLst/>
                <a:latin typeface="Consolas" panose="020B0609020204030204" pitchFamily="49" charset="0"/>
              </a:rPr>
              <a:t> </a:t>
            </a:r>
            <a:r>
              <a:rPr lang="en-US" b="0" i="0" dirty="0" err="1">
                <a:solidFill>
                  <a:srgbClr val="7D8B99"/>
                </a:solidFill>
                <a:effectLst/>
                <a:latin typeface="Consolas" panose="020B0609020204030204" pitchFamily="49" charset="0"/>
              </a:rPr>
              <a:t>jenerik</a:t>
            </a:r>
            <a:r>
              <a:rPr lang="en-US" b="0" i="0" dirty="0">
                <a:solidFill>
                  <a:srgbClr val="7D8B99"/>
                </a:solidFill>
                <a:effectLst/>
                <a:latin typeface="Consolas" panose="020B0609020204030204" pitchFamily="49" charset="0"/>
              </a:rPr>
              <a:t> </a:t>
            </a:r>
            <a:r>
              <a:rPr lang="en-US" b="0" i="0" dirty="0" err="1">
                <a:solidFill>
                  <a:srgbClr val="7D8B99"/>
                </a:solidFill>
                <a:effectLst/>
                <a:latin typeface="Consolas" panose="020B0609020204030204" pitchFamily="49" charset="0"/>
              </a:rPr>
              <a:t>aile</a:t>
            </a:r>
            <a:r>
              <a:rPr lang="en-US" b="0" i="0" dirty="0">
                <a:solidFill>
                  <a:srgbClr val="7D8B99"/>
                </a:solidFill>
                <a:effectLst/>
                <a:latin typeface="Consolas" panose="020B0609020204030204" pitchFamily="49" charset="0"/>
              </a:rPr>
              <a:t> </a:t>
            </a:r>
            <a:r>
              <a:rPr lang="en-US" b="0" i="0" dirty="0" err="1">
                <a:solidFill>
                  <a:srgbClr val="7D8B99"/>
                </a:solidFill>
                <a:effectLst/>
                <a:latin typeface="Consolas" panose="020B0609020204030204" pitchFamily="49" charset="0"/>
              </a:rPr>
              <a:t>adı</a:t>
            </a:r>
            <a:r>
              <a:rPr lang="en-US" b="0" i="0" dirty="0">
                <a:solidFill>
                  <a:srgbClr val="7D8B99"/>
                </a:solidFill>
                <a:effectLst/>
                <a:latin typeface="Consolas" panose="020B0609020204030204" pitchFamily="49" charset="0"/>
              </a:rPr>
              <a:t> </a:t>
            </a:r>
            <a:r>
              <a:rPr lang="en-US" b="0" i="0" dirty="0" err="1">
                <a:solidFill>
                  <a:srgbClr val="7D8B99"/>
                </a:solidFill>
                <a:effectLst/>
                <a:latin typeface="Consolas" panose="020B0609020204030204" pitchFamily="49" charset="0"/>
              </a:rPr>
              <a:t>birlikte</a:t>
            </a:r>
            <a:r>
              <a:rPr lang="en-US" b="0" i="0" dirty="0">
                <a:solidFill>
                  <a:srgbClr val="7D8B99"/>
                </a:solidFill>
                <a:effectLst/>
                <a:latin typeface="Consolas" panose="020B0609020204030204" pitchFamily="49" charset="0"/>
              </a:rPr>
              <a:t> </a:t>
            </a:r>
            <a:r>
              <a:rPr lang="en-US" b="0" i="0" dirty="0" err="1">
                <a:solidFill>
                  <a:srgbClr val="7D8B99"/>
                </a:solidFill>
                <a:effectLst/>
                <a:latin typeface="Consolas" panose="020B0609020204030204" pitchFamily="49" charset="0"/>
              </a:rPr>
              <a:t>kullanımı</a:t>
            </a:r>
            <a:r>
              <a:rPr lang="en-US" b="0" i="0" dirty="0">
                <a:solidFill>
                  <a:srgbClr val="7D8B9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r>
              <a:rPr lang="en-US" b="0" i="0" dirty="0">
                <a:solidFill>
                  <a:srgbClr val="C92C2C"/>
                </a:solidFill>
                <a:effectLst/>
                <a:latin typeface="Consolas" panose="020B0609020204030204" pitchFamily="49" charset="0"/>
              </a:rPr>
              <a:t>font-family</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A67F59"/>
                </a:solidFill>
                <a:effectLst/>
                <a:latin typeface="Consolas" panose="020B0609020204030204" pitchFamily="49" charset="0"/>
              </a:rPr>
              <a:t>'Open Sans'</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sans-serif</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C92C2C"/>
                </a:solidFill>
                <a:effectLst/>
                <a:latin typeface="Consolas" panose="020B0609020204030204" pitchFamily="49" charset="0"/>
              </a:rPr>
              <a:t>font-family</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A67F59"/>
                </a:solidFill>
                <a:effectLst/>
                <a:latin typeface="Consolas" panose="020B0609020204030204" pitchFamily="49" charset="0"/>
              </a:rPr>
              <a:t>'Poppins'</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sans-serif</a:t>
            </a:r>
            <a:r>
              <a:rPr lang="en-US" b="0" i="0" dirty="0">
                <a:solidFill>
                  <a:srgbClr val="5F6364"/>
                </a:solidFill>
                <a:effectLst/>
                <a:latin typeface="Consolas" panose="020B0609020204030204" pitchFamily="49" charset="0"/>
              </a:rPr>
              <a:t>;</a:t>
            </a:r>
          </a:p>
          <a:p>
            <a:endParaRPr lang="en-US" b="0" dirty="0">
              <a:solidFill>
                <a:srgbClr val="5F6364"/>
              </a:solidFill>
              <a:latin typeface="Consolas" panose="020B0609020204030204" pitchFamily="49" charset="0"/>
            </a:endParaRPr>
          </a:p>
          <a:p>
            <a:r>
              <a:rPr lang="en-US" b="0" i="0" dirty="0">
                <a:solidFill>
                  <a:srgbClr val="7D8B99"/>
                </a:solidFill>
                <a:effectLst/>
                <a:latin typeface="Consolas" panose="020B0609020204030204" pitchFamily="49" charset="0"/>
              </a:rPr>
              <a:t>/* </a:t>
            </a:r>
            <a:r>
              <a:rPr lang="en-US" b="0" i="0" dirty="0" err="1">
                <a:solidFill>
                  <a:srgbClr val="7D8B99"/>
                </a:solidFill>
                <a:effectLst/>
                <a:latin typeface="Consolas" panose="020B0609020204030204" pitchFamily="49" charset="0"/>
              </a:rPr>
              <a:t>Sadece</a:t>
            </a:r>
            <a:r>
              <a:rPr lang="en-US" b="0" i="0" dirty="0">
                <a:solidFill>
                  <a:srgbClr val="7D8B99"/>
                </a:solidFill>
                <a:effectLst/>
                <a:latin typeface="Consolas" panose="020B0609020204030204" pitchFamily="49" charset="0"/>
              </a:rPr>
              <a:t> </a:t>
            </a:r>
            <a:r>
              <a:rPr lang="en-US" b="0" i="0" dirty="0" err="1">
                <a:solidFill>
                  <a:srgbClr val="7D8B99"/>
                </a:solidFill>
                <a:effectLst/>
                <a:latin typeface="Consolas" panose="020B0609020204030204" pitchFamily="49" charset="0"/>
              </a:rPr>
              <a:t>jenerik</a:t>
            </a:r>
            <a:r>
              <a:rPr lang="en-US" b="0" i="0" dirty="0">
                <a:solidFill>
                  <a:srgbClr val="7D8B99"/>
                </a:solidFill>
                <a:effectLst/>
                <a:latin typeface="Consolas" panose="020B0609020204030204" pitchFamily="49" charset="0"/>
              </a:rPr>
              <a:t> </a:t>
            </a:r>
            <a:r>
              <a:rPr lang="en-US" b="0" i="0" dirty="0" err="1">
                <a:solidFill>
                  <a:srgbClr val="7D8B99"/>
                </a:solidFill>
                <a:effectLst/>
                <a:latin typeface="Consolas" panose="020B0609020204030204" pitchFamily="49" charset="0"/>
              </a:rPr>
              <a:t>aile</a:t>
            </a:r>
            <a:r>
              <a:rPr lang="en-US" b="0" i="0" dirty="0">
                <a:solidFill>
                  <a:srgbClr val="7D8B99"/>
                </a:solidFill>
                <a:effectLst/>
                <a:latin typeface="Consolas" panose="020B0609020204030204" pitchFamily="49" charset="0"/>
              </a:rPr>
              <a:t> </a:t>
            </a:r>
            <a:r>
              <a:rPr lang="en-US" b="0" i="0" dirty="0" err="1">
                <a:solidFill>
                  <a:srgbClr val="7D8B99"/>
                </a:solidFill>
                <a:effectLst/>
                <a:latin typeface="Consolas" panose="020B0609020204030204" pitchFamily="49" charset="0"/>
              </a:rPr>
              <a:t>adı</a:t>
            </a:r>
            <a:r>
              <a:rPr lang="en-US" b="0" i="0" dirty="0">
                <a:solidFill>
                  <a:srgbClr val="7D8B99"/>
                </a:solidFill>
                <a:effectLst/>
                <a:latin typeface="Consolas" panose="020B0609020204030204" pitchFamily="49" charset="0"/>
              </a:rPr>
              <a:t> </a:t>
            </a:r>
            <a:r>
              <a:rPr lang="en-US" b="0" i="0" dirty="0" err="1">
                <a:solidFill>
                  <a:srgbClr val="7D8B99"/>
                </a:solidFill>
                <a:effectLst/>
                <a:latin typeface="Consolas" panose="020B0609020204030204" pitchFamily="49" charset="0"/>
              </a:rPr>
              <a:t>kullanımı</a:t>
            </a:r>
            <a:r>
              <a:rPr lang="en-US" b="0" i="0" dirty="0">
                <a:solidFill>
                  <a:srgbClr val="7D8B99"/>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C92C2C"/>
                </a:solidFill>
                <a:effectLst/>
                <a:latin typeface="Consolas" panose="020B0609020204030204" pitchFamily="49" charset="0"/>
              </a:rPr>
              <a:t>font-family</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serif</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C92C2C"/>
                </a:solidFill>
                <a:effectLst/>
                <a:latin typeface="Consolas" panose="020B0609020204030204" pitchFamily="49" charset="0"/>
              </a:rPr>
              <a:t>font-family</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sans-serif</a:t>
            </a:r>
            <a:r>
              <a:rPr lang="en-US" b="0" i="0" dirty="0">
                <a:solidFill>
                  <a:srgbClr val="5F6364"/>
                </a:solidFill>
                <a:effectLst/>
                <a:latin typeface="Consolas" panose="020B0609020204030204" pitchFamily="49" charset="0"/>
              </a:rPr>
              <a:t>;</a:t>
            </a:r>
            <a:endParaRPr lang="en-TR" dirty="0"/>
          </a:p>
        </p:txBody>
      </p:sp>
    </p:spTree>
    <p:extLst>
      <p:ext uri="{BB962C8B-B14F-4D97-AF65-F5344CB8AC3E}">
        <p14:creationId xmlns:p14="http://schemas.microsoft.com/office/powerpoint/2010/main" val="15215079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007D-B05E-A668-4180-D13C2511FB86}"/>
              </a:ext>
            </a:extLst>
          </p:cNvPr>
          <p:cNvSpPr>
            <a:spLocks noGrp="1"/>
          </p:cNvSpPr>
          <p:nvPr>
            <p:ph type="title"/>
          </p:nvPr>
        </p:nvSpPr>
        <p:spPr/>
        <p:txBody>
          <a:bodyPr/>
          <a:lstStyle/>
          <a:p>
            <a:r>
              <a:rPr lang="en-TR" dirty="0"/>
              <a:t>Font-Style</a:t>
            </a:r>
          </a:p>
        </p:txBody>
      </p:sp>
      <p:sp>
        <p:nvSpPr>
          <p:cNvPr id="3" name="Content Placeholder 2">
            <a:extLst>
              <a:ext uri="{FF2B5EF4-FFF2-40B4-BE49-F238E27FC236}">
                <a16:creationId xmlns:a16="http://schemas.microsoft.com/office/drawing/2014/main" id="{EE431E3F-3896-6588-5AAD-3BA24AC3214C}"/>
              </a:ext>
            </a:extLst>
          </p:cNvPr>
          <p:cNvSpPr>
            <a:spLocks noGrp="1"/>
          </p:cNvSpPr>
          <p:nvPr>
            <p:ph idx="1"/>
          </p:nvPr>
        </p:nvSpPr>
        <p:spPr>
          <a:xfrm>
            <a:off x="5376670" y="705113"/>
            <a:ext cx="6510529" cy="5197497"/>
          </a:xfrm>
        </p:spPr>
        <p:txBody>
          <a:bodyPr/>
          <a:lstStyle/>
          <a:p>
            <a:pPr algn="l" fontAlgn="ctr"/>
            <a:r>
              <a:rPr lang="en-US" b="0" dirty="0" err="1">
                <a:solidFill>
                  <a:srgbClr val="C7254E"/>
                </a:solidFill>
                <a:latin typeface="Menlo" panose="020B0609030804020204" pitchFamily="49" charset="0"/>
              </a:rPr>
              <a:t>font-style:normal</a:t>
            </a:r>
            <a:r>
              <a:rPr lang="en-US" b="0" dirty="0">
                <a:solidFill>
                  <a:srgbClr val="C7254E"/>
                </a:solidFill>
                <a:latin typeface="Menlo" panose="020B0609030804020204" pitchFamily="49" charset="0"/>
              </a:rPr>
              <a:t>; </a:t>
            </a:r>
          </a:p>
          <a:p>
            <a:pPr algn="l" fontAlgn="ctr"/>
            <a:r>
              <a:rPr lang="en-US" b="0" dirty="0" err="1">
                <a:solidFill>
                  <a:srgbClr val="C7254E"/>
                </a:solidFill>
                <a:latin typeface="Menlo" panose="020B0609030804020204" pitchFamily="49" charset="0"/>
              </a:rPr>
              <a:t>font-style:italic</a:t>
            </a:r>
            <a:r>
              <a:rPr lang="en-US" b="0" dirty="0">
                <a:solidFill>
                  <a:srgbClr val="C7254E"/>
                </a:solidFill>
                <a:latin typeface="Menlo" panose="020B0609030804020204" pitchFamily="49" charset="0"/>
              </a:rPr>
              <a:t>; </a:t>
            </a:r>
          </a:p>
          <a:p>
            <a:pPr algn="l" fontAlgn="ctr"/>
            <a:r>
              <a:rPr lang="en-US" b="0" dirty="0" err="1">
                <a:solidFill>
                  <a:srgbClr val="C7254E"/>
                </a:solidFill>
                <a:latin typeface="Menlo" panose="020B0609030804020204" pitchFamily="49" charset="0"/>
              </a:rPr>
              <a:t>font-style:oblique</a:t>
            </a:r>
            <a:r>
              <a:rPr lang="en-US" b="0" dirty="0">
                <a:solidFill>
                  <a:srgbClr val="C7254E"/>
                </a:solidFill>
                <a:latin typeface="Menlo" panose="020B0609030804020204" pitchFamily="49" charset="0"/>
              </a:rPr>
              <a:t>;</a:t>
            </a:r>
          </a:p>
          <a:p>
            <a:r>
              <a:rPr lang="en-US" b="0" i="0" dirty="0">
                <a:solidFill>
                  <a:srgbClr val="C7254E"/>
                </a:solidFill>
                <a:effectLst/>
                <a:latin typeface="Menlo" panose="020B0609030804020204" pitchFamily="49" charset="0"/>
              </a:rPr>
              <a:t>font-weight:</a:t>
            </a:r>
          </a:p>
          <a:p>
            <a:r>
              <a:rPr lang="en-US" i="0" dirty="0">
                <a:solidFill>
                  <a:srgbClr val="00B050"/>
                </a:solidFill>
                <a:effectLst/>
                <a:latin typeface="Consolas" panose="020B0609020204030204" pitchFamily="49" charset="0"/>
              </a:rPr>
              <a:t>normal|bold|bolder|light|lighter|100...900|initial|inherit</a:t>
            </a:r>
          </a:p>
          <a:p>
            <a:r>
              <a:rPr lang="en-US" b="0" i="0" dirty="0" err="1">
                <a:solidFill>
                  <a:srgbClr val="C7254E"/>
                </a:solidFill>
                <a:effectLst/>
                <a:latin typeface="Menlo" panose="020B0609030804020204" pitchFamily="49" charset="0"/>
              </a:rPr>
              <a:t>font-variant:small-caps</a:t>
            </a:r>
            <a:r>
              <a:rPr lang="en-US" b="0" i="0" dirty="0">
                <a:solidFill>
                  <a:srgbClr val="C7254E"/>
                </a:solidFill>
                <a:effectLst/>
                <a:latin typeface="Menlo" panose="020B0609030804020204" pitchFamily="49" charset="0"/>
              </a:rPr>
              <a:t>;</a:t>
            </a:r>
            <a:endParaRPr lang="en-TR" dirty="0"/>
          </a:p>
        </p:txBody>
      </p:sp>
    </p:spTree>
    <p:extLst>
      <p:ext uri="{BB962C8B-B14F-4D97-AF65-F5344CB8AC3E}">
        <p14:creationId xmlns:p14="http://schemas.microsoft.com/office/powerpoint/2010/main" val="11598396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9A92F-FFEF-0DA7-3ED9-1EB90EEC1334}"/>
              </a:ext>
            </a:extLst>
          </p:cNvPr>
          <p:cNvSpPr>
            <a:spLocks noGrp="1"/>
          </p:cNvSpPr>
          <p:nvPr>
            <p:ph type="title"/>
          </p:nvPr>
        </p:nvSpPr>
        <p:spPr>
          <a:xfrm>
            <a:off x="642918" y="705113"/>
            <a:ext cx="3900507" cy="5197498"/>
          </a:xfrm>
        </p:spPr>
        <p:txBody>
          <a:bodyPr/>
          <a:lstStyle/>
          <a:p>
            <a:r>
              <a:rPr lang="en-TR" b="0" dirty="0">
                <a:solidFill>
                  <a:srgbClr val="C92C2C"/>
                </a:solidFill>
                <a:latin typeface="Consolas" panose="020B0609020204030204" pitchFamily="49" charset="0"/>
              </a:rPr>
              <a:t>font-size:</a:t>
            </a:r>
            <a:br>
              <a:rPr lang="en-TR" b="0" dirty="0">
                <a:solidFill>
                  <a:srgbClr val="C92C2C"/>
                </a:solidFill>
                <a:latin typeface="Consolas" panose="020B0609020204030204" pitchFamily="49" charset="0"/>
              </a:rPr>
            </a:br>
            <a:r>
              <a:rPr lang="en-US" b="0" i="0" dirty="0">
                <a:solidFill>
                  <a:srgbClr val="C92C2C"/>
                </a:solidFill>
                <a:effectLst/>
                <a:latin typeface="Consolas" panose="020B0609020204030204" pitchFamily="49" charset="0"/>
              </a:rPr>
              <a:t>line-height</a:t>
            </a:r>
            <a:r>
              <a:rPr lang="en-US" b="0" i="0" dirty="0">
                <a:solidFill>
                  <a:srgbClr val="5F6364"/>
                </a:solidFill>
                <a:effectLst/>
                <a:latin typeface="Consolas" panose="020B0609020204030204" pitchFamily="49" charset="0"/>
              </a:rPr>
              <a:t>:</a:t>
            </a:r>
            <a:br>
              <a:rPr lang="en-US" b="0" i="0" dirty="0">
                <a:solidFill>
                  <a:srgbClr val="5F6364"/>
                </a:solidFill>
                <a:effectLst/>
                <a:latin typeface="Consolas" panose="020B0609020204030204" pitchFamily="49" charset="0"/>
              </a:rPr>
            </a:br>
            <a:r>
              <a:rPr lang="en-US" b="0" i="0" dirty="0">
                <a:solidFill>
                  <a:srgbClr val="C7254E"/>
                </a:solidFill>
                <a:effectLst/>
                <a:latin typeface="Menlo" panose="020B0609030804020204" pitchFamily="49" charset="0"/>
              </a:rPr>
              <a:t>text-indent:</a:t>
            </a:r>
            <a:br>
              <a:rPr lang="en-US" b="0" i="0" dirty="0">
                <a:solidFill>
                  <a:srgbClr val="C7254E"/>
                </a:solidFill>
                <a:effectLst/>
                <a:latin typeface="Menlo" panose="020B0609030804020204" pitchFamily="49" charset="0"/>
              </a:rPr>
            </a:br>
            <a:r>
              <a:rPr lang="en-US" sz="2000" b="0" i="0" dirty="0">
                <a:solidFill>
                  <a:srgbClr val="C7254E"/>
                </a:solidFill>
                <a:effectLst/>
                <a:latin typeface="Menlo" panose="020B0609030804020204" pitchFamily="49" charset="0"/>
              </a:rPr>
              <a:t>(paragraph </a:t>
            </a:r>
            <a:r>
              <a:rPr lang="en-US" sz="2000" b="0" i="0" dirty="0" err="1">
                <a:solidFill>
                  <a:srgbClr val="C7254E"/>
                </a:solidFill>
                <a:effectLst/>
                <a:latin typeface="Menlo" panose="020B0609030804020204" pitchFamily="49" charset="0"/>
              </a:rPr>
              <a:t>başı</a:t>
            </a:r>
            <a:r>
              <a:rPr lang="en-US" sz="2000" b="0" i="0" dirty="0">
                <a:solidFill>
                  <a:srgbClr val="C7254E"/>
                </a:solidFill>
                <a:effectLst/>
                <a:latin typeface="Menlo" panose="020B0609030804020204" pitchFamily="49" charset="0"/>
              </a:rPr>
              <a:t>)</a:t>
            </a:r>
            <a:endParaRPr lang="en-TR" b="0" dirty="0">
              <a:solidFill>
                <a:srgbClr val="C92C2C"/>
              </a:solidFill>
              <a:latin typeface="Consolas" panose="020B0609020204030204" pitchFamily="49" charset="0"/>
            </a:endParaRPr>
          </a:p>
        </p:txBody>
      </p:sp>
      <p:sp>
        <p:nvSpPr>
          <p:cNvPr id="3" name="Content Placeholder 2">
            <a:extLst>
              <a:ext uri="{FF2B5EF4-FFF2-40B4-BE49-F238E27FC236}">
                <a16:creationId xmlns:a16="http://schemas.microsoft.com/office/drawing/2014/main" id="{5ABBCDBA-4547-8F11-7CC5-8B3CC5BB19BE}"/>
              </a:ext>
            </a:extLst>
          </p:cNvPr>
          <p:cNvSpPr>
            <a:spLocks noGrp="1"/>
          </p:cNvSpPr>
          <p:nvPr>
            <p:ph idx="1"/>
          </p:nvPr>
        </p:nvSpPr>
        <p:spPr/>
        <p:txBody>
          <a:bodyPr/>
          <a:lstStyle/>
          <a:p>
            <a:r>
              <a:rPr lang="en-US" b="0" i="0" dirty="0">
                <a:solidFill>
                  <a:srgbClr val="2F9C0A"/>
                </a:solidFill>
                <a:effectLst/>
                <a:latin typeface="Consolas" panose="020B0609020204030204" pitchFamily="49" charset="0"/>
              </a:rPr>
              <a:t>h1</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C92C2C"/>
                </a:solidFill>
                <a:effectLst/>
                <a:latin typeface="Consolas" panose="020B0609020204030204" pitchFamily="49" charset="0"/>
              </a:rPr>
              <a:t>font-size</a:t>
            </a:r>
            <a:r>
              <a:rPr lang="en-US" b="0" i="0" dirty="0">
                <a:solidFill>
                  <a:srgbClr val="5F6364"/>
                </a:solidFill>
                <a:effectLst/>
                <a:latin typeface="Consolas" panose="020B0609020204030204" pitchFamily="49" charset="0"/>
              </a:rPr>
              <a:t>:</a:t>
            </a:r>
            <a:r>
              <a:rPr lang="en-US" b="0" i="0" dirty="0">
                <a:solidFill>
                  <a:srgbClr val="C92C2C"/>
                </a:solidFill>
                <a:effectLst/>
                <a:latin typeface="Consolas" panose="020B0609020204030204" pitchFamily="49" charset="0"/>
              </a:rPr>
              <a:t>40</a:t>
            </a:r>
            <a:r>
              <a:rPr lang="en-US" b="0" i="0" dirty="0">
                <a:solidFill>
                  <a:srgbClr val="000000"/>
                </a:solidFill>
                <a:effectLst/>
                <a:latin typeface="Consolas" panose="020B0609020204030204" pitchFamily="49" charset="0"/>
              </a:rPr>
              <a:t>px</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a:t>
            </a:r>
          </a:p>
          <a:p>
            <a:r>
              <a:rPr lang="en-US" b="0" i="0" dirty="0">
                <a:solidFill>
                  <a:srgbClr val="2F9C0A"/>
                </a:solidFill>
                <a:effectLst/>
                <a:latin typeface="Consolas" panose="020B0609020204030204" pitchFamily="49" charset="0"/>
              </a:rPr>
              <a:t>h2</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C92C2C"/>
                </a:solidFill>
                <a:effectLst/>
                <a:latin typeface="Consolas" panose="020B0609020204030204" pitchFamily="49" charset="0"/>
              </a:rPr>
              <a:t>font-size</a:t>
            </a:r>
            <a:r>
              <a:rPr lang="en-US" b="0" i="0" dirty="0">
                <a:solidFill>
                  <a:srgbClr val="5F6364"/>
                </a:solidFill>
                <a:effectLst/>
                <a:latin typeface="Consolas" panose="020B0609020204030204" pitchFamily="49" charset="0"/>
              </a:rPr>
              <a:t>:</a:t>
            </a:r>
            <a:r>
              <a:rPr lang="en-US" b="0" i="0" dirty="0">
                <a:solidFill>
                  <a:srgbClr val="C92C2C"/>
                </a:solidFill>
                <a:effectLst/>
                <a:latin typeface="Consolas" panose="020B0609020204030204" pitchFamily="49" charset="0"/>
              </a:rPr>
              <a:t>1.875</a:t>
            </a:r>
            <a:r>
              <a:rPr lang="en-US" b="0" i="0" dirty="0">
                <a:solidFill>
                  <a:srgbClr val="000000"/>
                </a:solidFill>
                <a:effectLst/>
                <a:latin typeface="Consolas" panose="020B0609020204030204" pitchFamily="49" charset="0"/>
              </a:rPr>
              <a:t>em</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p>
          <a:p>
            <a:r>
              <a:rPr lang="en-US" b="0" i="0" dirty="0">
                <a:solidFill>
                  <a:srgbClr val="7D8B99"/>
                </a:solidFill>
                <a:effectLst/>
                <a:latin typeface="Consolas" panose="020B0609020204030204" pitchFamily="49" charset="0"/>
              </a:rPr>
              <a:t>/* 1.875 x 16 = 30px; */</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a:t>
            </a:r>
          </a:p>
          <a:p>
            <a:endParaRPr lang="en-US" b="0" dirty="0">
              <a:solidFill>
                <a:srgbClr val="5F6364"/>
              </a:solidFill>
              <a:latin typeface="Consolas" panose="020B0609020204030204" pitchFamily="49" charset="0"/>
            </a:endParaRPr>
          </a:p>
          <a:p>
            <a:r>
              <a:rPr lang="en-US" b="0" i="0" dirty="0">
                <a:solidFill>
                  <a:srgbClr val="000000"/>
                </a:solidFill>
                <a:effectLst/>
                <a:latin typeface="Consolas" panose="020B0609020204030204" pitchFamily="49" charset="0"/>
              </a:rPr>
              <a:t>h1.font-size-vw </a:t>
            </a:r>
          </a:p>
          <a:p>
            <a:r>
              <a:rPr lang="en-US" b="0" i="0" dirty="0">
                <a:solidFill>
                  <a:srgbClr val="000000"/>
                </a:solidFill>
                <a:effectLst/>
                <a:latin typeface="Consolas" panose="020B0609020204030204" pitchFamily="49" charset="0"/>
              </a:rPr>
              <a:t>{ font-size: 5vw; }</a:t>
            </a:r>
          </a:p>
          <a:p>
            <a:endParaRPr lang="en-US" b="0" dirty="0">
              <a:solidFill>
                <a:srgbClr val="000000"/>
              </a:solidFill>
              <a:latin typeface="Consolas" panose="020B0609020204030204" pitchFamily="49" charset="0"/>
            </a:endParaRPr>
          </a:p>
          <a:p>
            <a:r>
              <a:rPr lang="en-US" b="0" i="0" dirty="0">
                <a:solidFill>
                  <a:srgbClr val="5F6364"/>
                </a:solidFill>
                <a:effectLst/>
                <a:latin typeface="Consolas" panose="020B0609020204030204" pitchFamily="49" charset="0"/>
              </a:rPr>
              <a:t>&lt;</a:t>
            </a:r>
            <a:r>
              <a:rPr lang="en-US" b="0" i="0" dirty="0">
                <a:solidFill>
                  <a:srgbClr val="C92C2C"/>
                </a:solidFill>
                <a:effectLst/>
                <a:latin typeface="Consolas" panose="020B0609020204030204" pitchFamily="49" charset="0"/>
              </a:rPr>
              <a:t>h1 </a:t>
            </a:r>
            <a:r>
              <a:rPr lang="en-US" b="0" i="0" dirty="0">
                <a:solidFill>
                  <a:srgbClr val="2F9C0A"/>
                </a:solidFill>
                <a:effectLst/>
                <a:latin typeface="Consolas" panose="020B0609020204030204" pitchFamily="49" charset="0"/>
              </a:rPr>
              <a:t>class</a:t>
            </a:r>
            <a:r>
              <a:rPr lang="en-US" b="0" i="0" dirty="0">
                <a:solidFill>
                  <a:srgbClr val="5F6364"/>
                </a:solidFill>
                <a:effectLst/>
                <a:latin typeface="Consolas" panose="020B0609020204030204" pitchFamily="49" charset="0"/>
              </a:rPr>
              <a:t>="</a:t>
            </a:r>
            <a:r>
              <a:rPr lang="en-US" b="0" i="0" dirty="0">
                <a:solidFill>
                  <a:srgbClr val="1990B8"/>
                </a:solidFill>
                <a:effectLst/>
                <a:latin typeface="Consolas" panose="020B0609020204030204" pitchFamily="49" charset="0"/>
              </a:rPr>
              <a:t>font-size-</a:t>
            </a:r>
            <a:r>
              <a:rPr lang="en-US" b="0" i="0" dirty="0" err="1">
                <a:solidFill>
                  <a:srgbClr val="1990B8"/>
                </a:solidFill>
                <a:effectLst/>
                <a:latin typeface="Consolas" panose="020B0609020204030204" pitchFamily="49" charset="0"/>
              </a:rPr>
              <a:t>vw</a:t>
            </a:r>
            <a:r>
              <a:rPr lang="en-US" b="0" i="0" dirty="0">
                <a:solidFill>
                  <a:srgbClr val="5F6364"/>
                </a:solidFill>
                <a:effectLst/>
                <a:latin typeface="Consolas" panose="020B0609020204030204" pitchFamily="49" charset="0"/>
              </a:rPr>
              <a:t>"&gt;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Duyarlı</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Başlık</a:t>
            </a:r>
            <a:r>
              <a:rPr lang="en-US" b="0" i="0" dirty="0">
                <a:solidFill>
                  <a:srgbClr val="000000"/>
                </a:solidFill>
                <a:effectLst/>
                <a:latin typeface="Consolas" panose="020B0609020204030204" pitchFamily="49" charset="0"/>
              </a:rPr>
              <a:t> 5vw </a:t>
            </a:r>
            <a:r>
              <a:rPr lang="en-US" b="0" i="0" dirty="0">
                <a:solidFill>
                  <a:srgbClr val="5F6364"/>
                </a:solidFill>
                <a:effectLst/>
                <a:latin typeface="Consolas" panose="020B0609020204030204" pitchFamily="49" charset="0"/>
              </a:rPr>
              <a:t>&lt;/</a:t>
            </a:r>
            <a:r>
              <a:rPr lang="en-US" b="0" i="0" dirty="0">
                <a:solidFill>
                  <a:srgbClr val="C92C2C"/>
                </a:solidFill>
                <a:effectLst/>
                <a:latin typeface="Consolas" panose="020B0609020204030204" pitchFamily="49" charset="0"/>
              </a:rPr>
              <a:t>h1</a:t>
            </a:r>
            <a:r>
              <a:rPr lang="en-US" b="0" i="0" dirty="0">
                <a:solidFill>
                  <a:srgbClr val="5F6364"/>
                </a:solidFill>
                <a:effectLst/>
                <a:latin typeface="Consolas" panose="020B0609020204030204" pitchFamily="49" charset="0"/>
              </a:rPr>
              <a:t>&gt;</a:t>
            </a:r>
          </a:p>
          <a:p>
            <a:r>
              <a:rPr lang="en-US" b="0" i="0" dirty="0">
                <a:solidFill>
                  <a:srgbClr val="2F9C0A"/>
                </a:solidFill>
                <a:effectLst/>
                <a:latin typeface="Consolas" panose="020B0609020204030204" pitchFamily="49" charset="0"/>
              </a:rPr>
              <a:t>p</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C92C2C"/>
                </a:solidFill>
                <a:effectLst/>
                <a:latin typeface="Consolas" panose="020B0609020204030204" pitchFamily="49" charset="0"/>
              </a:rPr>
              <a:t>line-height</a:t>
            </a:r>
            <a:r>
              <a:rPr lang="en-US" b="0" i="0" dirty="0">
                <a:solidFill>
                  <a:srgbClr val="5F6364"/>
                </a:solidFill>
                <a:effectLst/>
                <a:latin typeface="Consolas" panose="020B0609020204030204" pitchFamily="49" charset="0"/>
              </a:rPr>
              <a:t>:</a:t>
            </a:r>
            <a:r>
              <a:rPr lang="en-US" b="0" i="0" dirty="0">
                <a:solidFill>
                  <a:srgbClr val="C92C2C"/>
                </a:solidFill>
                <a:effectLst/>
                <a:latin typeface="Consolas" panose="020B0609020204030204" pitchFamily="49" charset="0"/>
              </a:rPr>
              <a:t>1.6</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r>
              <a:rPr lang="en-US" b="0" i="0" dirty="0">
                <a:solidFill>
                  <a:srgbClr val="5F6364"/>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endParaRPr lang="en-TR" dirty="0"/>
          </a:p>
        </p:txBody>
      </p:sp>
    </p:spTree>
    <p:extLst>
      <p:ext uri="{BB962C8B-B14F-4D97-AF65-F5344CB8AC3E}">
        <p14:creationId xmlns:p14="http://schemas.microsoft.com/office/powerpoint/2010/main" val="471398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7B71C1-4235-740B-735D-8E0D1693B1AF}"/>
              </a:ext>
            </a:extLst>
          </p:cNvPr>
          <p:cNvSpPr>
            <a:spLocks noGrp="1"/>
          </p:cNvSpPr>
          <p:nvPr>
            <p:ph type="title"/>
          </p:nvPr>
        </p:nvSpPr>
        <p:spPr>
          <a:xfrm>
            <a:off x="1608528" y="1011569"/>
            <a:ext cx="10013709" cy="1030360"/>
          </a:xfrm>
        </p:spPr>
        <p:txBody>
          <a:bodyPr>
            <a:normAutofit fontScale="90000"/>
          </a:bodyPr>
          <a:lstStyle/>
          <a:p>
            <a:r>
              <a:rPr lang="en-TR" sz="3200" dirty="0">
                <a:solidFill>
                  <a:schemeClr val="bg1"/>
                </a:solidFill>
              </a:rPr>
              <a:t>Ölçümler (</a:t>
            </a:r>
            <a:r>
              <a:rPr lang="en-US" sz="3200" dirty="0">
                <a:solidFill>
                  <a:schemeClr val="bg1"/>
                </a:solidFill>
              </a:rPr>
              <a:t>Absolute units-</a:t>
            </a:r>
            <a:r>
              <a:rPr lang="en-US" sz="3200" dirty="0" err="1">
                <a:solidFill>
                  <a:schemeClr val="bg1"/>
                </a:solidFill>
              </a:rPr>
              <a:t>Mutlak</a:t>
            </a:r>
            <a:r>
              <a:rPr lang="en-US" sz="3200" dirty="0">
                <a:solidFill>
                  <a:schemeClr val="bg1"/>
                </a:solidFill>
              </a:rPr>
              <a:t> </a:t>
            </a:r>
            <a:r>
              <a:rPr lang="en-US" sz="3200" dirty="0" err="1">
                <a:solidFill>
                  <a:schemeClr val="bg1"/>
                </a:solidFill>
              </a:rPr>
              <a:t>Birimler</a:t>
            </a:r>
            <a:r>
              <a:rPr lang="en-TR" sz="3200" dirty="0">
                <a:solidFill>
                  <a:schemeClr val="bg1"/>
                </a:solidFill>
              </a:rPr>
              <a:t>)</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3">
            <a:extLst>
              <a:ext uri="{FF2B5EF4-FFF2-40B4-BE49-F238E27FC236}">
                <a16:creationId xmlns:a16="http://schemas.microsoft.com/office/drawing/2014/main" id="{6FDA3648-182A-78A2-696B-9CEB84CC32C3}"/>
              </a:ext>
            </a:extLst>
          </p:cNvPr>
          <p:cNvPicPr>
            <a:picLocks noChangeAspect="1"/>
          </p:cNvPicPr>
          <p:nvPr/>
        </p:nvPicPr>
        <p:blipFill>
          <a:blip r:embed="rId2"/>
          <a:stretch>
            <a:fillRect/>
          </a:stretch>
        </p:blipFill>
        <p:spPr>
          <a:xfrm>
            <a:off x="1102777" y="2552534"/>
            <a:ext cx="10468989" cy="3350077"/>
          </a:xfrm>
          <a:prstGeom prst="rect">
            <a:avLst/>
          </a:prstGeom>
        </p:spPr>
      </p:pic>
    </p:spTree>
    <p:extLst>
      <p:ext uri="{BB962C8B-B14F-4D97-AF65-F5344CB8AC3E}">
        <p14:creationId xmlns:p14="http://schemas.microsoft.com/office/powerpoint/2010/main" val="38739842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7" descr="A screen shot of a computer program&#10;&#10;Description automatically generated">
            <a:extLst>
              <a:ext uri="{FF2B5EF4-FFF2-40B4-BE49-F238E27FC236}">
                <a16:creationId xmlns:a16="http://schemas.microsoft.com/office/drawing/2014/main" id="{CF7E094F-19F7-7203-57B2-0A8322750DD8}"/>
              </a:ext>
            </a:extLst>
          </p:cNvPr>
          <p:cNvPicPr>
            <a:picLocks noChangeAspect="1"/>
          </p:cNvPicPr>
          <p:nvPr/>
        </p:nvPicPr>
        <p:blipFill>
          <a:blip r:embed="rId2"/>
          <a:stretch>
            <a:fillRect/>
          </a:stretch>
        </p:blipFill>
        <p:spPr>
          <a:xfrm>
            <a:off x="0" y="0"/>
            <a:ext cx="7772400" cy="4503732"/>
          </a:xfrm>
          <a:prstGeom prst="rect">
            <a:avLst/>
          </a:prstGeom>
        </p:spPr>
      </p:pic>
      <p:pic>
        <p:nvPicPr>
          <p:cNvPr id="4" name="Picture 3" descr="A screenshot of a computer program&#10;&#10;Description automatically generated">
            <a:extLst>
              <a:ext uri="{FF2B5EF4-FFF2-40B4-BE49-F238E27FC236}">
                <a16:creationId xmlns:a16="http://schemas.microsoft.com/office/drawing/2014/main" id="{A5ADA334-0E79-9317-69D5-7E3D6F5CAD5A}"/>
              </a:ext>
            </a:extLst>
          </p:cNvPr>
          <p:cNvPicPr>
            <a:picLocks noChangeAspect="1"/>
          </p:cNvPicPr>
          <p:nvPr/>
        </p:nvPicPr>
        <p:blipFill>
          <a:blip r:embed="rId3"/>
          <a:stretch>
            <a:fillRect/>
          </a:stretch>
        </p:blipFill>
        <p:spPr>
          <a:xfrm>
            <a:off x="4786315" y="1858149"/>
            <a:ext cx="6993362" cy="5291165"/>
          </a:xfrm>
          <a:prstGeom prst="rect">
            <a:avLst/>
          </a:prstGeom>
        </p:spPr>
      </p:pic>
      <p:pic>
        <p:nvPicPr>
          <p:cNvPr id="14" name="Picture 13" descr="A screenshot of a chat&#10;&#10;Description automatically generated">
            <a:extLst>
              <a:ext uri="{FF2B5EF4-FFF2-40B4-BE49-F238E27FC236}">
                <a16:creationId xmlns:a16="http://schemas.microsoft.com/office/drawing/2014/main" id="{933EE757-8C7D-8280-B36D-FE1868DB123A}"/>
              </a:ext>
            </a:extLst>
          </p:cNvPr>
          <p:cNvPicPr>
            <a:picLocks noChangeAspect="1"/>
          </p:cNvPicPr>
          <p:nvPr/>
        </p:nvPicPr>
        <p:blipFill>
          <a:blip r:embed="rId4"/>
          <a:stretch>
            <a:fillRect/>
          </a:stretch>
        </p:blipFill>
        <p:spPr>
          <a:xfrm>
            <a:off x="9629907" y="2043113"/>
            <a:ext cx="2149770" cy="2143125"/>
          </a:xfrm>
          <a:prstGeom prst="rect">
            <a:avLst/>
          </a:prstGeom>
        </p:spPr>
      </p:pic>
    </p:spTree>
    <p:extLst>
      <p:ext uri="{BB962C8B-B14F-4D97-AF65-F5344CB8AC3E}">
        <p14:creationId xmlns:p14="http://schemas.microsoft.com/office/powerpoint/2010/main" val="9159770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EBA7-C592-075E-F52B-41D2328FD856}"/>
              </a:ext>
            </a:extLst>
          </p:cNvPr>
          <p:cNvSpPr>
            <a:spLocks noGrp="1"/>
          </p:cNvSpPr>
          <p:nvPr>
            <p:ph type="title"/>
          </p:nvPr>
        </p:nvSpPr>
        <p:spPr/>
        <p:txBody>
          <a:bodyPr/>
          <a:lstStyle/>
          <a:p>
            <a:r>
              <a:rPr lang="en-TR" dirty="0"/>
              <a:t>Color</a:t>
            </a:r>
          </a:p>
        </p:txBody>
      </p:sp>
      <p:sp>
        <p:nvSpPr>
          <p:cNvPr id="3" name="Content Placeholder 2">
            <a:extLst>
              <a:ext uri="{FF2B5EF4-FFF2-40B4-BE49-F238E27FC236}">
                <a16:creationId xmlns:a16="http://schemas.microsoft.com/office/drawing/2014/main" id="{3FE4CCBA-13A0-9E66-063F-2ADB3F54D692}"/>
              </a:ext>
            </a:extLst>
          </p:cNvPr>
          <p:cNvSpPr>
            <a:spLocks noGrp="1"/>
          </p:cNvSpPr>
          <p:nvPr>
            <p:ph idx="1"/>
          </p:nvPr>
        </p:nvSpPr>
        <p:spPr/>
        <p:txBody>
          <a:bodyPr/>
          <a:lstStyle/>
          <a:p>
            <a:r>
              <a:rPr lang="en-US" dirty="0" err="1">
                <a:solidFill>
                  <a:srgbClr val="333333"/>
                </a:solidFill>
                <a:latin typeface="Abadi" panose="020F0502020204030204" pitchFamily="34" charset="0"/>
              </a:rPr>
              <a:t>M</a:t>
            </a:r>
            <a:r>
              <a:rPr lang="en-US" i="0" dirty="0" err="1">
                <a:solidFill>
                  <a:srgbClr val="333333"/>
                </a:solidFill>
                <a:effectLst/>
                <a:latin typeface="Abadi" panose="020F0502020204030204" pitchFamily="34" charset="0"/>
              </a:rPr>
              <a:t>etin</a:t>
            </a:r>
            <a:r>
              <a:rPr lang="en-US" i="0" dirty="0">
                <a:solidFill>
                  <a:srgbClr val="333333"/>
                </a:solidFill>
                <a:effectLst/>
                <a:latin typeface="Abadi" panose="020F0502020204030204" pitchFamily="34" charset="0"/>
              </a:rPr>
              <a:t> </a:t>
            </a:r>
            <a:r>
              <a:rPr lang="en-US" i="0" dirty="0" err="1">
                <a:solidFill>
                  <a:srgbClr val="333333"/>
                </a:solidFill>
                <a:effectLst/>
                <a:latin typeface="Abadi" panose="020F0502020204030204" pitchFamily="34" charset="0"/>
              </a:rPr>
              <a:t>rengini</a:t>
            </a:r>
            <a:r>
              <a:rPr lang="en-US" i="0" dirty="0">
                <a:solidFill>
                  <a:srgbClr val="333333"/>
                </a:solidFill>
                <a:effectLst/>
                <a:latin typeface="Abadi" panose="020F0502020204030204" pitchFamily="34" charset="0"/>
              </a:rPr>
              <a:t> </a:t>
            </a:r>
          </a:p>
          <a:p>
            <a:r>
              <a:rPr lang="en-US" dirty="0">
                <a:latin typeface="Abadi" panose="020F0502020204030204" pitchFamily="34" charset="0"/>
              </a:rPr>
              <a:t>	</a:t>
            </a:r>
            <a:r>
              <a:rPr lang="en-US" b="0" dirty="0">
                <a:solidFill>
                  <a:srgbClr val="C92C2C"/>
                </a:solidFill>
                <a:latin typeface="Abadi" panose="020F0502020204030204" pitchFamily="34" charset="0"/>
              </a:rPr>
              <a:t>p{</a:t>
            </a:r>
            <a:r>
              <a:rPr lang="en-US" b="0" dirty="0" err="1">
                <a:solidFill>
                  <a:srgbClr val="C92C2C"/>
                </a:solidFill>
                <a:latin typeface="Abadi" panose="020F0502020204030204" pitchFamily="34" charset="0"/>
              </a:rPr>
              <a:t>color:blue</a:t>
            </a:r>
            <a:r>
              <a:rPr lang="en-US" b="0" dirty="0">
                <a:solidFill>
                  <a:srgbClr val="C92C2C"/>
                </a:solidFill>
                <a:latin typeface="Abadi" panose="020F0502020204030204" pitchFamily="34" charset="0"/>
              </a:rPr>
              <a:t>;}</a:t>
            </a:r>
          </a:p>
          <a:p>
            <a:r>
              <a:rPr lang="en-US" b="0" dirty="0">
                <a:solidFill>
                  <a:srgbClr val="C92C2C"/>
                </a:solidFill>
                <a:latin typeface="Abadi" panose="020F0502020204030204" pitchFamily="34" charset="0"/>
              </a:rPr>
              <a:t>	p{color: #ff0000;}</a:t>
            </a:r>
          </a:p>
          <a:p>
            <a:endParaRPr lang="en-US" dirty="0">
              <a:latin typeface="Abadi" panose="020F0502020204030204" pitchFamily="34" charset="0"/>
            </a:endParaRPr>
          </a:p>
          <a:p>
            <a:r>
              <a:rPr lang="en-US" dirty="0" err="1">
                <a:solidFill>
                  <a:srgbClr val="333333"/>
                </a:solidFill>
                <a:latin typeface="Abadi" panose="020F0502020204030204" pitchFamily="34" charset="0"/>
              </a:rPr>
              <a:t>A</a:t>
            </a:r>
            <a:r>
              <a:rPr lang="en-US" i="0" dirty="0" err="1">
                <a:solidFill>
                  <a:srgbClr val="333333"/>
                </a:solidFill>
                <a:effectLst/>
                <a:latin typeface="Abadi" panose="020F0502020204030204" pitchFamily="34" charset="0"/>
              </a:rPr>
              <a:t>rka</a:t>
            </a:r>
            <a:r>
              <a:rPr lang="en-US" i="0" dirty="0">
                <a:solidFill>
                  <a:srgbClr val="333333"/>
                </a:solidFill>
                <a:effectLst/>
                <a:latin typeface="Abadi" panose="020F0502020204030204" pitchFamily="34" charset="0"/>
              </a:rPr>
              <a:t> plan </a:t>
            </a:r>
            <a:r>
              <a:rPr lang="en-US" i="0" dirty="0" err="1">
                <a:solidFill>
                  <a:srgbClr val="333333"/>
                </a:solidFill>
                <a:effectLst/>
                <a:latin typeface="Abadi" panose="020F0502020204030204" pitchFamily="34" charset="0"/>
              </a:rPr>
              <a:t>rengi</a:t>
            </a:r>
            <a:r>
              <a:rPr lang="en-US" i="0" dirty="0">
                <a:solidFill>
                  <a:srgbClr val="333333"/>
                </a:solidFill>
                <a:effectLst/>
                <a:latin typeface="Abadi" panose="020F0502020204030204" pitchFamily="34" charset="0"/>
              </a:rPr>
              <a:t> </a:t>
            </a:r>
          </a:p>
          <a:p>
            <a:r>
              <a:rPr lang="en-US" b="0" i="0" dirty="0">
                <a:solidFill>
                  <a:srgbClr val="C7254E"/>
                </a:solidFill>
                <a:effectLst/>
                <a:latin typeface="Abadi" panose="020F0502020204030204" pitchFamily="34" charset="0"/>
              </a:rPr>
              <a:t>	p{</a:t>
            </a:r>
            <a:r>
              <a:rPr lang="en-US" b="0" i="0" dirty="0" err="1">
                <a:solidFill>
                  <a:srgbClr val="C7254E"/>
                </a:solidFill>
                <a:effectLst/>
                <a:latin typeface="Abadi" panose="020F0502020204030204" pitchFamily="34" charset="0"/>
              </a:rPr>
              <a:t>background-color:blue</a:t>
            </a:r>
            <a:r>
              <a:rPr lang="en-US" b="0" i="0" dirty="0">
                <a:solidFill>
                  <a:srgbClr val="C7254E"/>
                </a:solidFill>
                <a:effectLst/>
                <a:latin typeface="Abadi" panose="020F0502020204030204" pitchFamily="34" charset="0"/>
              </a:rPr>
              <a:t>;}</a:t>
            </a:r>
          </a:p>
          <a:p>
            <a:r>
              <a:rPr lang="en-US" b="0" i="0" dirty="0">
                <a:solidFill>
                  <a:srgbClr val="C7254E"/>
                </a:solidFill>
                <a:effectLst/>
                <a:latin typeface="Menlo" panose="020B0609030804020204" pitchFamily="49" charset="0"/>
              </a:rPr>
              <a:t>	</a:t>
            </a:r>
            <a:r>
              <a:rPr lang="en-US" b="0" i="0" dirty="0" err="1">
                <a:solidFill>
                  <a:srgbClr val="C7254E"/>
                </a:solidFill>
                <a:effectLst/>
                <a:latin typeface="Menlo" panose="020B0609030804020204" pitchFamily="49" charset="0"/>
              </a:rPr>
              <a:t>background-color:rgb</a:t>
            </a:r>
            <a:r>
              <a:rPr lang="en-US" b="0" i="0" dirty="0">
                <a:solidFill>
                  <a:srgbClr val="C7254E"/>
                </a:solidFill>
                <a:effectLst/>
                <a:latin typeface="Menlo" panose="020B0609030804020204" pitchFamily="49" charset="0"/>
              </a:rPr>
              <a:t>(0,0,255);</a:t>
            </a:r>
          </a:p>
          <a:p>
            <a:endParaRPr lang="en-US" b="0" dirty="0">
              <a:solidFill>
                <a:srgbClr val="C7254E"/>
              </a:solidFill>
              <a:latin typeface="Abadi" panose="020F0502020204030204" pitchFamily="34" charset="0"/>
            </a:endParaRPr>
          </a:p>
          <a:p>
            <a:r>
              <a:rPr lang="en-US" i="0" dirty="0">
                <a:solidFill>
                  <a:srgbClr val="C7254E"/>
                </a:solidFill>
                <a:effectLst/>
                <a:latin typeface="Abadi" panose="020F0502020204030204" pitchFamily="34" charset="0"/>
              </a:rPr>
              <a:t>blue, orange, red, black, gray, green, pink</a:t>
            </a:r>
            <a:endParaRPr lang="en-TR" dirty="0">
              <a:latin typeface="Abadi" panose="020F0502020204030204" pitchFamily="34" charset="0"/>
            </a:endParaRPr>
          </a:p>
        </p:txBody>
      </p:sp>
    </p:spTree>
    <p:extLst>
      <p:ext uri="{BB962C8B-B14F-4D97-AF65-F5344CB8AC3E}">
        <p14:creationId xmlns:p14="http://schemas.microsoft.com/office/powerpoint/2010/main" val="6348456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DA4E7B50-D68C-43EB-930F-EA442A13A9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5" name="Rectangle 6154">
            <a:extLst>
              <a:ext uri="{FF2B5EF4-FFF2-40B4-BE49-F238E27FC236}">
                <a16:creationId xmlns:a16="http://schemas.microsoft.com/office/drawing/2014/main" id="{02822754-E01B-4742-88B9-BE0984BAF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1753" y="0"/>
            <a:ext cx="4010247"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7" name="Rectangle 6156">
            <a:extLst>
              <a:ext uri="{FF2B5EF4-FFF2-40B4-BE49-F238E27FC236}">
                <a16:creationId xmlns:a16="http://schemas.microsoft.com/office/drawing/2014/main" id="{387C5BBA-BBE2-4821-96CF-38FC49570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9" name="Rectangle 6158">
            <a:extLst>
              <a:ext uri="{FF2B5EF4-FFF2-40B4-BE49-F238E27FC236}">
                <a16:creationId xmlns:a16="http://schemas.microsoft.com/office/drawing/2014/main" id="{3611DA2B-4CF7-4A57-82AC-FA120DE44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83A312-A509-D44A-9CB0-3FC0C10138EA}"/>
              </a:ext>
            </a:extLst>
          </p:cNvPr>
          <p:cNvSpPr>
            <a:spLocks noGrp="1"/>
          </p:cNvSpPr>
          <p:nvPr>
            <p:ph type="title"/>
          </p:nvPr>
        </p:nvSpPr>
        <p:spPr>
          <a:xfrm>
            <a:off x="263944" y="-54540"/>
            <a:ext cx="6623040" cy="1140580"/>
          </a:xfrm>
        </p:spPr>
        <p:txBody>
          <a:bodyPr>
            <a:normAutofit/>
          </a:bodyPr>
          <a:lstStyle/>
          <a:p>
            <a:r>
              <a:rPr lang="en-TR" dirty="0"/>
              <a:t>LAB GÖREVİ</a:t>
            </a:r>
          </a:p>
        </p:txBody>
      </p:sp>
      <p:sp>
        <p:nvSpPr>
          <p:cNvPr id="3" name="Content Placeholder 2">
            <a:extLst>
              <a:ext uri="{FF2B5EF4-FFF2-40B4-BE49-F238E27FC236}">
                <a16:creationId xmlns:a16="http://schemas.microsoft.com/office/drawing/2014/main" id="{A0B7D437-7E4D-FEE9-5645-6259796A79B6}"/>
              </a:ext>
            </a:extLst>
          </p:cNvPr>
          <p:cNvSpPr>
            <a:spLocks noGrp="1"/>
          </p:cNvSpPr>
          <p:nvPr>
            <p:ph idx="1"/>
          </p:nvPr>
        </p:nvSpPr>
        <p:spPr>
          <a:xfrm>
            <a:off x="263944" y="1125006"/>
            <a:ext cx="6672923" cy="4701494"/>
          </a:xfrm>
        </p:spPr>
        <p:txBody>
          <a:bodyPr anchor="t">
            <a:normAutofit fontScale="85000" lnSpcReduction="20000"/>
          </a:bodyPr>
          <a:lstStyle/>
          <a:p>
            <a:pPr>
              <a:lnSpc>
                <a:spcPct val="130000"/>
              </a:lnSpc>
            </a:pPr>
            <a:r>
              <a:rPr lang="en-TR" sz="1500" dirty="0">
                <a:highlight>
                  <a:srgbClr val="FF0000"/>
                </a:highlight>
              </a:rPr>
              <a:t>Uyarı: Vize notu lab görevlerinden verilecektir. Şimdiye kadar verilmeyen gitHub linkleri -10 puandır. 90 üzerinden değerlendirilecektir.</a:t>
            </a:r>
          </a:p>
          <a:p>
            <a:pPr>
              <a:lnSpc>
                <a:spcPct val="130000"/>
              </a:lnSpc>
            </a:pPr>
            <a:r>
              <a:rPr lang="en-TR" sz="1500" dirty="0">
                <a:highlight>
                  <a:srgbClr val="00FF00"/>
                </a:highlight>
              </a:rPr>
              <a:t>Görev 1</a:t>
            </a:r>
          </a:p>
          <a:p>
            <a:pPr>
              <a:lnSpc>
                <a:spcPct val="130000"/>
              </a:lnSpc>
            </a:pPr>
            <a:r>
              <a:rPr lang="en-US" sz="1500" dirty="0"/>
              <a:t>B</a:t>
            </a:r>
            <a:r>
              <a:rPr lang="en-TR" sz="1500" dirty="0"/>
              <a:t>ir tablonun üç kopyası olacak. </a:t>
            </a:r>
            <a:r>
              <a:rPr lang="en-US" sz="1500" dirty="0"/>
              <a:t>B</a:t>
            </a:r>
            <a:r>
              <a:rPr lang="en-TR" sz="1500" dirty="0"/>
              <a:t>u tablo için ders programı tablonuzu kullanabilirsiniz.</a:t>
            </a:r>
            <a:endParaRPr lang="en-US" sz="1500" b="0" i="0" dirty="0">
              <a:effectLst/>
              <a:latin typeface="Verdana" panose="020B0604030504040204" pitchFamily="34" charset="0"/>
            </a:endParaRPr>
          </a:p>
          <a:p>
            <a:pPr>
              <a:lnSpc>
                <a:spcPct val="130000"/>
              </a:lnSpc>
            </a:pPr>
            <a:r>
              <a:rPr lang="en-US" sz="1500" b="0" dirty="0"/>
              <a:t>I</a:t>
            </a:r>
            <a:r>
              <a:rPr lang="en-TR" sz="1500" b="0" dirty="0"/>
              <a:t>lk kopyada biçim özellikleri </a:t>
            </a:r>
            <a:r>
              <a:rPr lang="en-US" sz="1500" b="0" i="0" dirty="0">
                <a:effectLst/>
                <a:latin typeface="Verdana" panose="020B0604030504040204" pitchFamily="34" charset="0"/>
              </a:rPr>
              <a:t>Inline CSS</a:t>
            </a:r>
            <a:r>
              <a:rPr lang="en-TR" sz="1500" b="0" i="0" dirty="0">
                <a:effectLst/>
                <a:latin typeface="Verdana" panose="020B0604030504040204" pitchFamily="34" charset="0"/>
              </a:rPr>
              <a:t>, </a:t>
            </a:r>
            <a:r>
              <a:rPr lang="en-TR" sz="1500" b="0" dirty="0"/>
              <a:t>2. kopyada </a:t>
            </a:r>
            <a:r>
              <a:rPr lang="en-US" sz="1500" b="0" i="0" dirty="0">
                <a:effectLst/>
                <a:latin typeface="Verdana" panose="020B0604030504040204" pitchFamily="34" charset="0"/>
              </a:rPr>
              <a:t>Internal CSS </a:t>
            </a:r>
            <a:r>
              <a:rPr lang="en-TR" sz="1500" b="0" dirty="0"/>
              <a:t>üçücü kopyada, </a:t>
            </a:r>
            <a:r>
              <a:rPr lang="en-US" sz="1500" b="0" i="0" dirty="0">
                <a:effectLst/>
                <a:latin typeface="Verdana" panose="020B0604030504040204" pitchFamily="34" charset="0"/>
              </a:rPr>
              <a:t>External CSS</a:t>
            </a:r>
          </a:p>
          <a:p>
            <a:pPr>
              <a:lnSpc>
                <a:spcPct val="130000"/>
              </a:lnSpc>
            </a:pPr>
            <a:r>
              <a:rPr lang="en-TR" sz="1500" dirty="0"/>
              <a:t>Kaynak:</a:t>
            </a:r>
          </a:p>
          <a:p>
            <a:pPr>
              <a:lnSpc>
                <a:spcPct val="130000"/>
              </a:lnSpc>
            </a:pPr>
            <a:r>
              <a:rPr lang="en-US" sz="1500" dirty="0">
                <a:hlinkClick r:id="rId3"/>
              </a:rPr>
              <a:t>https://www.tercihyazilim.com/Page/css-font-ozellikleri</a:t>
            </a:r>
            <a:endParaRPr lang="en-US" sz="1500" dirty="0"/>
          </a:p>
          <a:p>
            <a:pPr>
              <a:lnSpc>
                <a:spcPct val="130000"/>
              </a:lnSpc>
            </a:pPr>
            <a:endParaRPr lang="en-US" sz="1500" dirty="0"/>
          </a:p>
          <a:p>
            <a:pPr>
              <a:lnSpc>
                <a:spcPct val="130000"/>
              </a:lnSpc>
            </a:pPr>
            <a:r>
              <a:rPr lang="en-US" sz="1500" dirty="0" err="1">
                <a:highlight>
                  <a:srgbClr val="00FF00"/>
                </a:highlight>
              </a:rPr>
              <a:t>Görev</a:t>
            </a:r>
            <a:r>
              <a:rPr lang="en-US" sz="1500" dirty="0">
                <a:highlight>
                  <a:srgbClr val="00FF00"/>
                </a:highlight>
              </a:rPr>
              <a:t> 2:</a:t>
            </a:r>
          </a:p>
          <a:p>
            <a:pPr>
              <a:lnSpc>
                <a:spcPct val="130000"/>
              </a:lnSpc>
            </a:pPr>
            <a:r>
              <a:rPr lang="en-US" sz="1500" dirty="0" err="1"/>
              <a:t>Şekildeki</a:t>
            </a:r>
            <a:r>
              <a:rPr lang="en-US" sz="1500" dirty="0"/>
              <a:t> </a:t>
            </a:r>
            <a:r>
              <a:rPr lang="en-US" sz="1500" dirty="0" err="1"/>
              <a:t>daireleri</a:t>
            </a:r>
            <a:r>
              <a:rPr lang="en-US" sz="1500" dirty="0"/>
              <a:t> &lt;div&gt; </a:t>
            </a:r>
            <a:r>
              <a:rPr lang="en-US" sz="1500" dirty="0" err="1"/>
              <a:t>tagları</a:t>
            </a:r>
            <a:r>
              <a:rPr lang="en-US" sz="1500" dirty="0"/>
              <a:t> </a:t>
            </a:r>
            <a:r>
              <a:rPr lang="en-US" sz="1500" dirty="0" err="1"/>
              <a:t>ve</a:t>
            </a:r>
            <a:r>
              <a:rPr lang="en-US" sz="1500" dirty="0"/>
              <a:t> </a:t>
            </a:r>
          </a:p>
          <a:p>
            <a:pPr>
              <a:lnSpc>
                <a:spcPct val="130000"/>
              </a:lnSpc>
            </a:pPr>
            <a:r>
              <a:rPr lang="en-US" sz="1500" dirty="0" err="1"/>
              <a:t>css</a:t>
            </a:r>
            <a:r>
              <a:rPr lang="en-US" sz="1500" dirty="0"/>
              <a:t> </a:t>
            </a:r>
            <a:r>
              <a:rPr lang="en-US" sz="1500" dirty="0" err="1"/>
              <a:t>stilleri</a:t>
            </a:r>
            <a:r>
              <a:rPr lang="en-US" sz="1500" dirty="0"/>
              <a:t> </a:t>
            </a:r>
            <a:r>
              <a:rPr lang="en-US" sz="1500" dirty="0" err="1"/>
              <a:t>ile</a:t>
            </a:r>
            <a:r>
              <a:rPr lang="en-US" sz="1500" dirty="0"/>
              <a:t> </a:t>
            </a:r>
            <a:r>
              <a:rPr lang="en-US" sz="1500" dirty="0" err="1"/>
              <a:t>oluşturunuz</a:t>
            </a:r>
            <a:r>
              <a:rPr lang="en-US" sz="1500" dirty="0"/>
              <a:t>. </a:t>
            </a:r>
          </a:p>
          <a:p>
            <a:pPr>
              <a:lnSpc>
                <a:spcPct val="130000"/>
              </a:lnSpc>
            </a:pPr>
            <a:r>
              <a:rPr lang="en-US" sz="1500" dirty="0"/>
              <a:t>3 </a:t>
            </a:r>
            <a:r>
              <a:rPr lang="en-US" sz="1500" dirty="0" err="1"/>
              <a:t>tane</a:t>
            </a:r>
            <a:r>
              <a:rPr lang="en-US" sz="1500" dirty="0"/>
              <a:t> div </a:t>
            </a:r>
            <a:r>
              <a:rPr lang="en-US" sz="1500" dirty="0" err="1"/>
              <a:t>kullanınız</a:t>
            </a:r>
            <a:r>
              <a:rPr lang="en-US" sz="1500" dirty="0"/>
              <a:t>.</a:t>
            </a:r>
          </a:p>
          <a:p>
            <a:pPr>
              <a:lnSpc>
                <a:spcPct val="130000"/>
              </a:lnSpc>
            </a:pPr>
            <a:endParaRPr lang="en-TR" sz="1500" dirty="0"/>
          </a:p>
          <a:p>
            <a:pPr>
              <a:lnSpc>
                <a:spcPct val="130000"/>
              </a:lnSpc>
            </a:pPr>
            <a:endParaRPr lang="en-TR" sz="1500" dirty="0"/>
          </a:p>
        </p:txBody>
      </p:sp>
      <p:pic>
        <p:nvPicPr>
          <p:cNvPr id="6146" name="Picture 2" descr="How To Style a Table with CSS | DigitalOcean">
            <a:extLst>
              <a:ext uri="{FF2B5EF4-FFF2-40B4-BE49-F238E27FC236}">
                <a16:creationId xmlns:a16="http://schemas.microsoft.com/office/drawing/2014/main" id="{91686FEE-77CC-BC50-E7B9-ADC098B7429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723750" y="1573180"/>
            <a:ext cx="2926254" cy="152165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ML table basics - Learn web development | MDN">
            <a:extLst>
              <a:ext uri="{FF2B5EF4-FFF2-40B4-BE49-F238E27FC236}">
                <a16:creationId xmlns:a16="http://schemas.microsoft.com/office/drawing/2014/main" id="{4F184EA4-B1AE-BFE7-ECBC-76D85440B881}"/>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206531" y="4026780"/>
            <a:ext cx="4443014" cy="1684316"/>
          </a:xfrm>
          <a:prstGeom prst="rect">
            <a:avLst/>
          </a:prstGeom>
          <a:noFill/>
          <a:extLst>
            <a:ext uri="{909E8E84-426E-40DD-AFC4-6F175D3DCCD1}">
              <a14:hiddenFill xmlns:a14="http://schemas.microsoft.com/office/drawing/2010/main">
                <a:solidFill>
                  <a:srgbClr val="FFFFFF"/>
                </a:solidFill>
              </a14:hiddenFill>
            </a:ext>
          </a:extLst>
        </p:spPr>
      </p:pic>
      <p:sp>
        <p:nvSpPr>
          <p:cNvPr id="6161" name="Rectangle 6160">
            <a:extLst>
              <a:ext uri="{FF2B5EF4-FFF2-40B4-BE49-F238E27FC236}">
                <a16:creationId xmlns:a16="http://schemas.microsoft.com/office/drawing/2014/main" id="{C1CF7BFC-0A02-4106-88A8-CCC0D94445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3" name="Rectangle 6162">
            <a:extLst>
              <a:ext uri="{FF2B5EF4-FFF2-40B4-BE49-F238E27FC236}">
                <a16:creationId xmlns:a16="http://schemas.microsoft.com/office/drawing/2014/main" id="{65304E59-B4DC-4CA3-89F1-5C88000EB7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5" name="Rectangle 6164">
            <a:extLst>
              <a:ext uri="{FF2B5EF4-FFF2-40B4-BE49-F238E27FC236}">
                <a16:creationId xmlns:a16="http://schemas.microsoft.com/office/drawing/2014/main" id="{73167A8C-FFEF-4D1B-8459-E2BB5C04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7" name="Rectangle 6166">
            <a:extLst>
              <a:ext uri="{FF2B5EF4-FFF2-40B4-BE49-F238E27FC236}">
                <a16:creationId xmlns:a16="http://schemas.microsoft.com/office/drawing/2014/main" id="{1CA3DFBE-30A6-4BDE-9238-14F3652B4F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9" name="Rectangle 6168">
            <a:extLst>
              <a:ext uri="{FF2B5EF4-FFF2-40B4-BE49-F238E27FC236}">
                <a16:creationId xmlns:a16="http://schemas.microsoft.com/office/drawing/2014/main" id="{15DCA835-3A68-4F79-8083-F784410C9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6072" y="3561468"/>
            <a:ext cx="3995928"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339EC3A-F036-CEFD-345C-FD7F3CA2802C}"/>
              </a:ext>
            </a:extLst>
          </p:cNvPr>
          <p:cNvSpPr txBox="1"/>
          <p:nvPr/>
        </p:nvSpPr>
        <p:spPr>
          <a:xfrm>
            <a:off x="8677257" y="414338"/>
            <a:ext cx="1818318" cy="369332"/>
          </a:xfrm>
          <a:prstGeom prst="rect">
            <a:avLst/>
          </a:prstGeom>
          <a:noFill/>
        </p:spPr>
        <p:txBody>
          <a:bodyPr wrap="none" rtlCol="0">
            <a:spAutoFit/>
          </a:bodyPr>
          <a:lstStyle/>
          <a:p>
            <a:r>
              <a:rPr lang="en-TR" dirty="0">
                <a:solidFill>
                  <a:schemeClr val="bg1"/>
                </a:solidFill>
              </a:rPr>
              <a:t>Örnek Tablolar</a:t>
            </a:r>
          </a:p>
        </p:txBody>
      </p:sp>
      <p:pic>
        <p:nvPicPr>
          <p:cNvPr id="6" name="Picture 5" descr="A group of circles with different colors&#10;&#10;Description automatically generated">
            <a:extLst>
              <a:ext uri="{FF2B5EF4-FFF2-40B4-BE49-F238E27FC236}">
                <a16:creationId xmlns:a16="http://schemas.microsoft.com/office/drawing/2014/main" id="{39360AD1-324C-EB85-0F77-2B2D5EB2A19E}"/>
              </a:ext>
            </a:extLst>
          </p:cNvPr>
          <p:cNvPicPr>
            <a:picLocks noChangeAspect="1"/>
          </p:cNvPicPr>
          <p:nvPr/>
        </p:nvPicPr>
        <p:blipFill>
          <a:blip r:embed="rId6"/>
          <a:stretch>
            <a:fillRect/>
          </a:stretch>
        </p:blipFill>
        <p:spPr>
          <a:xfrm>
            <a:off x="5082601" y="4466444"/>
            <a:ext cx="2943189" cy="2158339"/>
          </a:xfrm>
          <a:prstGeom prst="rect">
            <a:avLst/>
          </a:prstGeom>
        </p:spPr>
      </p:pic>
    </p:spTree>
    <p:extLst>
      <p:ext uri="{BB962C8B-B14F-4D97-AF65-F5344CB8AC3E}">
        <p14:creationId xmlns:p14="http://schemas.microsoft.com/office/powerpoint/2010/main" val="4093408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7B71C1-4235-740B-735D-8E0D1693B1AF}"/>
              </a:ext>
            </a:extLst>
          </p:cNvPr>
          <p:cNvSpPr>
            <a:spLocks noGrp="1"/>
          </p:cNvSpPr>
          <p:nvPr>
            <p:ph type="title"/>
          </p:nvPr>
        </p:nvSpPr>
        <p:spPr>
          <a:xfrm>
            <a:off x="1624532" y="1141608"/>
            <a:ext cx="10013709" cy="1030360"/>
          </a:xfrm>
        </p:spPr>
        <p:txBody>
          <a:bodyPr>
            <a:normAutofit fontScale="90000"/>
          </a:bodyPr>
          <a:lstStyle/>
          <a:p>
            <a:r>
              <a:rPr lang="en-TR" sz="3200" dirty="0">
                <a:solidFill>
                  <a:schemeClr val="bg1"/>
                </a:solidFill>
              </a:rPr>
              <a:t>Ölçümler (</a:t>
            </a:r>
            <a:r>
              <a:rPr lang="en-US" sz="3200" dirty="0">
                <a:solidFill>
                  <a:schemeClr val="bg1"/>
                </a:solidFill>
              </a:rPr>
              <a:t>Relative values- </a:t>
            </a:r>
            <a:r>
              <a:rPr lang="en-TR" sz="3200" dirty="0">
                <a:solidFill>
                  <a:schemeClr val="bg1"/>
                </a:solidFill>
              </a:rPr>
              <a:t>Göreli Birimler)</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F13EFFF-4B99-BDD9-8B18-C357670BD34A}"/>
              </a:ext>
            </a:extLst>
          </p:cNvPr>
          <p:cNvPicPr>
            <a:picLocks noChangeAspect="1"/>
          </p:cNvPicPr>
          <p:nvPr/>
        </p:nvPicPr>
        <p:blipFill>
          <a:blip r:embed="rId2"/>
          <a:stretch>
            <a:fillRect/>
          </a:stretch>
        </p:blipFill>
        <p:spPr>
          <a:xfrm>
            <a:off x="1309688" y="2788756"/>
            <a:ext cx="9462696" cy="3302800"/>
          </a:xfrm>
          <a:prstGeom prst="rect">
            <a:avLst/>
          </a:prstGeom>
        </p:spPr>
      </p:pic>
    </p:spTree>
    <p:extLst>
      <p:ext uri="{BB962C8B-B14F-4D97-AF65-F5344CB8AC3E}">
        <p14:creationId xmlns:p14="http://schemas.microsoft.com/office/powerpoint/2010/main" val="1771521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97CE2-BC33-D1E8-F21A-7A0FEDE4621B}"/>
              </a:ext>
            </a:extLst>
          </p:cNvPr>
          <p:cNvSpPr>
            <a:spLocks noGrp="1"/>
          </p:cNvSpPr>
          <p:nvPr>
            <p:ph type="title"/>
          </p:nvPr>
        </p:nvSpPr>
        <p:spPr/>
        <p:txBody>
          <a:bodyPr/>
          <a:lstStyle/>
          <a:p>
            <a:r>
              <a:rPr lang="en-TR" dirty="0"/>
              <a:t>Ölçümler</a:t>
            </a:r>
          </a:p>
        </p:txBody>
      </p:sp>
      <p:sp>
        <p:nvSpPr>
          <p:cNvPr id="3" name="Content Placeholder 2">
            <a:extLst>
              <a:ext uri="{FF2B5EF4-FFF2-40B4-BE49-F238E27FC236}">
                <a16:creationId xmlns:a16="http://schemas.microsoft.com/office/drawing/2014/main" id="{FC66ABEF-C5B8-588A-7CCE-32654A861D79}"/>
              </a:ext>
            </a:extLst>
          </p:cNvPr>
          <p:cNvSpPr>
            <a:spLocks noGrp="1"/>
          </p:cNvSpPr>
          <p:nvPr>
            <p:ph idx="1"/>
          </p:nvPr>
        </p:nvSpPr>
        <p:spPr>
          <a:xfrm>
            <a:off x="5050905" y="216599"/>
            <a:ext cx="6172412" cy="2914909"/>
          </a:xfrm>
        </p:spPr>
        <p:txBody>
          <a:bodyPr>
            <a:normAutofit fontScale="85000" lnSpcReduction="10000"/>
          </a:bodyPr>
          <a:lstStyle/>
          <a:p>
            <a:r>
              <a:rPr lang="en-US" dirty="0" err="1"/>
              <a:t>Mutlak</a:t>
            </a:r>
            <a:r>
              <a:rPr lang="en-US" dirty="0"/>
              <a:t> </a:t>
            </a:r>
            <a:r>
              <a:rPr lang="en-US" dirty="0" err="1"/>
              <a:t>birimler</a:t>
            </a:r>
            <a:r>
              <a:rPr lang="en-US" dirty="0"/>
              <a:t>;</a:t>
            </a:r>
          </a:p>
          <a:p>
            <a:r>
              <a:rPr lang="en-US" b="0" dirty="0" err="1"/>
              <a:t>Farklı</a:t>
            </a:r>
            <a:r>
              <a:rPr lang="en-US" b="0" dirty="0"/>
              <a:t> </a:t>
            </a:r>
            <a:r>
              <a:rPr lang="en-US" b="0" dirty="0" err="1"/>
              <a:t>cihazlarda</a:t>
            </a:r>
            <a:r>
              <a:rPr lang="en-US" b="0" dirty="0"/>
              <a:t> </a:t>
            </a:r>
            <a:r>
              <a:rPr lang="en-US" b="0" dirty="0" err="1"/>
              <a:t>sabittir</a:t>
            </a:r>
            <a:r>
              <a:rPr lang="en-US" b="0" dirty="0"/>
              <a:t> </a:t>
            </a:r>
            <a:r>
              <a:rPr lang="en-US" b="0" dirty="0" err="1"/>
              <a:t>ve</a:t>
            </a:r>
            <a:r>
              <a:rPr lang="en-US" b="0" dirty="0"/>
              <a:t> </a:t>
            </a:r>
            <a:r>
              <a:rPr lang="en-US" b="0" dirty="0" err="1"/>
              <a:t>sabit</a:t>
            </a:r>
            <a:r>
              <a:rPr lang="en-US" b="0" dirty="0"/>
              <a:t> </a:t>
            </a:r>
            <a:r>
              <a:rPr lang="en-US" b="0" dirty="0" err="1"/>
              <a:t>bir</a:t>
            </a:r>
            <a:r>
              <a:rPr lang="en-US" b="0" dirty="0"/>
              <a:t> </a:t>
            </a:r>
            <a:r>
              <a:rPr lang="en-US" b="0" dirty="0" err="1"/>
              <a:t>boyuta</a:t>
            </a:r>
            <a:r>
              <a:rPr lang="en-US" b="0" dirty="0"/>
              <a:t> </a:t>
            </a:r>
            <a:r>
              <a:rPr lang="en-US" b="0" dirty="0" err="1"/>
              <a:t>sahiptir</a:t>
            </a:r>
            <a:r>
              <a:rPr lang="en-US" b="0" dirty="0"/>
              <a:t>. </a:t>
            </a:r>
            <a:r>
              <a:rPr lang="en-US" b="0" dirty="0" err="1"/>
              <a:t>Sayfa</a:t>
            </a:r>
            <a:r>
              <a:rPr lang="en-US" b="0" dirty="0"/>
              <a:t> </a:t>
            </a:r>
            <a:r>
              <a:rPr lang="en-US" b="0" dirty="0" err="1"/>
              <a:t>yazdırma</a:t>
            </a:r>
            <a:r>
              <a:rPr lang="en-US" b="0" dirty="0"/>
              <a:t> </a:t>
            </a:r>
            <a:r>
              <a:rPr lang="en-US" b="0" dirty="0" err="1"/>
              <a:t>gibi</a:t>
            </a:r>
            <a:r>
              <a:rPr lang="en-US" b="0" dirty="0"/>
              <a:t> </a:t>
            </a:r>
            <a:r>
              <a:rPr lang="en-US" b="0" dirty="0" err="1"/>
              <a:t>etkinlikler</a:t>
            </a:r>
            <a:r>
              <a:rPr lang="en-US" b="0" dirty="0"/>
              <a:t> </a:t>
            </a:r>
            <a:r>
              <a:rPr lang="en-US" b="0" dirty="0" err="1"/>
              <a:t>için</a:t>
            </a:r>
            <a:r>
              <a:rPr lang="en-US" b="0" dirty="0"/>
              <a:t> </a:t>
            </a:r>
            <a:r>
              <a:rPr lang="en-US" b="0" dirty="0" err="1"/>
              <a:t>kullanışlıdırlar</a:t>
            </a:r>
            <a:r>
              <a:rPr lang="en-US" b="0" dirty="0"/>
              <a:t>. </a:t>
            </a:r>
            <a:r>
              <a:rPr lang="en-US" b="0" dirty="0" err="1"/>
              <a:t>Günümüzde</a:t>
            </a:r>
            <a:r>
              <a:rPr lang="en-US" b="0" dirty="0"/>
              <a:t> </a:t>
            </a:r>
            <a:r>
              <a:rPr lang="en-US" b="0" dirty="0" err="1"/>
              <a:t>kullanımda</a:t>
            </a:r>
            <a:r>
              <a:rPr lang="en-US" b="0" dirty="0"/>
              <a:t> </a:t>
            </a:r>
            <a:r>
              <a:rPr lang="en-US" b="0" dirty="0" err="1"/>
              <a:t>olan</a:t>
            </a:r>
            <a:r>
              <a:rPr lang="en-US" b="0" dirty="0"/>
              <a:t> </a:t>
            </a:r>
            <a:r>
              <a:rPr lang="en-US" b="0" dirty="0" err="1"/>
              <a:t>ve</a:t>
            </a:r>
            <a:r>
              <a:rPr lang="en-US" b="0" dirty="0"/>
              <a:t> </a:t>
            </a:r>
            <a:r>
              <a:rPr lang="en-US" b="0" dirty="0" err="1"/>
              <a:t>farklı</a:t>
            </a:r>
            <a:r>
              <a:rPr lang="en-US" b="0" dirty="0"/>
              <a:t> </a:t>
            </a:r>
            <a:r>
              <a:rPr lang="en-US" b="0" dirty="0" err="1"/>
              <a:t>görünüm</a:t>
            </a:r>
            <a:r>
              <a:rPr lang="en-US" b="0" dirty="0"/>
              <a:t> </a:t>
            </a:r>
            <a:r>
              <a:rPr lang="en-US" b="0" dirty="0" err="1"/>
              <a:t>boyutlarına</a:t>
            </a:r>
            <a:r>
              <a:rPr lang="en-US" b="0" dirty="0"/>
              <a:t> </a:t>
            </a:r>
            <a:r>
              <a:rPr lang="en-US" b="0" dirty="0" err="1"/>
              <a:t>sahip</a:t>
            </a:r>
            <a:r>
              <a:rPr lang="en-US" b="0" dirty="0"/>
              <a:t> </a:t>
            </a:r>
            <a:r>
              <a:rPr lang="en-US" b="0" dirty="0" err="1"/>
              <a:t>çok</a:t>
            </a:r>
            <a:r>
              <a:rPr lang="en-US" b="0" dirty="0"/>
              <a:t> </a:t>
            </a:r>
            <a:r>
              <a:rPr lang="en-US" b="0" dirty="0" err="1"/>
              <a:t>çeşitli</a:t>
            </a:r>
            <a:r>
              <a:rPr lang="en-US" b="0" dirty="0"/>
              <a:t> </a:t>
            </a:r>
            <a:r>
              <a:rPr lang="en-US" b="0" dirty="0" err="1"/>
              <a:t>cihazlar</a:t>
            </a:r>
            <a:r>
              <a:rPr lang="en-US" b="0" dirty="0"/>
              <a:t> </a:t>
            </a:r>
            <a:r>
              <a:rPr lang="en-US" b="0" dirty="0" err="1"/>
              <a:t>söz</a:t>
            </a:r>
            <a:r>
              <a:rPr lang="en-US" b="0" dirty="0"/>
              <a:t> </a:t>
            </a:r>
            <a:r>
              <a:rPr lang="en-US" b="0" dirty="0" err="1"/>
              <a:t>konusu</a:t>
            </a:r>
            <a:r>
              <a:rPr lang="en-US" b="0" dirty="0"/>
              <a:t> </a:t>
            </a:r>
            <a:r>
              <a:rPr lang="en-US" b="0" dirty="0" err="1"/>
              <a:t>olduğunda</a:t>
            </a:r>
            <a:r>
              <a:rPr lang="en-US" b="0" dirty="0"/>
              <a:t> </a:t>
            </a:r>
            <a:r>
              <a:rPr lang="en-US" b="0" dirty="0" err="1"/>
              <a:t>pek</a:t>
            </a:r>
            <a:r>
              <a:rPr lang="en-US" b="0" dirty="0"/>
              <a:t> </a:t>
            </a:r>
            <a:r>
              <a:rPr lang="en-US" b="0" dirty="0" err="1"/>
              <a:t>uygun</a:t>
            </a:r>
            <a:r>
              <a:rPr lang="en-US" b="0" dirty="0"/>
              <a:t> </a:t>
            </a:r>
            <a:r>
              <a:rPr lang="en-US" b="0" dirty="0" err="1"/>
              <a:t>değiller</a:t>
            </a:r>
            <a:r>
              <a:rPr lang="en-US" b="0" dirty="0"/>
              <a:t>. Bu </a:t>
            </a:r>
            <a:r>
              <a:rPr lang="en-US" b="0" dirty="0" err="1"/>
              <a:t>nedenle</a:t>
            </a:r>
            <a:r>
              <a:rPr lang="en-US" b="0" dirty="0"/>
              <a:t> web </a:t>
            </a:r>
            <a:r>
              <a:rPr lang="en-US" b="0" dirty="0" err="1"/>
              <a:t>sayfasının</a:t>
            </a:r>
            <a:r>
              <a:rPr lang="en-US" b="0" dirty="0"/>
              <a:t> </a:t>
            </a:r>
            <a:r>
              <a:rPr lang="en-US" b="0" dirty="0" err="1"/>
              <a:t>boyutu</a:t>
            </a:r>
            <a:r>
              <a:rPr lang="en-US" b="0" dirty="0"/>
              <a:t> </a:t>
            </a:r>
            <a:r>
              <a:rPr lang="en-US" b="0" dirty="0" err="1"/>
              <a:t>bilindiğinde</a:t>
            </a:r>
            <a:r>
              <a:rPr lang="en-US" b="0" dirty="0"/>
              <a:t> </a:t>
            </a:r>
            <a:r>
              <a:rPr lang="en-US" b="0" dirty="0" err="1"/>
              <a:t>mutlak</a:t>
            </a:r>
            <a:r>
              <a:rPr lang="en-US" b="0" dirty="0"/>
              <a:t> </a:t>
            </a:r>
            <a:r>
              <a:rPr lang="en-US" b="0" dirty="0" err="1"/>
              <a:t>birimler</a:t>
            </a:r>
            <a:r>
              <a:rPr lang="en-US" b="0" dirty="0"/>
              <a:t> </a:t>
            </a:r>
            <a:r>
              <a:rPr lang="en-US" b="0" dirty="0" err="1"/>
              <a:t>kullanılır</a:t>
            </a:r>
            <a:r>
              <a:rPr lang="en-US" b="0" dirty="0"/>
              <a:t> </a:t>
            </a:r>
            <a:r>
              <a:rPr lang="en-US" b="0" dirty="0" err="1"/>
              <a:t>ve</a:t>
            </a:r>
            <a:r>
              <a:rPr lang="en-US" b="0" dirty="0"/>
              <a:t> </a:t>
            </a:r>
            <a:r>
              <a:rPr lang="en-US" b="0" dirty="0" err="1"/>
              <a:t>sabit</a:t>
            </a:r>
            <a:r>
              <a:rPr lang="en-US" b="0" dirty="0"/>
              <a:t> </a:t>
            </a:r>
            <a:r>
              <a:rPr lang="en-US" b="0" dirty="0" err="1"/>
              <a:t>kalır</a:t>
            </a:r>
            <a:r>
              <a:rPr lang="en-US" b="0" dirty="0"/>
              <a:t>.</a:t>
            </a:r>
            <a:endParaRPr lang="en-TR" b="0" dirty="0"/>
          </a:p>
        </p:txBody>
      </p:sp>
      <p:sp>
        <p:nvSpPr>
          <p:cNvPr id="5" name="TextBox 4">
            <a:extLst>
              <a:ext uri="{FF2B5EF4-FFF2-40B4-BE49-F238E27FC236}">
                <a16:creationId xmlns:a16="http://schemas.microsoft.com/office/drawing/2014/main" id="{D3054965-A022-1731-E455-61458E674A88}"/>
              </a:ext>
            </a:extLst>
          </p:cNvPr>
          <p:cNvSpPr txBox="1"/>
          <p:nvPr/>
        </p:nvSpPr>
        <p:spPr>
          <a:xfrm>
            <a:off x="5148196" y="3131508"/>
            <a:ext cx="6726478" cy="3579488"/>
          </a:xfrm>
          <a:prstGeom prst="rect">
            <a:avLst/>
          </a:prstGeom>
        </p:spPr>
        <p:txBody>
          <a:bodyPr vert="horz" lIns="109728" tIns="109728" rIns="109728" bIns="91440" rtlCol="0" anchor="ctr">
            <a:normAutofit fontScale="85000" lnSpcReduction="10000"/>
          </a:bodyPr>
          <a:lstStyle>
            <a:lvl1pPr indent="0">
              <a:lnSpc>
                <a:spcPct val="140000"/>
              </a:lnSpc>
              <a:spcBef>
                <a:spcPts val="930"/>
              </a:spcBef>
              <a:buFont typeface="Corbel" panose="020B0503020204020204" pitchFamily="34" charset="0"/>
              <a:buNone/>
              <a:defRPr b="1" spc="150" baseline="0">
                <a:solidFill>
                  <a:schemeClr val="tx1">
                    <a:lumMod val="75000"/>
                    <a:lumOff val="25000"/>
                  </a:schemeClr>
                </a:solidFill>
              </a:defRPr>
            </a:lvl1pPr>
            <a:lvl2pPr marL="0" indent="0">
              <a:lnSpc>
                <a:spcPct val="140000"/>
              </a:lnSpc>
              <a:spcBef>
                <a:spcPts val="930"/>
              </a:spcBef>
              <a:buFont typeface="Corbel" panose="020B0503020204020204" pitchFamily="34" charset="0"/>
              <a:buNone/>
              <a:defRPr sz="1600" spc="150" baseline="0">
                <a:solidFill>
                  <a:schemeClr val="tx1">
                    <a:lumMod val="75000"/>
                    <a:lumOff val="25000"/>
                  </a:schemeClr>
                </a:solidFill>
              </a:defRPr>
            </a:lvl2pPr>
            <a:lvl3pPr marL="0" indent="-320040">
              <a:lnSpc>
                <a:spcPct val="140000"/>
              </a:lnSpc>
              <a:spcBef>
                <a:spcPts val="930"/>
              </a:spcBef>
              <a:buFont typeface="Corbel" panose="020B0503020204020204" pitchFamily="34" charset="0"/>
              <a:buChar char="–"/>
              <a:defRPr sz="1400" i="1" spc="150" baseline="0">
                <a:solidFill>
                  <a:schemeClr val="tx1">
                    <a:lumMod val="75000"/>
                    <a:lumOff val="25000"/>
                  </a:schemeClr>
                </a:solidFill>
              </a:defRPr>
            </a:lvl3pPr>
            <a:lvl4pPr marL="0" indent="-320040">
              <a:lnSpc>
                <a:spcPct val="140000"/>
              </a:lnSpc>
              <a:spcBef>
                <a:spcPts val="930"/>
              </a:spcBef>
              <a:buFont typeface="Corbel" panose="020B0503020204020204" pitchFamily="34" charset="0"/>
              <a:buChar char="–"/>
              <a:defRPr sz="1400" spc="150" baseline="0">
                <a:solidFill>
                  <a:schemeClr val="tx1">
                    <a:lumMod val="75000"/>
                    <a:lumOff val="25000"/>
                  </a:schemeClr>
                </a:solidFill>
              </a:defRPr>
            </a:lvl4pPr>
            <a:lvl5pPr marL="0" indent="-320040">
              <a:lnSpc>
                <a:spcPct val="140000"/>
              </a:lnSpc>
              <a:spcBef>
                <a:spcPts val="930"/>
              </a:spcBef>
              <a:buFont typeface="Corbel" panose="020B0503020204020204" pitchFamily="34" charset="0"/>
              <a:buChar char="–"/>
              <a:defRPr sz="1400" i="1" spc="150" baseline="0">
                <a:solidFill>
                  <a:schemeClr val="tx1">
                    <a:lumMod val="75000"/>
                    <a:lumOff val="25000"/>
                  </a:schemeClr>
                </a:solidFill>
              </a:defRPr>
            </a:lvl5pPr>
            <a:lvl6pPr marL="1920240" indent="-320040">
              <a:lnSpc>
                <a:spcPct val="111000"/>
              </a:lnSpc>
              <a:spcBef>
                <a:spcPts val="930"/>
              </a:spcBef>
              <a:buFont typeface="Corbel" panose="020B0503020204020204" pitchFamily="34" charset="0"/>
              <a:buChar char="–"/>
              <a:defRPr sz="1400">
                <a:solidFill>
                  <a:schemeClr val="accent1">
                    <a:lumMod val="75000"/>
                  </a:schemeClr>
                </a:solidFill>
              </a:defRPr>
            </a:lvl6pPr>
            <a:lvl7pPr marL="2240280" indent="-320040">
              <a:lnSpc>
                <a:spcPct val="111000"/>
              </a:lnSpc>
              <a:spcBef>
                <a:spcPts val="930"/>
              </a:spcBef>
              <a:buFont typeface="Corbel" panose="020B0503020204020204" pitchFamily="34" charset="0"/>
              <a:buChar char="–"/>
              <a:defRPr sz="1400" i="1">
                <a:solidFill>
                  <a:schemeClr val="accent1">
                    <a:lumMod val="75000"/>
                  </a:schemeClr>
                </a:solidFill>
              </a:defRPr>
            </a:lvl7pPr>
            <a:lvl8pPr marL="2560320" indent="-320040">
              <a:lnSpc>
                <a:spcPct val="111000"/>
              </a:lnSpc>
              <a:spcBef>
                <a:spcPts val="930"/>
              </a:spcBef>
              <a:buFont typeface="Corbel" panose="020B0503020204020204" pitchFamily="34" charset="0"/>
              <a:buChar char="–"/>
              <a:defRPr sz="1400">
                <a:solidFill>
                  <a:schemeClr val="accent1">
                    <a:lumMod val="75000"/>
                  </a:schemeClr>
                </a:solidFill>
              </a:defRPr>
            </a:lvl8pPr>
            <a:lvl9pPr marL="2880360" indent="-320040">
              <a:lnSpc>
                <a:spcPct val="111000"/>
              </a:lnSpc>
              <a:spcBef>
                <a:spcPts val="930"/>
              </a:spcBef>
              <a:buFont typeface="Corbel" panose="020B0503020204020204" pitchFamily="34" charset="0"/>
              <a:buChar char="–"/>
              <a:defRPr sz="1400" i="1">
                <a:solidFill>
                  <a:schemeClr val="accent1">
                    <a:lumMod val="75000"/>
                  </a:schemeClr>
                </a:solidFill>
              </a:defRPr>
            </a:lvl9pPr>
          </a:lstStyle>
          <a:p>
            <a:r>
              <a:rPr lang="en-TR" dirty="0"/>
              <a:t>Göreli Birimler, </a:t>
            </a:r>
          </a:p>
          <a:p>
            <a:r>
              <a:rPr lang="en-TR" b="0" dirty="0"/>
              <a:t>Bir web sayfası oluşturduğunuzda, içinde neredeyse hiçbir zaman yalnızca tek bir öğe bulunmaz. Göreli değerler, ana öğenin içinde bulunan diğer öğelerle 'ilişkili olarak' tanımlanır. Ek olarak, görünüm veya görünür web sayfasının boyutuna 'ilişkili olarak' tanımlanırlar. Günümüzde web sayfalarının dinamik doğası ve kullanılan cihazların değişken boyutları göz önüne alındığında, çoğu durumda göreceli birimler ilk tercihtir. Aşağıda bazı önemli göreceli birimlerin bir listesi bulunmaktadır.</a:t>
            </a:r>
          </a:p>
        </p:txBody>
      </p:sp>
    </p:spTree>
    <p:extLst>
      <p:ext uri="{BB962C8B-B14F-4D97-AF65-F5344CB8AC3E}">
        <p14:creationId xmlns:p14="http://schemas.microsoft.com/office/powerpoint/2010/main" val="2999370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94CCD-FA24-2742-345F-C0C4E29F2746}"/>
              </a:ext>
            </a:extLst>
          </p:cNvPr>
          <p:cNvSpPr>
            <a:spLocks noGrp="1"/>
          </p:cNvSpPr>
          <p:nvPr>
            <p:ph type="title"/>
          </p:nvPr>
        </p:nvSpPr>
        <p:spPr/>
        <p:txBody>
          <a:bodyPr/>
          <a:lstStyle/>
          <a:p>
            <a:r>
              <a:rPr lang="en-TR" dirty="0"/>
              <a:t>CSS ekleme</a:t>
            </a:r>
          </a:p>
        </p:txBody>
      </p:sp>
      <p:sp>
        <p:nvSpPr>
          <p:cNvPr id="3" name="Content Placeholder 2">
            <a:extLst>
              <a:ext uri="{FF2B5EF4-FFF2-40B4-BE49-F238E27FC236}">
                <a16:creationId xmlns:a16="http://schemas.microsoft.com/office/drawing/2014/main" id="{78668489-B866-1C22-7180-436A8272C009}"/>
              </a:ext>
            </a:extLst>
          </p:cNvPr>
          <p:cNvSpPr>
            <a:spLocks noGrp="1"/>
          </p:cNvSpPr>
          <p:nvPr>
            <p:ph idx="1"/>
          </p:nvPr>
        </p:nvSpPr>
        <p:spPr/>
        <p:txBody>
          <a:bodyPr/>
          <a:lstStyle/>
          <a:p>
            <a:pPr algn="l">
              <a:buFont typeface="Arial" panose="020B0604020202020204" pitchFamily="34" charset="0"/>
              <a:buChar char="•"/>
            </a:pPr>
            <a:r>
              <a:rPr lang="en-US" b="0" i="0" dirty="0">
                <a:solidFill>
                  <a:srgbClr val="000000"/>
                </a:solidFill>
                <a:effectLst/>
                <a:latin typeface="Verdana" panose="020B0604030504040204" pitchFamily="34" charset="0"/>
              </a:rPr>
              <a:t>External CSS</a:t>
            </a:r>
          </a:p>
          <a:p>
            <a:pPr algn="l">
              <a:buFont typeface="Arial" panose="020B0604020202020204" pitchFamily="34" charset="0"/>
              <a:buChar char="•"/>
            </a:pPr>
            <a:r>
              <a:rPr lang="en-US" b="0" i="0" dirty="0">
                <a:solidFill>
                  <a:srgbClr val="000000"/>
                </a:solidFill>
                <a:effectLst/>
                <a:latin typeface="Verdana" panose="020B0604030504040204" pitchFamily="34" charset="0"/>
              </a:rPr>
              <a:t>Internal CSS</a:t>
            </a:r>
          </a:p>
          <a:p>
            <a:pPr algn="l">
              <a:buFont typeface="Arial" panose="020B0604020202020204" pitchFamily="34" charset="0"/>
              <a:buChar char="•"/>
            </a:pPr>
            <a:r>
              <a:rPr lang="en-US" b="0" i="0" dirty="0">
                <a:solidFill>
                  <a:srgbClr val="000000"/>
                </a:solidFill>
                <a:effectLst/>
                <a:latin typeface="Verdana" panose="020B0604030504040204" pitchFamily="34" charset="0"/>
              </a:rPr>
              <a:t>Inline CSS</a:t>
            </a:r>
          </a:p>
          <a:p>
            <a:endParaRPr lang="en-TR" dirty="0"/>
          </a:p>
        </p:txBody>
      </p:sp>
    </p:spTree>
    <p:extLst>
      <p:ext uri="{BB962C8B-B14F-4D97-AF65-F5344CB8AC3E}">
        <p14:creationId xmlns:p14="http://schemas.microsoft.com/office/powerpoint/2010/main" val="26880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A2DA6-BE9A-C355-D4E4-83BE2DAA4270}"/>
              </a:ext>
            </a:extLst>
          </p:cNvPr>
          <p:cNvSpPr>
            <a:spLocks noGrp="1"/>
          </p:cNvSpPr>
          <p:nvPr>
            <p:ph type="title"/>
          </p:nvPr>
        </p:nvSpPr>
        <p:spPr>
          <a:xfrm>
            <a:off x="642918" y="705113"/>
            <a:ext cx="3791296" cy="5197498"/>
          </a:xfrm>
        </p:spPr>
        <p:txBody>
          <a:bodyPr/>
          <a:lstStyle/>
          <a:p>
            <a:r>
              <a:rPr lang="en-US" b="0" i="0" dirty="0">
                <a:solidFill>
                  <a:srgbClr val="000000"/>
                </a:solidFill>
                <a:effectLst/>
                <a:latin typeface="Verdana" panose="020B0604030504040204" pitchFamily="34" charset="0"/>
              </a:rPr>
              <a:t>External CSS</a:t>
            </a:r>
            <a:endParaRPr lang="en-TR" dirty="0"/>
          </a:p>
        </p:txBody>
      </p:sp>
      <p:sp>
        <p:nvSpPr>
          <p:cNvPr id="3" name="Content Placeholder 2">
            <a:extLst>
              <a:ext uri="{FF2B5EF4-FFF2-40B4-BE49-F238E27FC236}">
                <a16:creationId xmlns:a16="http://schemas.microsoft.com/office/drawing/2014/main" id="{12E4041E-2296-F92C-5113-382457E3DCA9}"/>
              </a:ext>
            </a:extLst>
          </p:cNvPr>
          <p:cNvSpPr>
            <a:spLocks noGrp="1"/>
          </p:cNvSpPr>
          <p:nvPr>
            <p:ph idx="1"/>
          </p:nvPr>
        </p:nvSpPr>
        <p:spPr/>
        <p:txBody>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!DOCTYPE</a:t>
            </a:r>
            <a:r>
              <a:rPr lang="en-US" b="0" i="0" dirty="0">
                <a:solidFill>
                  <a:srgbClr val="FF0000"/>
                </a:solidFill>
                <a:effectLst/>
                <a:latin typeface="Consolas" panose="020B0609020204030204" pitchFamily="49" charset="0"/>
              </a:rPr>
              <a:t> 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link</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rel</a:t>
            </a:r>
            <a:r>
              <a:rPr lang="en-US" b="0" i="0" dirty="0">
                <a:solidFill>
                  <a:srgbClr val="0000CD"/>
                </a:solidFill>
                <a:effectLst/>
                <a:latin typeface="Consolas" panose="020B0609020204030204" pitchFamily="49" charset="0"/>
              </a:rPr>
              <a:t>="stylesheet"</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href</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mystyle.css</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heading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endParaRPr lang="en-TR" dirty="0"/>
          </a:p>
        </p:txBody>
      </p:sp>
    </p:spTree>
    <p:extLst>
      <p:ext uri="{BB962C8B-B14F-4D97-AF65-F5344CB8AC3E}">
        <p14:creationId xmlns:p14="http://schemas.microsoft.com/office/powerpoint/2010/main" val="848373107"/>
      </p:ext>
    </p:extLst>
  </p:cSld>
  <p:clrMapOvr>
    <a:masterClrMapping/>
  </p:clrMapOvr>
</p:sld>
</file>

<file path=ppt/theme/theme1.xml><?xml version="1.0" encoding="utf-8"?>
<a:theme xmlns:a="http://schemas.openxmlformats.org/drawingml/2006/main" name="ShojiVTI">
  <a:themeElements>
    <a:clrScheme name="AnalogousFromDarkSeedLeftStep">
      <a:dk1>
        <a:srgbClr val="000000"/>
      </a:dk1>
      <a:lt1>
        <a:srgbClr val="FFFFFF"/>
      </a:lt1>
      <a:dk2>
        <a:srgbClr val="311C21"/>
      </a:dk2>
      <a:lt2>
        <a:srgbClr val="F0F3F3"/>
      </a:lt2>
      <a:accent1>
        <a:srgbClr val="C3624D"/>
      </a:accent1>
      <a:accent2>
        <a:srgbClr val="B13B57"/>
      </a:accent2>
      <a:accent3>
        <a:srgbClr val="C34D9A"/>
      </a:accent3>
      <a:accent4>
        <a:srgbClr val="A93BB1"/>
      </a:accent4>
      <a:accent5>
        <a:srgbClr val="8A4DC3"/>
      </a:accent5>
      <a:accent6>
        <a:srgbClr val="4A3FB3"/>
      </a:accent6>
      <a:hlink>
        <a:srgbClr val="963FBF"/>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4204</TotalTime>
  <Words>1743</Words>
  <Application>Microsoft Macintosh PowerPoint</Application>
  <PresentationFormat>Widescreen</PresentationFormat>
  <Paragraphs>213</Paragraphs>
  <Slides>52</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52</vt:i4>
      </vt:variant>
    </vt:vector>
  </HeadingPairs>
  <TitlesOfParts>
    <vt:vector size="64" baseType="lpstr">
      <vt:lpstr>Meiryo</vt:lpstr>
      <vt:lpstr>Abadi</vt:lpstr>
      <vt:lpstr>Arial</vt:lpstr>
      <vt:lpstr>Calibri</vt:lpstr>
      <vt:lpstr>Consolas</vt:lpstr>
      <vt:lpstr>Corbel</vt:lpstr>
      <vt:lpstr>Menlo</vt:lpstr>
      <vt:lpstr>Poppins</vt:lpstr>
      <vt:lpstr>Segoe UI</vt:lpstr>
      <vt:lpstr>Source Sans Pro</vt:lpstr>
      <vt:lpstr>Verdana</vt:lpstr>
      <vt:lpstr>ShojiVTI</vt:lpstr>
      <vt:lpstr>CSS</vt:lpstr>
      <vt:lpstr>Kaynak</vt:lpstr>
      <vt:lpstr>CSS </vt:lpstr>
      <vt:lpstr>PowerPoint Presentation</vt:lpstr>
      <vt:lpstr>Ölçümler (Absolute units-Mutlak Birimler)</vt:lpstr>
      <vt:lpstr>Ölçümler (Relative values- Göreli Birimler)</vt:lpstr>
      <vt:lpstr>Ölçümler</vt:lpstr>
      <vt:lpstr>CSS ekleme</vt:lpstr>
      <vt:lpstr>External CSS</vt:lpstr>
      <vt:lpstr>PowerPoint Presentation</vt:lpstr>
      <vt:lpstr>Internal CSS</vt:lpstr>
      <vt:lpstr>INLINE CSS</vt:lpstr>
      <vt:lpstr>Yorum Satırı</vt:lpstr>
      <vt:lpstr>PowerPoint Presentation</vt:lpstr>
      <vt:lpstr>Sorun ne?</vt:lpstr>
      <vt:lpstr>!important</vt:lpstr>
      <vt:lpstr>Selectors</vt:lpstr>
      <vt:lpstr>PowerPoint Presentation</vt:lpstr>
      <vt:lpstr>ID selector</vt:lpstr>
      <vt:lpstr>CLASS selector</vt:lpstr>
      <vt:lpstr>Multiple selectors </vt:lpstr>
      <vt:lpstr>CSS Universal Selector </vt:lpstr>
      <vt:lpstr>element.class Selector </vt:lpstr>
      <vt:lpstr>Element element  Selector </vt:lpstr>
      <vt:lpstr>element&gt;element Selector </vt:lpstr>
      <vt:lpstr>element+element </vt:lpstr>
      <vt:lpstr>element1~element2 Selector </vt:lpstr>
      <vt:lpstr>CSS [attribute] Selector </vt:lpstr>
      <vt:lpstr>[attribute~=value] Selector </vt:lpstr>
      <vt:lpstr>[attribute|=value] Selector   </vt:lpstr>
      <vt:lpstr>[attribute^=value] Selector </vt:lpstr>
      <vt:lpstr>[attribute$=value] Selector </vt:lpstr>
      <vt:lpstr>[attribute*=value] Selector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BOX Model</vt:lpstr>
      <vt:lpstr>PowerPoint Presentation</vt:lpstr>
      <vt:lpstr>PowerPoint Presentation</vt:lpstr>
      <vt:lpstr>PowerPoint Presentation</vt:lpstr>
      <vt:lpstr>PowerPoint Presentation</vt:lpstr>
      <vt:lpstr>Font Özellikleri</vt:lpstr>
      <vt:lpstr>font-family:</vt:lpstr>
      <vt:lpstr>Font-Style</vt:lpstr>
      <vt:lpstr>font-size: line-height: text-indent: (paragraph başı)</vt:lpstr>
      <vt:lpstr>PowerPoint Presentation</vt:lpstr>
      <vt:lpstr>Color</vt:lpstr>
      <vt:lpstr>LAB GÖREVİ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Esra KIDIMAN</dc:creator>
  <cp:lastModifiedBy>Esra KIDIMAN</cp:lastModifiedBy>
  <cp:revision>8</cp:revision>
  <dcterms:created xsi:type="dcterms:W3CDTF">2023-10-14T18:25:02Z</dcterms:created>
  <dcterms:modified xsi:type="dcterms:W3CDTF">2023-11-09T22:08:00Z</dcterms:modified>
</cp:coreProperties>
</file>