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0" r:id="rId37"/>
    <p:sldId id="292" r:id="rId38"/>
    <p:sldId id="293" r:id="rId39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>
        <p:scale>
          <a:sx n="77" d="100"/>
          <a:sy n="77" d="100"/>
        </p:scale>
        <p:origin x="71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74EB-7920-E4CC-95C8-D48EE1956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FF3DD-5B68-7085-6A19-A73CB8960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3633F-DF75-CCD5-4589-6AD9E915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93E6-70B1-1344-9A2B-89A768301D71}" type="datetimeFigureOut">
              <a:rPr lang="en-TR" smtClean="0"/>
              <a:t>29.11.2023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4686-DF74-B84E-E571-8BF8BA98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65520-6C66-DB5F-E0D1-DDB607F6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51AC-075F-D740-B640-2AB93DD2BB3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6145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C006-B1E6-2E4D-4E96-BC3D98C0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F1FCC-D89C-F47E-0E52-021683C1A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C528E-D20B-F9D9-2C04-39A023B3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93E6-70B1-1344-9A2B-89A768301D71}" type="datetimeFigureOut">
              <a:rPr lang="en-TR" smtClean="0"/>
              <a:t>29.11.2023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79175-A08C-CBCF-9FAA-236F700C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87BF6-BBE3-207D-E20A-A546181B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51AC-075F-D740-B640-2AB93DD2BB3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5128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63889-242C-810C-A931-651A0FF2B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1297E-ED5A-48D0-4E45-7631600DF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29A42-CDCF-9837-F0C5-ADCCBDB9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93E6-70B1-1344-9A2B-89A768301D71}" type="datetimeFigureOut">
              <a:rPr lang="en-TR" smtClean="0"/>
              <a:t>29.11.2023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443AB-C1D6-FE98-87BE-62F64DBA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FFAF1-90AC-6467-DAE6-F51DBDB2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51AC-075F-D740-B640-2AB93DD2BB3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206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3B39-3C62-9E34-2975-AEE9D1E8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35E4C-5910-AFA8-41C7-EDC9316B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6101A-BFC6-D6A9-DEFF-03AC646D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93E6-70B1-1344-9A2B-89A768301D71}" type="datetimeFigureOut">
              <a:rPr lang="en-TR" smtClean="0"/>
              <a:t>29.11.2023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394BC-9640-B908-A3CF-492F4433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BBDFC-81C8-A92E-4049-F3DCEEE5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51AC-075F-D740-B640-2AB93DD2BB3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8481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1ACF-B965-75A3-4186-1F0E815E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6A566-6649-0821-8AF3-285134EAC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B86EC-6455-CE54-B66A-DD961896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93E6-70B1-1344-9A2B-89A768301D71}" type="datetimeFigureOut">
              <a:rPr lang="en-TR" smtClean="0"/>
              <a:t>29.11.2023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D377E-D563-7DAE-4729-2F405F66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0F4C-D1BC-4271-CA2C-4823451A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51AC-075F-D740-B640-2AB93DD2BB3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1225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1CB4-D498-B479-3243-27B4AB6E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A2DEE-4FFA-8E49-0C6E-CF9A87545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86C6C-CA9E-7D7A-B149-348AD700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7882A-29BD-E6ED-3375-F8F4A832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93E6-70B1-1344-9A2B-89A768301D71}" type="datetimeFigureOut">
              <a:rPr lang="en-TR" smtClean="0"/>
              <a:t>29.11.2023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8FE33-DA05-13DA-D7F6-94CCD578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E18FF-1A2D-1190-5FED-88F9164D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51AC-075F-D740-B640-2AB93DD2BB3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4900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92C7-EF86-555D-0EB9-89D1CD80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09E17-B30F-4424-91FF-47E2B59C8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DF5D1-BBFF-F25B-B3F4-142501075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FC5D21-CA53-B47F-850E-B44B5FF33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B3809-BCE9-D6FD-8C7B-340AF2522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2EB71-C8E5-A8E1-E78F-122BA055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93E6-70B1-1344-9A2B-89A768301D71}" type="datetimeFigureOut">
              <a:rPr lang="en-TR" smtClean="0"/>
              <a:t>29.11.2023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D5A72-D7B5-113F-0885-7BC40ADA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8B65C-6855-3ABC-0C55-82F8DB51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51AC-075F-D740-B640-2AB93DD2BB3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454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DF0E-F425-DA47-C653-0DE6A643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73ABF-F7B5-D06E-A356-3A3A76EA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93E6-70B1-1344-9A2B-89A768301D71}" type="datetimeFigureOut">
              <a:rPr lang="en-TR" smtClean="0"/>
              <a:t>29.11.2023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E0FF9-70DB-2494-DFB7-C8BCA806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A97A6-1172-7615-0FA6-1FDB685D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51AC-075F-D740-B640-2AB93DD2BB3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6968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D05CF-5BB7-C960-80DD-3507D897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93E6-70B1-1344-9A2B-89A768301D71}" type="datetimeFigureOut">
              <a:rPr lang="en-TR" smtClean="0"/>
              <a:t>29.11.2023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88B2B-83C0-354E-3E59-D3829CD9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8EEE2-5F0D-ADA6-9F9A-71CFE90D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51AC-075F-D740-B640-2AB93DD2BB3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1812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C82A-F22E-7D5A-8C16-442AA013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C6E33-B15E-331C-6AE4-2A7ED4783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05924-AC56-3DAB-1A51-F7313C892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08AF4-ABED-8010-E145-57B29DC2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93E6-70B1-1344-9A2B-89A768301D71}" type="datetimeFigureOut">
              <a:rPr lang="en-TR" smtClean="0"/>
              <a:t>29.11.2023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06647-F4C5-11D6-F604-C4D3BBBF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1D6EB-8D28-9AD9-CF24-A059736B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51AC-075F-D740-B640-2AB93DD2BB3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9274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BC2D-919C-46BF-DC96-5953C686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BA572-6863-3281-3356-7F3328ECA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B915C-22F4-398A-7415-BCF4C138F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18870-2CBC-18C2-2FDF-28992A98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93E6-70B1-1344-9A2B-89A768301D71}" type="datetimeFigureOut">
              <a:rPr lang="en-TR" smtClean="0"/>
              <a:t>29.11.2023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B47FC-054E-8027-1504-CE78B579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D70E6-5B68-7E38-7272-70755A6B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51AC-075F-D740-B640-2AB93DD2BB3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4875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2DBDA-B893-E1E5-6FC4-84285EF3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229DE-D0BF-A60E-CBB0-A778E8CD5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4A4C0-266D-6DC1-4531-15A1A608A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E93E6-70B1-1344-9A2B-89A768301D71}" type="datetimeFigureOut">
              <a:rPr lang="en-TR" smtClean="0"/>
              <a:t>29.11.2023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FF5CE-72DC-C8D9-EA54-953562C26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A02ED-BF2D-5259-5805-9351D39A5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351AC-075F-D740-B640-2AB93DD2BB3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7787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2016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BABF-6530-AFC4-270C-C5547C986C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/>
              <a:t>JAVA 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702B2-2E6D-D406-4ED4-409B60D96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R" dirty="0"/>
              <a:t>Dr. Esra KIDIMAN</a:t>
            </a:r>
          </a:p>
        </p:txBody>
      </p:sp>
    </p:spTree>
    <p:extLst>
      <p:ext uri="{BB962C8B-B14F-4D97-AF65-F5344CB8AC3E}">
        <p14:creationId xmlns:p14="http://schemas.microsoft.com/office/powerpoint/2010/main" val="393360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6213-281F-69BB-EE0E-E8F6BC9C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Yazım Kuralları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99C5B-55A4-79E6-820C-201BCE185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TR" dirty="0"/>
              <a:t>Her zaman değişken tanımlanmalıdır.</a:t>
            </a:r>
          </a:p>
          <a:p>
            <a:r>
              <a:rPr lang="en-TR" dirty="0"/>
              <a:t>Satır sonu</a:t>
            </a:r>
            <a:r>
              <a:rPr lang="en-TR" dirty="0">
                <a:solidFill>
                  <a:srgbClr val="008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b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c = a + b;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Satırı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alt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satırdan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devam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ettirebilirsin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Bloklar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{}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arasındadır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Metinler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“ ”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arası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Çift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tırnak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HTML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özellikleri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’ ’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(Tek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tırnak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T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açıklama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satırları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Açıklama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bloğu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/*...*/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06643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1837-4C73-B98E-D095-E5A36775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tanımlama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v</a:t>
            </a:r>
            <a:r>
              <a:rPr lang="en-TR" dirty="0"/>
              <a:t>ar let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6F-B754-DA9F-8085-11CA30563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let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ile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oluşturulan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bir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değişken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sadece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oluşturulduğu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yerdeki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süslü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parantezler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içerisinde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erişilebilirdir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ve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dışarısında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kullanılamaz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(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block scope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özelliği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).</a:t>
            </a:r>
          </a:p>
          <a:p>
            <a:r>
              <a:rPr lang="en-US" dirty="0">
                <a:solidFill>
                  <a:srgbClr val="242424"/>
                </a:solidFill>
                <a:latin typeface="source-serif-pro"/>
              </a:rPr>
              <a:t>var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isim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=“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esra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”;</a:t>
            </a:r>
          </a:p>
          <a:p>
            <a:r>
              <a:rPr lang="en-US" dirty="0">
                <a:solidFill>
                  <a:srgbClr val="242424"/>
                </a:solidFill>
                <a:latin typeface="source-serif-pro"/>
              </a:rPr>
              <a:t>let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isim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=“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esra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”;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const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ile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oluşturulan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bir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değişkene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daha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sonrasında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tekrar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değer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ataması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yapılamaz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Const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isim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=“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esra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”;</a:t>
            </a:r>
          </a:p>
          <a:p>
            <a:pPr marL="0" indent="0">
              <a:buNone/>
            </a:pPr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242424"/>
                </a:solidFill>
                <a:latin typeface="source-serif-pro"/>
              </a:rPr>
              <a:t>Not: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Bir block scope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içerisinde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var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ile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tanımlanan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bir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değişkenin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scope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dışına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sızma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durumu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bulunmaktadır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bu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da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istenmeyen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durumlara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yol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açabilir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Let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ve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const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block scope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özelliklidir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08525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58FC-F240-025D-94D5-53EE09CF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Değişken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adı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verilirken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C826-F73D-7037-2009-26D2C68B1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_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harf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başlayabilir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Y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ve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y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farklı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algılanır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Ayrılmış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kelimeler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değilken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adı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olamaz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324282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D5FE-9A7F-E022-7A23-63ACD9A2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OPERATÖRLER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A4748-0AAA-EECA-ED09-ABBE2AA6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Aritmetik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Atama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Karşılaştırma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Mantıksal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Bitwise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Ternary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 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069785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ABE5-7B41-A498-56A5-527769E4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Aritmetik işlemler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2351A2-BEC0-B238-49B3-3DCCEDF07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534431"/>
              </p:ext>
            </p:extLst>
          </p:nvPr>
        </p:nvGraphicFramePr>
        <p:xfrm>
          <a:off x="1563738" y="2294414"/>
          <a:ext cx="9064524" cy="3413760"/>
        </p:xfrm>
        <a:graphic>
          <a:graphicData uri="http://schemas.openxmlformats.org/drawingml/2006/table">
            <a:tbl>
              <a:tblPr/>
              <a:tblGrid>
                <a:gridCol w="4532262">
                  <a:extLst>
                    <a:ext uri="{9D8B030D-6E8A-4147-A177-3AD203B41FA5}">
                      <a16:colId xmlns:a16="http://schemas.microsoft.com/office/drawing/2014/main" val="1213165136"/>
                    </a:ext>
                  </a:extLst>
                </a:gridCol>
                <a:gridCol w="4532262">
                  <a:extLst>
                    <a:ext uri="{9D8B030D-6E8A-4147-A177-3AD203B41FA5}">
                      <a16:colId xmlns:a16="http://schemas.microsoft.com/office/drawing/2014/main" val="3472168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+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Toplama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292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-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Çıkartma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976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*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Çarpma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996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**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Üs</a:t>
                      </a:r>
                      <a:r>
                        <a:rPr lang="en-US" dirty="0">
                          <a:effectLst/>
                        </a:rPr>
                        <a:t> (</a:t>
                      </a:r>
                      <a:r>
                        <a:rPr lang="en-US" dirty="0">
                          <a:effectLst/>
                          <a:hlinkClick r:id="rId2"/>
                        </a:rPr>
                        <a:t>ES2016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109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/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Bölme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146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%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MOD (Kalan)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508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++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Arttırma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962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--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Azaltma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053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057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1675-F343-6831-0310-5ED4F2E5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Atama Operatörleri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888F71-53A9-2D6F-B2BA-3FB7306C72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63738" y="2507774"/>
          <a:ext cx="9064524" cy="2987040"/>
        </p:xfrm>
        <a:graphic>
          <a:graphicData uri="http://schemas.openxmlformats.org/drawingml/2006/table">
            <a:tbl>
              <a:tblPr/>
              <a:tblGrid>
                <a:gridCol w="3021508">
                  <a:extLst>
                    <a:ext uri="{9D8B030D-6E8A-4147-A177-3AD203B41FA5}">
                      <a16:colId xmlns:a16="http://schemas.microsoft.com/office/drawing/2014/main" val="1328275757"/>
                    </a:ext>
                  </a:extLst>
                </a:gridCol>
                <a:gridCol w="3021508">
                  <a:extLst>
                    <a:ext uri="{9D8B030D-6E8A-4147-A177-3AD203B41FA5}">
                      <a16:colId xmlns:a16="http://schemas.microsoft.com/office/drawing/2014/main" val="2479398605"/>
                    </a:ext>
                  </a:extLst>
                </a:gridCol>
                <a:gridCol w="3021508">
                  <a:extLst>
                    <a:ext uri="{9D8B030D-6E8A-4147-A177-3AD203B41FA5}">
                      <a16:colId xmlns:a16="http://schemas.microsoft.com/office/drawing/2014/main" val="4266745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057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+=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+=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+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607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-=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-=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-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711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*=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*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945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/=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/=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/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921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%=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%=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%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84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**=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**=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**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84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73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1BB6-3D5D-A3C1-B7EF-DD3BB1ED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K</a:t>
            </a:r>
            <a:r>
              <a:rPr lang="en-US" dirty="0"/>
              <a:t>a</a:t>
            </a:r>
            <a:r>
              <a:rPr lang="en-TR" dirty="0"/>
              <a:t>rşılaştırma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5082ED-46BE-228E-1E16-C8ECDC11B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80647"/>
              </p:ext>
            </p:extLst>
          </p:nvPr>
        </p:nvGraphicFramePr>
        <p:xfrm>
          <a:off x="1563738" y="2081054"/>
          <a:ext cx="9064524" cy="3840480"/>
        </p:xfrm>
        <a:graphic>
          <a:graphicData uri="http://schemas.openxmlformats.org/drawingml/2006/table">
            <a:tbl>
              <a:tblPr/>
              <a:tblGrid>
                <a:gridCol w="4532262">
                  <a:extLst>
                    <a:ext uri="{9D8B030D-6E8A-4147-A177-3AD203B41FA5}">
                      <a16:colId xmlns:a16="http://schemas.microsoft.com/office/drawing/2014/main" val="3013688141"/>
                    </a:ext>
                  </a:extLst>
                </a:gridCol>
                <a:gridCol w="4532262">
                  <a:extLst>
                    <a:ext uri="{9D8B030D-6E8A-4147-A177-3AD203B41FA5}">
                      <a16:colId xmlns:a16="http://schemas.microsoft.com/office/drawing/2014/main" val="13354367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==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eşit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388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===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Eşit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değer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ve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aynı</a:t>
                      </a:r>
                      <a:r>
                        <a:rPr lang="en-US" dirty="0">
                          <a:effectLst/>
                        </a:rPr>
                        <a:t> tip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537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!=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Eşit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değil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437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!==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Değer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eğit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değil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ve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ya</a:t>
                      </a:r>
                      <a:r>
                        <a:rPr lang="en-US" dirty="0">
                          <a:effectLst/>
                        </a:rPr>
                        <a:t> tip </a:t>
                      </a:r>
                      <a:r>
                        <a:rPr lang="en-US" dirty="0" err="1">
                          <a:effectLst/>
                        </a:rPr>
                        <a:t>eşit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değil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60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&gt;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büyük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221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&lt;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küçük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272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&gt;=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Büyük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veya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eşit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559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&lt;=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Küçük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veya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eşit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344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?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ternary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75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374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483B-1906-160F-962A-F8B4DC53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M</a:t>
            </a:r>
            <a:r>
              <a:rPr lang="en-US" dirty="0"/>
              <a:t>a</a:t>
            </a:r>
            <a:r>
              <a:rPr lang="en-TR" dirty="0"/>
              <a:t>ntıksal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E3368A-E31A-E114-B3AA-C15AFFEDE1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005712"/>
              </p:ext>
            </p:extLst>
          </p:nvPr>
        </p:nvGraphicFramePr>
        <p:xfrm>
          <a:off x="1563738" y="3147854"/>
          <a:ext cx="9064523" cy="1706880"/>
        </p:xfrm>
        <a:graphic>
          <a:graphicData uri="http://schemas.openxmlformats.org/drawingml/2006/table">
            <a:tbl>
              <a:tblPr/>
              <a:tblGrid>
                <a:gridCol w="1086593">
                  <a:extLst>
                    <a:ext uri="{9D8B030D-6E8A-4147-A177-3AD203B41FA5}">
                      <a16:colId xmlns:a16="http://schemas.microsoft.com/office/drawing/2014/main" val="3091996604"/>
                    </a:ext>
                  </a:extLst>
                </a:gridCol>
                <a:gridCol w="7977930">
                  <a:extLst>
                    <a:ext uri="{9D8B030D-6E8A-4147-A177-3AD203B41FA5}">
                      <a16:colId xmlns:a16="http://schemas.microsoft.com/office/drawing/2014/main" val="1093063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10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&amp;&amp;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Mantıksal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ve</a:t>
                      </a:r>
                      <a:r>
                        <a:rPr lang="en-US" dirty="0">
                          <a:effectLst/>
                        </a:rPr>
                        <a:t> (and 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666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||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Mantıksal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veya</a:t>
                      </a:r>
                      <a:r>
                        <a:rPr lang="en-US" dirty="0">
                          <a:effectLst/>
                        </a:rPr>
                        <a:t> (or)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370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!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Mantıksal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değil</a:t>
                      </a:r>
                      <a:r>
                        <a:rPr lang="en-US" dirty="0">
                          <a:effectLst/>
                        </a:rPr>
                        <a:t> (not)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302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522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A4E7-2454-5B64-E4AC-21D44716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Tip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01B22E-2A32-F0DC-4EDD-3049CCED6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195944"/>
              </p:ext>
            </p:extLst>
          </p:nvPr>
        </p:nvGraphicFramePr>
        <p:xfrm>
          <a:off x="1092250" y="2122964"/>
          <a:ext cx="9064524" cy="1127760"/>
        </p:xfrm>
        <a:graphic>
          <a:graphicData uri="http://schemas.openxmlformats.org/drawingml/2006/table">
            <a:tbl>
              <a:tblPr/>
              <a:tblGrid>
                <a:gridCol w="4532262">
                  <a:extLst>
                    <a:ext uri="{9D8B030D-6E8A-4147-A177-3AD203B41FA5}">
                      <a16:colId xmlns:a16="http://schemas.microsoft.com/office/drawing/2014/main" val="2032107468"/>
                    </a:ext>
                  </a:extLst>
                </a:gridCol>
                <a:gridCol w="4532262">
                  <a:extLst>
                    <a:ext uri="{9D8B030D-6E8A-4147-A177-3AD203B41FA5}">
                      <a16:colId xmlns:a16="http://schemas.microsoft.com/office/drawing/2014/main" val="28196830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typeof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Tip </a:t>
                      </a:r>
                      <a:r>
                        <a:rPr lang="en-US" dirty="0" err="1">
                          <a:effectLst/>
                        </a:rPr>
                        <a:t>değerini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döndürür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25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instanceof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objenin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belirli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sınıfa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olup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olmadığını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kontrol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eder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1579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8DD595-3CF7-FCB9-55A0-7D108955239B}"/>
              </a:ext>
            </a:extLst>
          </p:cNvPr>
          <p:cNvSpPr txBox="1"/>
          <p:nvPr/>
        </p:nvSpPr>
        <p:spPr>
          <a:xfrm>
            <a:off x="1446610" y="3910310"/>
            <a:ext cx="9240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dirty="0"/>
              <a:t>Rabbit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dirty="0"/>
              <a:t>{ }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dirty="0"/>
              <a:t>let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rabbit </a:t>
            </a:r>
            <a:r>
              <a:rPr lang="en-US" dirty="0"/>
              <a:t>=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dirty="0"/>
              <a:t>new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dirty="0"/>
              <a:t>Rabbit();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dirty="0"/>
              <a:t>// `Rabbit` </a:t>
            </a:r>
            <a:r>
              <a:rPr lang="en-US" dirty="0" err="1"/>
              <a:t>sınıfının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objesimidir</a:t>
            </a:r>
            <a:r>
              <a:rPr lang="en-US" dirty="0"/>
              <a:t>?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alert( rabbit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instanceof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Rabbit ); // true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651970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4AD9-8E2F-71E0-69D2-06257CE2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Bitişlem operatörleri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F244F8-D950-8EDB-0C10-A09A861C5F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63738" y="2370614"/>
          <a:ext cx="9064524" cy="3261360"/>
        </p:xfrm>
        <a:graphic>
          <a:graphicData uri="http://schemas.openxmlformats.org/drawingml/2006/table">
            <a:tbl>
              <a:tblPr/>
              <a:tblGrid>
                <a:gridCol w="1510754">
                  <a:extLst>
                    <a:ext uri="{9D8B030D-6E8A-4147-A177-3AD203B41FA5}">
                      <a16:colId xmlns:a16="http://schemas.microsoft.com/office/drawing/2014/main" val="373389544"/>
                    </a:ext>
                  </a:extLst>
                </a:gridCol>
                <a:gridCol w="1510754">
                  <a:extLst>
                    <a:ext uri="{9D8B030D-6E8A-4147-A177-3AD203B41FA5}">
                      <a16:colId xmlns:a16="http://schemas.microsoft.com/office/drawing/2014/main" val="1411919178"/>
                    </a:ext>
                  </a:extLst>
                </a:gridCol>
                <a:gridCol w="1510754">
                  <a:extLst>
                    <a:ext uri="{9D8B030D-6E8A-4147-A177-3AD203B41FA5}">
                      <a16:colId xmlns:a16="http://schemas.microsoft.com/office/drawing/2014/main" val="409876816"/>
                    </a:ext>
                  </a:extLst>
                </a:gridCol>
                <a:gridCol w="1510754">
                  <a:extLst>
                    <a:ext uri="{9D8B030D-6E8A-4147-A177-3AD203B41FA5}">
                      <a16:colId xmlns:a16="http://schemas.microsoft.com/office/drawing/2014/main" val="928613321"/>
                    </a:ext>
                  </a:extLst>
                </a:gridCol>
                <a:gridCol w="1510754">
                  <a:extLst>
                    <a:ext uri="{9D8B030D-6E8A-4147-A177-3AD203B41FA5}">
                      <a16:colId xmlns:a16="http://schemas.microsoft.com/office/drawing/2014/main" val="1517419221"/>
                    </a:ext>
                  </a:extLst>
                </a:gridCol>
                <a:gridCol w="1510754">
                  <a:extLst>
                    <a:ext uri="{9D8B030D-6E8A-4147-A177-3AD203B41FA5}">
                      <a16:colId xmlns:a16="http://schemas.microsoft.com/office/drawing/2014/main" val="39426469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&amp;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5 &amp;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0101 &amp; 0001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0001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 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2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|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5 |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0101 | 0001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0101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 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028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~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~ 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 ~0101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1010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 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77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^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5 ^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0101 ^ 0001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0100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 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&lt;&lt;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left shift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5 &lt;&lt;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0101 &lt;&lt;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1010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 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89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&gt;&gt;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right shift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5 &gt;&gt;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0101 &gt;&gt;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0010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  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285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&gt;&gt;&gt;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unsigned right shift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5 &gt;&gt;&gt;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0101 &gt;&gt;&gt;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TR">
                          <a:effectLst/>
                        </a:rPr>
                        <a:t>0010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TR" dirty="0">
                          <a:effectLst/>
                        </a:rPr>
                        <a:t>  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89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10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1CD16-A79C-79BA-31AC-C27A751D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Javascript Nedir?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1FC94-6C28-A812-8F1A-46CB6DCDF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web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sayfasının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davranışıdır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indent="0" algn="l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53841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6682-0C0C-1D81-D28F-C505AD0E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Veri Türleri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A23D3-F7DC-0AFC-672D-8913F1C8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2488" cy="4351338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JavaScript 8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tür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dataya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sahiptir</a:t>
            </a: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1. String</a:t>
            </a:r>
            <a:br>
              <a:rPr lang="en-US" sz="2400" b="0" i="0" dirty="0">
                <a:solidFill>
                  <a:srgbClr val="000000"/>
                </a:solidFill>
                <a:effectLst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</a:rPr>
              <a:t>2. Number</a:t>
            </a:r>
            <a:br>
              <a:rPr lang="en-US" sz="2400" b="0" i="0" dirty="0">
                <a:solidFill>
                  <a:srgbClr val="000000"/>
                </a:solidFill>
                <a:effectLst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</a:rPr>
              <a:t>3.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Bigint</a:t>
            </a:r>
            <a:br>
              <a:rPr lang="en-US" sz="2400" b="0" i="0" dirty="0">
                <a:solidFill>
                  <a:srgbClr val="000000"/>
                </a:solidFill>
                <a:effectLst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</a:rPr>
              <a:t>4. Boolean</a:t>
            </a:r>
            <a:br>
              <a:rPr lang="en-US" sz="2400" b="0" i="0" dirty="0">
                <a:solidFill>
                  <a:srgbClr val="000000"/>
                </a:solidFill>
                <a:effectLst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</a:rPr>
              <a:t>5. Undefined</a:t>
            </a:r>
            <a:br>
              <a:rPr lang="en-US" sz="2400" b="0" i="0" dirty="0">
                <a:solidFill>
                  <a:srgbClr val="000000"/>
                </a:solidFill>
                <a:effectLst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</a:rPr>
              <a:t>6. Null</a:t>
            </a:r>
            <a:br>
              <a:rPr lang="en-US" sz="2400" b="0" i="0" dirty="0">
                <a:solidFill>
                  <a:srgbClr val="000000"/>
                </a:solidFill>
                <a:effectLst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</a:rPr>
              <a:t>7. Symbol</a:t>
            </a:r>
            <a:br>
              <a:rPr lang="en-US" sz="2400" b="0" i="0" dirty="0">
                <a:solidFill>
                  <a:srgbClr val="000000"/>
                </a:solidFill>
                <a:effectLst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</a:rPr>
              <a:t>8.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D7D1A-2C79-423B-AFB6-8576E86D8D76}"/>
              </a:ext>
            </a:extLst>
          </p:cNvPr>
          <p:cNvSpPr txBox="1"/>
          <p:nvPr/>
        </p:nvSpPr>
        <p:spPr>
          <a:xfrm>
            <a:off x="6415088" y="1951672"/>
            <a:ext cx="42576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Object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Türü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1. An object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2. An array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3. A 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82717-E80D-42C0-8C3F-59026DA523B8}"/>
              </a:ext>
            </a:extLst>
          </p:cNvPr>
          <p:cNvSpPr txBox="1"/>
          <p:nvPr/>
        </p:nvSpPr>
        <p:spPr>
          <a:xfrm>
            <a:off x="1189435" y="5601772"/>
            <a:ext cx="9932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Droid Sans Mono"/>
              </a:rPr>
              <a:t>Bir </a:t>
            </a:r>
            <a:r>
              <a:rPr lang="en-US" b="0" i="0" dirty="0" err="1">
                <a:effectLst/>
                <a:latin typeface="Droid Sans Mono"/>
              </a:rPr>
              <a:t>değişken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0" i="0" dirty="0" err="1">
                <a:effectLst/>
                <a:latin typeface="Droid Sans Mono"/>
              </a:rPr>
              <a:t>yaratılmş</a:t>
            </a:r>
            <a:r>
              <a:rPr lang="en-US" b="0" i="0" dirty="0">
                <a:effectLst/>
                <a:latin typeface="Droid Sans Mono"/>
              </a:rPr>
              <a:t> ama </a:t>
            </a:r>
            <a:r>
              <a:rPr lang="en-US" b="0" i="0" dirty="0" err="1">
                <a:effectLst/>
                <a:latin typeface="Droid Sans Mono"/>
              </a:rPr>
              <a:t>değer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0" i="0" dirty="0" err="1">
                <a:effectLst/>
                <a:latin typeface="Droid Sans Mono"/>
              </a:rPr>
              <a:t>atanmamışsa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0" i="0" dirty="0" err="1">
                <a:effectLst/>
                <a:latin typeface="Droid Sans Mono"/>
              </a:rPr>
              <a:t>değeri</a:t>
            </a:r>
            <a:r>
              <a:rPr lang="en-US" dirty="0">
                <a:latin typeface="Droid Sans Mono"/>
              </a:rPr>
              <a:t> </a:t>
            </a:r>
            <a:r>
              <a:rPr lang="en-US" b="0" i="0" dirty="0">
                <a:effectLst/>
                <a:latin typeface="Droid Sans Mono"/>
              </a:rPr>
              <a:t>undefined </a:t>
            </a:r>
            <a:r>
              <a:rPr lang="en-US" b="0" i="0" dirty="0" err="1">
                <a:effectLst/>
                <a:latin typeface="Droid Sans Mono"/>
              </a:rPr>
              <a:t>olur</a:t>
            </a:r>
            <a:r>
              <a:rPr lang="en-US" b="0" i="0" dirty="0">
                <a:effectLst/>
                <a:latin typeface="Droid Sans Mono"/>
              </a:rPr>
              <a:t>.</a:t>
            </a:r>
          </a:p>
          <a:p>
            <a:r>
              <a:rPr lang="en-US" dirty="0">
                <a:latin typeface="Droid Sans Mono"/>
              </a:rPr>
              <a:t>	</a:t>
            </a:r>
            <a:r>
              <a:rPr lang="en-US" dirty="0">
                <a:solidFill>
                  <a:srgbClr val="C678DD"/>
                </a:solidFill>
                <a:effectLst/>
              </a:rPr>
              <a:t>let</a:t>
            </a:r>
            <a:r>
              <a:rPr lang="en-US" dirty="0"/>
              <a:t> name = </a:t>
            </a:r>
            <a:r>
              <a:rPr lang="en-US" dirty="0">
                <a:solidFill>
                  <a:srgbClr val="56B6C2"/>
                </a:solidFill>
                <a:effectLst/>
              </a:rPr>
              <a:t>undefined</a:t>
            </a:r>
            <a:r>
              <a:rPr lang="en-US" dirty="0"/>
              <a:t>;</a:t>
            </a:r>
            <a:r>
              <a:rPr lang="en-US" dirty="0">
                <a:latin typeface="Droid Sans Mono"/>
              </a:rPr>
              <a:t> </a:t>
            </a:r>
          </a:p>
          <a:p>
            <a:r>
              <a:rPr lang="en-US" dirty="0">
                <a:latin typeface="Droid Sans Mono"/>
              </a:rPr>
              <a:t>Ama </a:t>
            </a:r>
            <a:r>
              <a:rPr lang="en-US" dirty="0" err="1">
                <a:latin typeface="Droid Sans Mono"/>
              </a:rPr>
              <a:t>değeri</a:t>
            </a:r>
            <a:r>
              <a:rPr lang="en-US" dirty="0">
                <a:latin typeface="Droid Sans Mono"/>
              </a:rPr>
              <a:t> </a:t>
            </a:r>
            <a:r>
              <a:rPr lang="en-US" dirty="0" err="1">
                <a:latin typeface="Droid Sans Mono"/>
              </a:rPr>
              <a:t>verilmeyen</a:t>
            </a:r>
            <a:r>
              <a:rPr lang="en-US" dirty="0">
                <a:latin typeface="Droid Sans Mono"/>
              </a:rPr>
              <a:t> </a:t>
            </a:r>
            <a:r>
              <a:rPr lang="en-US" dirty="0" err="1">
                <a:latin typeface="Droid Sans Mono"/>
              </a:rPr>
              <a:t>değişkene</a:t>
            </a:r>
            <a:r>
              <a:rPr lang="en-US" dirty="0">
                <a:latin typeface="Droid Sans Mono"/>
              </a:rPr>
              <a:t> null </a:t>
            </a:r>
            <a:r>
              <a:rPr lang="en-US" dirty="0" err="1">
                <a:latin typeface="Droid Sans Mono"/>
              </a:rPr>
              <a:t>atanması</a:t>
            </a:r>
            <a:r>
              <a:rPr lang="en-US" dirty="0">
                <a:latin typeface="Droid Sans Mono"/>
              </a:rPr>
              <a:t> </a:t>
            </a:r>
            <a:r>
              <a:rPr lang="en-US" dirty="0" err="1">
                <a:latin typeface="Droid Sans Mono"/>
              </a:rPr>
              <a:t>daha</a:t>
            </a:r>
            <a:r>
              <a:rPr lang="en-US" dirty="0">
                <a:latin typeface="Droid Sans Mono"/>
              </a:rPr>
              <a:t> </a:t>
            </a:r>
            <a:r>
              <a:rPr lang="en-US" dirty="0" err="1">
                <a:latin typeface="Droid Sans Mono"/>
              </a:rPr>
              <a:t>sağlıklıdır</a:t>
            </a:r>
            <a:r>
              <a:rPr lang="en-US" dirty="0">
                <a:latin typeface="Droid Sans Mono"/>
              </a:rPr>
              <a:t>.</a:t>
            </a:r>
          </a:p>
          <a:p>
            <a:r>
              <a:rPr lang="en-US" dirty="0">
                <a:solidFill>
                  <a:srgbClr val="C678DD"/>
                </a:solidFill>
                <a:effectLst/>
              </a:rPr>
              <a:t>const</a:t>
            </a:r>
            <a:r>
              <a:rPr lang="en-US" dirty="0"/>
              <a:t> number = </a:t>
            </a:r>
            <a:r>
              <a:rPr lang="en-US" dirty="0">
                <a:solidFill>
                  <a:srgbClr val="56B6C2"/>
                </a:solidFill>
                <a:effectLst/>
              </a:rPr>
              <a:t>null</a:t>
            </a:r>
            <a:r>
              <a:rPr lang="en-US" dirty="0"/>
              <a:t>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714429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AF89-11B2-D01B-16CE-32F0982B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Örnekler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9D528-1FAF-093E-766D-F4A388A87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678DD"/>
                </a:solidFill>
                <a:effectLst/>
              </a:rPr>
              <a:t>const</a:t>
            </a:r>
            <a:r>
              <a:rPr lang="en-US" dirty="0"/>
              <a:t> name = </a:t>
            </a:r>
            <a:r>
              <a:rPr lang="en-US" dirty="0">
                <a:solidFill>
                  <a:srgbClr val="98C379"/>
                </a:solidFill>
                <a:effectLst/>
              </a:rPr>
              <a:t>‘Ali’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C678DD"/>
                </a:solidFill>
                <a:effectLst/>
              </a:rPr>
              <a:t>const</a:t>
            </a:r>
            <a:r>
              <a:rPr lang="en-US" dirty="0"/>
              <a:t> name1 = </a:t>
            </a:r>
            <a:r>
              <a:rPr lang="en-US" dirty="0">
                <a:solidFill>
                  <a:srgbClr val="98C379"/>
                </a:solidFill>
                <a:effectLst/>
              </a:rPr>
              <a:t>”Ayşe"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C678DD"/>
                </a:solidFill>
                <a:effectLst/>
              </a:rPr>
              <a:t>const</a:t>
            </a:r>
            <a:r>
              <a:rPr lang="en-US" dirty="0"/>
              <a:t> result = </a:t>
            </a:r>
            <a:r>
              <a:rPr lang="en-US" dirty="0">
                <a:solidFill>
                  <a:srgbClr val="98C379"/>
                </a:solidFill>
                <a:effectLst/>
              </a:rPr>
              <a:t>`</a:t>
            </a:r>
            <a:r>
              <a:rPr lang="en-US" dirty="0" err="1">
                <a:solidFill>
                  <a:srgbClr val="98C379"/>
                </a:solidFill>
                <a:effectLst/>
              </a:rPr>
              <a:t>İsimler</a:t>
            </a:r>
            <a:r>
              <a:rPr lang="en-US" dirty="0">
                <a:solidFill>
                  <a:srgbClr val="98C379"/>
                </a:solidFill>
                <a:effectLst/>
              </a:rPr>
              <a:t> </a:t>
            </a:r>
            <a:r>
              <a:rPr lang="en-US" dirty="0">
                <a:solidFill>
                  <a:srgbClr val="E06C75"/>
                </a:solidFill>
                <a:effectLst/>
              </a:rPr>
              <a:t>${name}</a:t>
            </a:r>
            <a:r>
              <a:rPr lang="en-US" dirty="0">
                <a:solidFill>
                  <a:srgbClr val="98C379"/>
                </a:solidFill>
                <a:effectLst/>
              </a:rPr>
              <a:t> </a:t>
            </a:r>
            <a:r>
              <a:rPr lang="en-US" dirty="0" err="1">
                <a:solidFill>
                  <a:srgbClr val="98C379"/>
                </a:solidFill>
                <a:effectLst/>
              </a:rPr>
              <a:t>ve</a:t>
            </a:r>
            <a:r>
              <a:rPr lang="en-US" dirty="0">
                <a:solidFill>
                  <a:srgbClr val="98C379"/>
                </a:solidFill>
                <a:effectLst/>
              </a:rPr>
              <a:t> </a:t>
            </a:r>
            <a:r>
              <a:rPr lang="en-US" dirty="0">
                <a:solidFill>
                  <a:srgbClr val="E06C75"/>
                </a:solidFill>
                <a:effectLst/>
              </a:rPr>
              <a:t>${name1}</a:t>
            </a:r>
            <a:r>
              <a:rPr lang="en-US" dirty="0">
                <a:solidFill>
                  <a:srgbClr val="98C379"/>
                </a:solidFill>
                <a:effectLst/>
              </a:rPr>
              <a:t>`</a:t>
            </a:r>
            <a:r>
              <a:rPr lang="en-US" dirty="0"/>
              <a:t>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275043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5385-5626-98AA-3349-CC1B4406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Örnekler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7459C-C0C1-CF33-90C1-82115F0F6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4738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678DD"/>
                </a:solidFill>
                <a:effectLst/>
              </a:rPr>
              <a:t>const</a:t>
            </a:r>
            <a:r>
              <a:rPr lang="en-US" dirty="0"/>
              <a:t> number1 = </a:t>
            </a:r>
            <a:r>
              <a:rPr lang="en-US" dirty="0">
                <a:solidFill>
                  <a:srgbClr val="D19A66"/>
                </a:solidFill>
                <a:effectLst/>
              </a:rPr>
              <a:t>3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C678DD"/>
                </a:solidFill>
                <a:effectLst/>
              </a:rPr>
              <a:t>const</a:t>
            </a:r>
            <a:r>
              <a:rPr lang="en-US" dirty="0"/>
              <a:t> number2 = </a:t>
            </a:r>
            <a:r>
              <a:rPr lang="en-US" dirty="0">
                <a:solidFill>
                  <a:srgbClr val="D19A66"/>
                </a:solidFill>
                <a:effectLst/>
              </a:rPr>
              <a:t>3.433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C678DD"/>
                </a:solidFill>
                <a:effectLst/>
              </a:rPr>
              <a:t>const</a:t>
            </a:r>
            <a:r>
              <a:rPr lang="en-US" dirty="0"/>
              <a:t> number3 = </a:t>
            </a:r>
            <a:r>
              <a:rPr lang="en-US" dirty="0">
                <a:solidFill>
                  <a:srgbClr val="D19A66"/>
                </a:solidFill>
                <a:effectLst/>
              </a:rPr>
              <a:t>3e5</a:t>
            </a:r>
            <a:r>
              <a:rPr lang="en-US" dirty="0"/>
              <a:t> ;</a:t>
            </a:r>
            <a:r>
              <a:rPr lang="en-US" dirty="0">
                <a:effectLst/>
                <a:highlight>
                  <a:srgbClr val="008000"/>
                </a:highlight>
              </a:rPr>
              <a:t>// 3 * 10^5</a:t>
            </a:r>
          </a:p>
          <a:p>
            <a:r>
              <a:rPr lang="en-US" dirty="0">
                <a:solidFill>
                  <a:srgbClr val="C678DD"/>
                </a:solidFill>
                <a:effectLst/>
              </a:rPr>
              <a:t>const</a:t>
            </a:r>
            <a:r>
              <a:rPr lang="en-US" dirty="0"/>
              <a:t> number1 = </a:t>
            </a:r>
            <a:r>
              <a:rPr lang="en-US" dirty="0">
                <a:solidFill>
                  <a:srgbClr val="D19A66"/>
                </a:solidFill>
                <a:effectLst/>
              </a:rPr>
              <a:t>3</a:t>
            </a:r>
            <a:r>
              <a:rPr lang="en-US" dirty="0"/>
              <a:t>/</a:t>
            </a:r>
            <a:r>
              <a:rPr lang="en-US" dirty="0">
                <a:solidFill>
                  <a:srgbClr val="D19A66"/>
                </a:solidFill>
                <a:effectLst/>
              </a:rPr>
              <a:t>0;</a:t>
            </a:r>
          </a:p>
          <a:p>
            <a:r>
              <a:rPr lang="en-US" dirty="0" err="1">
                <a:solidFill>
                  <a:srgbClr val="E6C07B"/>
                </a:solidFill>
                <a:effectLst/>
              </a:rPr>
              <a:t>console</a:t>
            </a:r>
            <a:r>
              <a:rPr lang="en-US" dirty="0" err="1"/>
              <a:t>.log</a:t>
            </a:r>
            <a:r>
              <a:rPr lang="en-US" dirty="0"/>
              <a:t>(number1); </a:t>
            </a:r>
            <a:r>
              <a:rPr lang="en-US" dirty="0">
                <a:solidFill>
                  <a:srgbClr val="FFDDBE"/>
                </a:solidFill>
                <a:effectLst/>
                <a:highlight>
                  <a:srgbClr val="008000"/>
                </a:highlight>
              </a:rPr>
              <a:t>// Infinity</a:t>
            </a:r>
            <a:r>
              <a:rPr lang="en-US" dirty="0">
                <a:highlight>
                  <a:srgbClr val="008000"/>
                </a:highlight>
              </a:rPr>
              <a:t> </a:t>
            </a:r>
          </a:p>
          <a:p>
            <a:r>
              <a:rPr lang="en-US" dirty="0">
                <a:solidFill>
                  <a:srgbClr val="C678DD"/>
                </a:solidFill>
                <a:effectLst/>
              </a:rPr>
              <a:t>const</a:t>
            </a:r>
            <a:r>
              <a:rPr lang="en-US" dirty="0"/>
              <a:t> number2 = </a:t>
            </a:r>
            <a:r>
              <a:rPr lang="en-US" dirty="0">
                <a:solidFill>
                  <a:srgbClr val="D19A66"/>
                </a:solidFill>
                <a:effectLst/>
              </a:rPr>
              <a:t>-3</a:t>
            </a:r>
            <a:r>
              <a:rPr lang="en-US" dirty="0"/>
              <a:t>/</a:t>
            </a:r>
            <a:r>
              <a:rPr lang="en-US" dirty="0">
                <a:solidFill>
                  <a:srgbClr val="D19A66"/>
                </a:solidFill>
                <a:effectLst/>
              </a:rPr>
              <a:t>0</a:t>
            </a:r>
            <a:r>
              <a:rPr lang="en-US" dirty="0"/>
              <a:t>; </a:t>
            </a:r>
          </a:p>
          <a:p>
            <a:r>
              <a:rPr lang="en-US" dirty="0" err="1">
                <a:solidFill>
                  <a:srgbClr val="E6C07B"/>
                </a:solidFill>
                <a:effectLst/>
              </a:rPr>
              <a:t>console</a:t>
            </a:r>
            <a:r>
              <a:rPr lang="en-US" dirty="0" err="1"/>
              <a:t>.log</a:t>
            </a:r>
            <a:r>
              <a:rPr lang="en-US" dirty="0"/>
              <a:t>(number2); </a:t>
            </a:r>
            <a:r>
              <a:rPr lang="en-US" dirty="0">
                <a:solidFill>
                  <a:srgbClr val="FFDDBE"/>
                </a:solidFill>
                <a:effectLst/>
                <a:highlight>
                  <a:srgbClr val="008000"/>
                </a:highlight>
              </a:rPr>
              <a:t>// -Infinity</a:t>
            </a:r>
            <a:r>
              <a:rPr lang="en-US" dirty="0">
                <a:highlight>
                  <a:srgbClr val="008000"/>
                </a:highlight>
              </a:rPr>
              <a:t> </a:t>
            </a:r>
            <a:r>
              <a:rPr lang="en-US" dirty="0">
                <a:solidFill>
                  <a:srgbClr val="FFDDBE"/>
                </a:solidFill>
                <a:effectLst/>
                <a:highlight>
                  <a:srgbClr val="008000"/>
                </a:highlight>
              </a:rPr>
              <a:t>// strings can't be divided by numbers</a:t>
            </a:r>
            <a:r>
              <a:rPr lang="en-US" dirty="0">
                <a:highlight>
                  <a:srgbClr val="008000"/>
                </a:highlight>
              </a:rPr>
              <a:t> </a:t>
            </a:r>
          </a:p>
          <a:p>
            <a:r>
              <a:rPr lang="en-US" dirty="0">
                <a:solidFill>
                  <a:srgbClr val="C678DD"/>
                </a:solidFill>
                <a:effectLst/>
              </a:rPr>
              <a:t>const</a:t>
            </a:r>
            <a:r>
              <a:rPr lang="en-US" dirty="0"/>
              <a:t> number3 = </a:t>
            </a:r>
            <a:r>
              <a:rPr lang="en-US" dirty="0">
                <a:solidFill>
                  <a:srgbClr val="98C379"/>
                </a:solidFill>
                <a:effectLst/>
              </a:rPr>
              <a:t>"</a:t>
            </a:r>
            <a:r>
              <a:rPr lang="en-US" dirty="0" err="1">
                <a:solidFill>
                  <a:srgbClr val="98C379"/>
                </a:solidFill>
                <a:effectLst/>
              </a:rPr>
              <a:t>abc</a:t>
            </a:r>
            <a:r>
              <a:rPr lang="en-US" dirty="0">
                <a:solidFill>
                  <a:srgbClr val="98C379"/>
                </a:solidFill>
                <a:effectLst/>
              </a:rPr>
              <a:t>"</a:t>
            </a:r>
            <a:r>
              <a:rPr lang="en-US" dirty="0"/>
              <a:t>/</a:t>
            </a:r>
            <a:r>
              <a:rPr lang="en-US" dirty="0">
                <a:solidFill>
                  <a:srgbClr val="D19A66"/>
                </a:solidFill>
                <a:effectLst/>
              </a:rPr>
              <a:t>3</a:t>
            </a:r>
            <a:r>
              <a:rPr lang="en-US" dirty="0"/>
              <a:t>; </a:t>
            </a:r>
            <a:r>
              <a:rPr lang="en-US" dirty="0" err="1">
                <a:solidFill>
                  <a:srgbClr val="E6C07B"/>
                </a:solidFill>
                <a:effectLst/>
              </a:rPr>
              <a:t>console</a:t>
            </a:r>
            <a:r>
              <a:rPr lang="en-US" dirty="0" err="1"/>
              <a:t>.log</a:t>
            </a:r>
            <a:r>
              <a:rPr lang="en-US" dirty="0"/>
              <a:t>(number3); </a:t>
            </a:r>
            <a:r>
              <a:rPr lang="en-US" dirty="0">
                <a:solidFill>
                  <a:srgbClr val="FFDDBE"/>
                </a:solidFill>
                <a:effectLst/>
                <a:highlight>
                  <a:srgbClr val="008000"/>
                </a:highlight>
              </a:rPr>
              <a:t>// </a:t>
            </a:r>
            <a:r>
              <a:rPr lang="en-US" dirty="0" err="1">
                <a:solidFill>
                  <a:srgbClr val="FFDDBE"/>
                </a:solidFill>
                <a:effectLst/>
                <a:highlight>
                  <a:srgbClr val="008000"/>
                </a:highlight>
              </a:rPr>
              <a:t>NaN</a:t>
            </a:r>
            <a:endParaRPr lang="en-TR" dirty="0"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81530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1E8A-8AA9-75B7-A7C8-8C91849B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Nesne oluşturma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6C1BF-D214-4D46-1379-12CC75FC4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678DD"/>
                </a:solidFill>
                <a:effectLst/>
              </a:rPr>
              <a:t>const</a:t>
            </a:r>
            <a:r>
              <a:rPr lang="en-US" dirty="0"/>
              <a:t> student = {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19A66"/>
                </a:solidFill>
                <a:effectLst/>
              </a:rPr>
              <a:t>firstName</a:t>
            </a:r>
            <a:r>
              <a:rPr lang="en-US" dirty="0"/>
              <a:t>: </a:t>
            </a:r>
            <a:r>
              <a:rPr lang="en-US" dirty="0">
                <a:solidFill>
                  <a:srgbClr val="98C379"/>
                </a:solidFill>
                <a:effectLst/>
              </a:rPr>
              <a:t>'ram’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19A66"/>
                </a:solidFill>
                <a:effectLst/>
              </a:rPr>
              <a:t>lastName</a:t>
            </a:r>
            <a:r>
              <a:rPr lang="en-US" dirty="0"/>
              <a:t>: </a:t>
            </a:r>
            <a:r>
              <a:rPr lang="en-US" dirty="0">
                <a:solidFill>
                  <a:srgbClr val="56B6C2"/>
                </a:solidFill>
                <a:effectLst/>
              </a:rPr>
              <a:t>null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D19A66"/>
                </a:solidFill>
                <a:effectLst/>
              </a:rPr>
              <a:t>class</a:t>
            </a:r>
            <a:r>
              <a:rPr lang="en-US" dirty="0"/>
              <a:t>: </a:t>
            </a:r>
            <a:r>
              <a:rPr lang="en-US" dirty="0">
                <a:solidFill>
                  <a:srgbClr val="D19A66"/>
                </a:solidFill>
                <a:effectLst/>
              </a:rPr>
              <a:t>10</a:t>
            </a:r>
            <a:r>
              <a:rPr lang="en-US" dirty="0"/>
              <a:t> };</a:t>
            </a:r>
            <a:endParaRPr lang="en-TR" dirty="0"/>
          </a:p>
          <a:p>
            <a:endParaRPr lang="en-TR" dirty="0"/>
          </a:p>
          <a:p>
            <a:endParaRPr lang="en-TR" dirty="0"/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student = {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Esra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Kıdıman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dirty="0"/>
            </a:b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715981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4CE9-88B4-B901-97C0-E64A2F1E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Dizi İşlemleri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B9D3-20E5-AC73-6482-C3ABB36FB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Dizi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oluşturma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dirty="0"/>
              <a:t>var </a:t>
            </a:r>
            <a:r>
              <a:rPr lang="en-US" dirty="0" err="1"/>
              <a:t>liste</a:t>
            </a:r>
            <a:r>
              <a:rPr lang="en-US" dirty="0"/>
              <a:t> = [];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err="1">
                <a:solidFill>
                  <a:srgbClr val="00B050"/>
                </a:solidFill>
              </a:rPr>
              <a:t>hızlı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okunabilir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var </a:t>
            </a:r>
            <a:r>
              <a:rPr lang="en-US" dirty="0" err="1"/>
              <a:t>liste</a:t>
            </a:r>
            <a:r>
              <a:rPr lang="en-US" dirty="0"/>
              <a:t> = new Array()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Dizi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elemanlarına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erişim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var x = </a:t>
            </a:r>
            <a:r>
              <a:rPr lang="en-US" dirty="0" err="1"/>
              <a:t>liste</a:t>
            </a:r>
            <a:r>
              <a:rPr lang="en-US" dirty="0"/>
              <a:t>[0];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Örnek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&lt;script&gt; 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liste</a:t>
            </a:r>
            <a:r>
              <a:rPr lang="en-US" dirty="0"/>
              <a:t> = ["Elma", "</a:t>
            </a:r>
            <a:r>
              <a:rPr lang="en-US" dirty="0" err="1"/>
              <a:t>Armut</a:t>
            </a:r>
            <a:r>
              <a:rPr lang="en-US" dirty="0"/>
              <a:t>", "</a:t>
            </a:r>
            <a:r>
              <a:rPr lang="en-US" dirty="0" err="1"/>
              <a:t>Portakal</a:t>
            </a:r>
            <a:r>
              <a:rPr lang="en-US" dirty="0"/>
              <a:t>"]; alert(</a:t>
            </a:r>
            <a:r>
              <a:rPr lang="en-US" dirty="0" err="1"/>
              <a:t>liste</a:t>
            </a:r>
            <a:r>
              <a:rPr lang="en-US" dirty="0"/>
              <a:t>[0]);</a:t>
            </a:r>
          </a:p>
          <a:p>
            <a:pPr marL="0" indent="0">
              <a:buNone/>
            </a:pPr>
            <a:r>
              <a:rPr lang="en-US" dirty="0"/>
              <a:t> &lt;/script&gt;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262150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A5AA9-EE9E-0D75-9E4D-E8A2AAA7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Dizi işlemleri – uzunluk ve sıralama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A205A-D9DA-E967-3DB9-87B9A6364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&lt;script&gt; 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liste</a:t>
            </a:r>
            <a:r>
              <a:rPr lang="en-US" dirty="0"/>
              <a:t> = ["Elma", "</a:t>
            </a:r>
            <a:r>
              <a:rPr lang="en-US" dirty="0" err="1"/>
              <a:t>Armut</a:t>
            </a:r>
            <a:r>
              <a:rPr lang="en-US" dirty="0"/>
              <a:t>", "</a:t>
            </a:r>
            <a:r>
              <a:rPr lang="en-US" dirty="0" err="1"/>
              <a:t>Portakal</a:t>
            </a:r>
            <a:r>
              <a:rPr lang="en-US" dirty="0"/>
              <a:t>"]; </a:t>
            </a:r>
          </a:p>
          <a:p>
            <a:pPr marL="0" indent="0">
              <a:buNone/>
            </a:pPr>
            <a:r>
              <a:rPr lang="en-US" dirty="0"/>
              <a:t>alert(</a:t>
            </a:r>
            <a:r>
              <a:rPr lang="en-US" dirty="0" err="1"/>
              <a:t>liste.length</a:t>
            </a:r>
            <a:r>
              <a:rPr lang="en-US" dirty="0"/>
              <a:t>); </a:t>
            </a:r>
            <a:r>
              <a:rPr lang="en-US" dirty="0">
                <a:solidFill>
                  <a:srgbClr val="00B050"/>
                </a:solidFill>
              </a:rPr>
              <a:t>// dizi </a:t>
            </a:r>
            <a:r>
              <a:rPr lang="en-US" dirty="0" err="1">
                <a:solidFill>
                  <a:srgbClr val="00B050"/>
                </a:solidFill>
              </a:rPr>
              <a:t>uzunluk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özelliği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alert(</a:t>
            </a:r>
            <a:r>
              <a:rPr lang="en-US" dirty="0" err="1"/>
              <a:t>liste.sort</a:t>
            </a:r>
            <a:r>
              <a:rPr lang="en-US" dirty="0"/>
              <a:t>()) </a:t>
            </a:r>
            <a:r>
              <a:rPr lang="en-US" dirty="0">
                <a:solidFill>
                  <a:srgbClr val="00B050"/>
                </a:solidFill>
              </a:rPr>
              <a:t>// dizi </a:t>
            </a:r>
            <a:r>
              <a:rPr lang="en-US" dirty="0" err="1">
                <a:solidFill>
                  <a:srgbClr val="00B050"/>
                </a:solidFill>
              </a:rPr>
              <a:t>sıralama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fonksiyonu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404108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8F185-67D7-9CA6-FDB3-05A32253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Diziye eleman ekleme -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548FD-FEDC-8DE1-3C4C-2BEB8E335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&lt;script&gt; 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liste</a:t>
            </a:r>
            <a:r>
              <a:rPr lang="en-US" dirty="0"/>
              <a:t> = ["Elma", "</a:t>
            </a:r>
            <a:r>
              <a:rPr lang="en-US" dirty="0" err="1"/>
              <a:t>Armut</a:t>
            </a:r>
            <a:r>
              <a:rPr lang="en-US" dirty="0"/>
              <a:t>", "</a:t>
            </a:r>
            <a:r>
              <a:rPr lang="en-US" dirty="0" err="1"/>
              <a:t>Portakal</a:t>
            </a:r>
            <a:r>
              <a:rPr lang="en-US" dirty="0"/>
              <a:t>"]; </a:t>
            </a:r>
            <a:r>
              <a:rPr lang="en-US" dirty="0" err="1"/>
              <a:t>liste.push</a:t>
            </a:r>
            <a:r>
              <a:rPr lang="en-US" dirty="0"/>
              <a:t>("</a:t>
            </a:r>
            <a:r>
              <a:rPr lang="en-US" dirty="0" err="1"/>
              <a:t>Muz</a:t>
            </a:r>
            <a:r>
              <a:rPr lang="en-US" dirty="0"/>
              <a:t>"); </a:t>
            </a:r>
          </a:p>
          <a:p>
            <a:pPr marL="0" indent="0">
              <a:buNone/>
            </a:pPr>
            <a:r>
              <a:rPr lang="en-US" dirty="0"/>
              <a:t>alert(</a:t>
            </a:r>
            <a:r>
              <a:rPr lang="en-US" dirty="0" err="1"/>
              <a:t>liste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009943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735C-8F84-2AFB-4FD1-8C614DE8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R</a:t>
            </a:r>
            <a:r>
              <a:rPr lang="en-US" dirty="0"/>
              <a:t>a</a:t>
            </a:r>
            <a:r>
              <a:rPr lang="en-TR" dirty="0"/>
              <a:t>stgele sayı üretmek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398BF-2A39-55D2-23F7-3CEFC15E6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>
                <a:solidFill>
                  <a:srgbClr val="00B050"/>
                </a:solidFill>
              </a:rPr>
              <a:t>Math.random</a:t>
            </a:r>
            <a:r>
              <a:rPr lang="en-US" dirty="0">
                <a:solidFill>
                  <a:srgbClr val="00B050"/>
                </a:solidFill>
              </a:rPr>
              <a:t>();</a:t>
            </a:r>
          </a:p>
          <a:p>
            <a:r>
              <a:rPr lang="en-US" dirty="0"/>
              <a:t>&lt;/script&gt;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195644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5D32-D04D-B532-FAE9-6734E34E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? (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Ternary)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CA2E-702F-DBD5-CB6A-DB37C5173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ehliyet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Alamaz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Alabilir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354300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E12-BE6F-BFBE-A400-60270BAC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Metni sayıya dönüştürmek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D13A6-ADF2-3468-38B8-A66F7E1D8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Number(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durum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Sayı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girilmemiş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durum =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Çocuk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Yetişkin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742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8B1F-2862-CBA5-51B4-3CCF184F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7582-0A01-4097-0CA6-471C4B291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Orjinal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JavaScript ES1 ES2 ES3 (1997-1999)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İlk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büyük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değişiklik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ES5 (2009)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İkinci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değişiklik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ES6 (2015)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Yıllık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değişiklik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(2016, 2017 ... 2021, 2022)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625018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9ECD-00C4-CD1D-8F58-5AD94520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NULL ya da UNDEFINED 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35E1-FD12-0F94-F61A-1F553D27A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isim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merhaba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result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isim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??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//??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operatörü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eğer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boş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değilse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boş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veya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tanımsız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) ilk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argümanı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döndürür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endParaRPr lang="en-T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046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1F70-0F1E-03D9-6E7C-8191D886D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Koşul Yapısı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8F901-EF7E-720D-8AAE-7D6A26C90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TR" dirty="0"/>
              <a:t>f</a:t>
            </a:r>
          </a:p>
          <a:p>
            <a:r>
              <a:rPr lang="en-US" dirty="0"/>
              <a:t>E</a:t>
            </a:r>
            <a:r>
              <a:rPr lang="en-TR" dirty="0"/>
              <a:t>lse if</a:t>
            </a:r>
          </a:p>
          <a:p>
            <a:r>
              <a:rPr lang="en-US" dirty="0"/>
              <a:t>E</a:t>
            </a:r>
            <a:r>
              <a:rPr lang="en-TR" dirty="0"/>
              <a:t>lse</a:t>
            </a:r>
          </a:p>
          <a:p>
            <a:r>
              <a:rPr lang="en-TR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290068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95BA-9AA5-CCD1-32CF-3F09A893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TR" dirty="0"/>
              <a:t>f, else if,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615B0-FF99-4DDE-7EBE-7D8F4434E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saat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greeting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Günaydın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saat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greeting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İyi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günler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greeting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İyi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akşamlar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394968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363A-9033-9B92-AB88-B4B6E576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A626A4"/>
                </a:solidFill>
                <a:effectLst/>
                <a:latin typeface="consola"/>
              </a:rPr>
              <a:t>Switch case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A7180-558F-5291-D289-AD84204EC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A626A4"/>
                </a:solidFill>
                <a:effectLst/>
                <a:latin typeface="consola"/>
              </a:rPr>
              <a:t>var</a:t>
            </a:r>
            <a:r>
              <a:rPr lang="en-US" b="0" i="0" dirty="0">
                <a:solidFill>
                  <a:srgbClr val="383A42"/>
                </a:solidFill>
                <a:effectLst/>
                <a:latin typeface="consola"/>
              </a:rPr>
              <a:t> 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consola"/>
              </a:rPr>
              <a:t>meyve</a:t>
            </a:r>
            <a:r>
              <a:rPr lang="en-US" b="0" i="0" dirty="0">
                <a:solidFill>
                  <a:srgbClr val="383A42"/>
                </a:solidFill>
                <a:effectLst/>
                <a:latin typeface="consola"/>
              </a:rPr>
              <a:t>=</a:t>
            </a:r>
            <a:r>
              <a:rPr lang="en-US" b="0" i="0" dirty="0">
                <a:solidFill>
                  <a:srgbClr val="50A14F"/>
                </a:solidFill>
                <a:effectLst/>
                <a:latin typeface="consola"/>
              </a:rPr>
              <a:t>"</a:t>
            </a:r>
            <a:r>
              <a:rPr lang="en-US" b="0" i="0" dirty="0" err="1">
                <a:solidFill>
                  <a:srgbClr val="50A14F"/>
                </a:solidFill>
                <a:effectLst/>
                <a:latin typeface="consola"/>
              </a:rPr>
              <a:t>Şeftali</a:t>
            </a:r>
            <a:r>
              <a:rPr lang="en-US" b="0" i="0" dirty="0">
                <a:solidFill>
                  <a:srgbClr val="50A14F"/>
                </a:solidFill>
                <a:effectLst/>
                <a:latin typeface="consola"/>
              </a:rPr>
              <a:t>"</a:t>
            </a:r>
            <a:r>
              <a:rPr lang="en-US" b="0" i="0" dirty="0">
                <a:solidFill>
                  <a:srgbClr val="383A42"/>
                </a:solidFill>
                <a:effectLst/>
                <a:latin typeface="consola"/>
              </a:rPr>
              <a:t>;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A626A4"/>
                </a:solidFill>
                <a:effectLst/>
                <a:latin typeface="consola"/>
              </a:rPr>
              <a:t>switch</a:t>
            </a:r>
            <a:r>
              <a:rPr lang="en-US" b="0" i="0" dirty="0">
                <a:solidFill>
                  <a:srgbClr val="383A42"/>
                </a:solidFill>
                <a:effectLst/>
                <a:latin typeface="consola"/>
              </a:rPr>
              <a:t> (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consola"/>
              </a:rPr>
              <a:t>meyve</a:t>
            </a:r>
            <a:r>
              <a:rPr lang="en-US" b="0" i="0" dirty="0">
                <a:solidFill>
                  <a:srgbClr val="383A42"/>
                </a:solidFill>
                <a:effectLst/>
                <a:latin typeface="consola"/>
              </a:rPr>
              <a:t>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83A42"/>
                </a:solidFill>
                <a:effectLst/>
                <a:latin typeface="consola"/>
              </a:rPr>
              <a:t>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A626A4"/>
                </a:solidFill>
                <a:effectLst/>
                <a:latin typeface="consola"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  <a:latin typeface="consola"/>
              </a:rPr>
              <a:t> </a:t>
            </a:r>
            <a:r>
              <a:rPr lang="en-US" b="0" i="0" dirty="0">
                <a:solidFill>
                  <a:srgbClr val="50A14F"/>
                </a:solidFill>
                <a:effectLst/>
                <a:latin typeface="consola"/>
              </a:rPr>
              <a:t>"</a:t>
            </a:r>
            <a:r>
              <a:rPr lang="en-US" b="0" i="0" dirty="0" err="1">
                <a:solidFill>
                  <a:srgbClr val="50A14F"/>
                </a:solidFill>
                <a:effectLst/>
                <a:latin typeface="consola"/>
              </a:rPr>
              <a:t>Kiraz</a:t>
            </a:r>
            <a:r>
              <a:rPr lang="en-US" b="0" i="0" dirty="0">
                <a:solidFill>
                  <a:srgbClr val="50A14F"/>
                </a:solidFill>
                <a:effectLst/>
                <a:latin typeface="consola"/>
              </a:rPr>
              <a:t>"</a:t>
            </a:r>
            <a:r>
              <a:rPr lang="en-US" b="0" i="0" dirty="0">
                <a:solidFill>
                  <a:srgbClr val="383A42"/>
                </a:solidFill>
                <a:effectLst/>
                <a:latin typeface="consola"/>
              </a:rPr>
              <a:t>: alert(</a:t>
            </a:r>
            <a:r>
              <a:rPr lang="en-US" b="0" i="0" dirty="0">
                <a:solidFill>
                  <a:srgbClr val="50A14F"/>
                </a:solidFill>
                <a:effectLst/>
                <a:latin typeface="consola"/>
              </a:rPr>
              <a:t>"</a:t>
            </a:r>
            <a:r>
              <a:rPr lang="en-US" b="0" i="0" dirty="0" err="1">
                <a:solidFill>
                  <a:srgbClr val="50A14F"/>
                </a:solidFill>
                <a:effectLst/>
                <a:latin typeface="consola"/>
              </a:rPr>
              <a:t>Yaz</a:t>
            </a:r>
            <a:r>
              <a:rPr lang="en-US" b="0" i="0" dirty="0">
                <a:solidFill>
                  <a:srgbClr val="50A14F"/>
                </a:solidFill>
                <a:effectLst/>
                <a:latin typeface="consola"/>
              </a:rPr>
              <a:t> </a:t>
            </a:r>
            <a:r>
              <a:rPr lang="en-US" b="0" i="0" dirty="0" err="1">
                <a:solidFill>
                  <a:srgbClr val="50A14F"/>
                </a:solidFill>
                <a:effectLst/>
                <a:latin typeface="consola"/>
              </a:rPr>
              <a:t>meyvesi</a:t>
            </a:r>
            <a:r>
              <a:rPr lang="en-US" b="0" i="0" dirty="0">
                <a:solidFill>
                  <a:srgbClr val="50A14F"/>
                </a:solidFill>
                <a:effectLst/>
                <a:latin typeface="consola"/>
              </a:rPr>
              <a:t>"</a:t>
            </a:r>
            <a:r>
              <a:rPr lang="en-US" b="0" i="0" dirty="0">
                <a:solidFill>
                  <a:srgbClr val="383A42"/>
                </a:solidFill>
                <a:effectLst/>
                <a:latin typeface="consola"/>
              </a:rPr>
              <a:t>); </a:t>
            </a:r>
            <a:r>
              <a:rPr lang="en-US" b="0" i="0" dirty="0">
                <a:solidFill>
                  <a:srgbClr val="A626A4"/>
                </a:solidFill>
                <a:effectLst/>
                <a:latin typeface="consola"/>
              </a:rPr>
              <a:t>break</a:t>
            </a:r>
            <a:r>
              <a:rPr lang="en-US" b="0" i="0" dirty="0">
                <a:solidFill>
                  <a:srgbClr val="383A42"/>
                </a:solidFill>
                <a:effectLst/>
                <a:latin typeface="consola"/>
              </a:rPr>
              <a:t>;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A626A4"/>
                </a:solidFill>
                <a:effectLst/>
                <a:latin typeface="consola"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  <a:latin typeface="consola"/>
              </a:rPr>
              <a:t> </a:t>
            </a:r>
            <a:r>
              <a:rPr lang="en-US" b="0" i="0" dirty="0">
                <a:solidFill>
                  <a:srgbClr val="50A14F"/>
                </a:solidFill>
                <a:effectLst/>
                <a:latin typeface="consola"/>
              </a:rPr>
              <a:t>"</a:t>
            </a:r>
            <a:r>
              <a:rPr lang="en-US" b="0" i="0" dirty="0" err="1">
                <a:solidFill>
                  <a:srgbClr val="50A14F"/>
                </a:solidFill>
                <a:effectLst/>
                <a:latin typeface="consola"/>
              </a:rPr>
              <a:t>Mandalin</a:t>
            </a:r>
            <a:r>
              <a:rPr lang="en-US" b="0" i="0" dirty="0">
                <a:solidFill>
                  <a:srgbClr val="50A14F"/>
                </a:solidFill>
                <a:effectLst/>
                <a:latin typeface="consola"/>
              </a:rPr>
              <a:t>"</a:t>
            </a:r>
            <a:r>
              <a:rPr lang="en-US" b="0" i="0" dirty="0">
                <a:solidFill>
                  <a:srgbClr val="383A42"/>
                </a:solidFill>
                <a:effectLst/>
                <a:latin typeface="consola"/>
              </a:rPr>
              <a:t>: alert(</a:t>
            </a:r>
            <a:r>
              <a:rPr lang="en-US" b="0" i="0" dirty="0">
                <a:solidFill>
                  <a:srgbClr val="50A14F"/>
                </a:solidFill>
                <a:effectLst/>
                <a:latin typeface="consola"/>
              </a:rPr>
              <a:t>"</a:t>
            </a:r>
            <a:r>
              <a:rPr lang="en-US" b="0" i="0" dirty="0" err="1">
                <a:solidFill>
                  <a:srgbClr val="50A14F"/>
                </a:solidFill>
                <a:effectLst/>
                <a:latin typeface="consola"/>
              </a:rPr>
              <a:t>Kış</a:t>
            </a:r>
            <a:r>
              <a:rPr lang="en-US" b="0" i="0" dirty="0">
                <a:solidFill>
                  <a:srgbClr val="50A14F"/>
                </a:solidFill>
                <a:effectLst/>
                <a:latin typeface="consola"/>
              </a:rPr>
              <a:t> </a:t>
            </a:r>
            <a:r>
              <a:rPr lang="en-US" b="0" i="0" dirty="0" err="1">
                <a:solidFill>
                  <a:srgbClr val="50A14F"/>
                </a:solidFill>
                <a:effectLst/>
                <a:latin typeface="consola"/>
              </a:rPr>
              <a:t>meyvesi</a:t>
            </a:r>
            <a:r>
              <a:rPr lang="en-US" b="0" i="0" dirty="0">
                <a:solidFill>
                  <a:srgbClr val="50A14F"/>
                </a:solidFill>
                <a:effectLst/>
                <a:latin typeface="consola"/>
              </a:rPr>
              <a:t>"</a:t>
            </a:r>
            <a:r>
              <a:rPr lang="en-US" b="0" i="0" dirty="0">
                <a:solidFill>
                  <a:srgbClr val="383A42"/>
                </a:solidFill>
                <a:effectLst/>
                <a:latin typeface="consola"/>
              </a:rPr>
              <a:t>); </a:t>
            </a:r>
            <a:r>
              <a:rPr lang="en-US" b="0" i="0" dirty="0">
                <a:solidFill>
                  <a:srgbClr val="A626A4"/>
                </a:solidFill>
                <a:effectLst/>
                <a:latin typeface="consola"/>
              </a:rPr>
              <a:t>break</a:t>
            </a:r>
            <a:r>
              <a:rPr lang="en-US" b="0" i="0" dirty="0">
                <a:solidFill>
                  <a:srgbClr val="383A42"/>
                </a:solidFill>
                <a:effectLst/>
                <a:latin typeface="consola"/>
              </a:rPr>
              <a:t>;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A626A4"/>
                </a:solidFill>
                <a:effectLst/>
                <a:latin typeface="consola"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  <a:latin typeface="consola"/>
              </a:rPr>
              <a:t> </a:t>
            </a:r>
            <a:r>
              <a:rPr lang="en-US" b="0" i="0" dirty="0">
                <a:solidFill>
                  <a:srgbClr val="50A14F"/>
                </a:solidFill>
                <a:effectLst/>
                <a:latin typeface="consola"/>
              </a:rPr>
              <a:t>"Erik"</a:t>
            </a:r>
            <a:r>
              <a:rPr lang="en-US" b="0" i="0" dirty="0">
                <a:solidFill>
                  <a:srgbClr val="383A42"/>
                </a:solidFill>
                <a:effectLst/>
                <a:latin typeface="consola"/>
              </a:rPr>
              <a:t>: alert(</a:t>
            </a:r>
            <a:r>
              <a:rPr lang="en-US" b="0" i="0" dirty="0">
                <a:solidFill>
                  <a:srgbClr val="50A14F"/>
                </a:solidFill>
                <a:effectLst/>
                <a:latin typeface="consola"/>
              </a:rPr>
              <a:t>"</a:t>
            </a:r>
            <a:r>
              <a:rPr lang="en-US" b="0" i="0" dirty="0" err="1">
                <a:solidFill>
                  <a:srgbClr val="50A14F"/>
                </a:solidFill>
                <a:effectLst/>
                <a:latin typeface="consola"/>
              </a:rPr>
              <a:t>Bahar</a:t>
            </a:r>
            <a:r>
              <a:rPr lang="en-US" b="0" i="0" dirty="0">
                <a:solidFill>
                  <a:srgbClr val="50A14F"/>
                </a:solidFill>
                <a:effectLst/>
                <a:latin typeface="consola"/>
              </a:rPr>
              <a:t> </a:t>
            </a:r>
            <a:r>
              <a:rPr lang="en-US" b="0" i="0" dirty="0" err="1">
                <a:solidFill>
                  <a:srgbClr val="50A14F"/>
                </a:solidFill>
                <a:effectLst/>
                <a:latin typeface="consola"/>
              </a:rPr>
              <a:t>meyvesi</a:t>
            </a:r>
            <a:r>
              <a:rPr lang="en-US" b="0" i="0" dirty="0">
                <a:solidFill>
                  <a:srgbClr val="50A14F"/>
                </a:solidFill>
                <a:effectLst/>
                <a:latin typeface="consola"/>
              </a:rPr>
              <a:t>"</a:t>
            </a:r>
            <a:r>
              <a:rPr lang="en-US" b="0" i="0" dirty="0">
                <a:solidFill>
                  <a:srgbClr val="383A42"/>
                </a:solidFill>
                <a:effectLst/>
                <a:latin typeface="consola"/>
              </a:rPr>
              <a:t>); </a:t>
            </a:r>
            <a:r>
              <a:rPr lang="en-US" b="0" i="0" dirty="0">
                <a:solidFill>
                  <a:srgbClr val="A626A4"/>
                </a:solidFill>
                <a:effectLst/>
                <a:latin typeface="consola"/>
              </a:rPr>
              <a:t>break</a:t>
            </a:r>
            <a:r>
              <a:rPr lang="en-US" b="0" i="0" dirty="0">
                <a:solidFill>
                  <a:srgbClr val="383A42"/>
                </a:solidFill>
                <a:effectLst/>
                <a:latin typeface="consola"/>
              </a:rPr>
              <a:t>;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A626A4"/>
                </a:solidFill>
                <a:effectLst/>
                <a:latin typeface="consola"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  <a:latin typeface="consola"/>
              </a:rPr>
              <a:t> </a:t>
            </a:r>
            <a:r>
              <a:rPr lang="en-US" b="0" i="0" dirty="0">
                <a:solidFill>
                  <a:srgbClr val="50A14F"/>
                </a:solidFill>
                <a:effectLst/>
                <a:latin typeface="consola"/>
              </a:rPr>
              <a:t>"</a:t>
            </a:r>
            <a:r>
              <a:rPr lang="en-US" b="0" i="0" dirty="0" err="1">
                <a:solidFill>
                  <a:srgbClr val="50A14F"/>
                </a:solidFill>
                <a:effectLst/>
                <a:latin typeface="consola"/>
              </a:rPr>
              <a:t>Şeftali</a:t>
            </a:r>
            <a:r>
              <a:rPr lang="en-US" b="0" i="0" dirty="0">
                <a:solidFill>
                  <a:srgbClr val="50A14F"/>
                </a:solidFill>
                <a:effectLst/>
                <a:latin typeface="consola"/>
              </a:rPr>
              <a:t>"</a:t>
            </a:r>
            <a:r>
              <a:rPr lang="en-US" b="0" i="0" dirty="0">
                <a:solidFill>
                  <a:srgbClr val="383A42"/>
                </a:solidFill>
                <a:effectLst/>
                <a:latin typeface="consola"/>
              </a:rPr>
              <a:t>: alert(</a:t>
            </a:r>
            <a:r>
              <a:rPr lang="en-US" b="0" i="0" dirty="0">
                <a:solidFill>
                  <a:srgbClr val="50A14F"/>
                </a:solidFill>
                <a:effectLst/>
                <a:latin typeface="consola"/>
              </a:rPr>
              <a:t>"</a:t>
            </a:r>
            <a:r>
              <a:rPr lang="en-US" b="0" i="0" dirty="0" err="1">
                <a:solidFill>
                  <a:srgbClr val="50A14F"/>
                </a:solidFill>
                <a:effectLst/>
                <a:latin typeface="consola"/>
              </a:rPr>
              <a:t>Yaz</a:t>
            </a:r>
            <a:r>
              <a:rPr lang="en-US" b="0" i="0" dirty="0">
                <a:solidFill>
                  <a:srgbClr val="50A14F"/>
                </a:solidFill>
                <a:effectLst/>
                <a:latin typeface="consola"/>
              </a:rPr>
              <a:t> </a:t>
            </a:r>
            <a:r>
              <a:rPr lang="en-US" b="0" i="0" dirty="0" err="1">
                <a:solidFill>
                  <a:srgbClr val="50A14F"/>
                </a:solidFill>
                <a:effectLst/>
                <a:latin typeface="consola"/>
              </a:rPr>
              <a:t>meyvesi</a:t>
            </a:r>
            <a:r>
              <a:rPr lang="en-US" b="0" i="0" dirty="0">
                <a:solidFill>
                  <a:srgbClr val="50A14F"/>
                </a:solidFill>
                <a:effectLst/>
                <a:latin typeface="consola"/>
              </a:rPr>
              <a:t>"</a:t>
            </a:r>
            <a:r>
              <a:rPr lang="en-US" b="0" i="0" dirty="0">
                <a:solidFill>
                  <a:srgbClr val="383A42"/>
                </a:solidFill>
                <a:effectLst/>
                <a:latin typeface="consola"/>
              </a:rPr>
              <a:t>); </a:t>
            </a:r>
            <a:r>
              <a:rPr lang="en-US" b="0" i="0" dirty="0">
                <a:solidFill>
                  <a:srgbClr val="A626A4"/>
                </a:solidFill>
                <a:effectLst/>
                <a:latin typeface="consola"/>
              </a:rPr>
              <a:t>break</a:t>
            </a:r>
            <a:r>
              <a:rPr lang="en-US" b="0" i="0" dirty="0">
                <a:solidFill>
                  <a:srgbClr val="383A42"/>
                </a:solidFill>
                <a:effectLst/>
                <a:latin typeface="consola"/>
              </a:rPr>
              <a:t>;</a:t>
            </a:r>
            <a:r>
              <a:rPr lang="en-US" b="0" i="1" dirty="0">
                <a:solidFill>
                  <a:srgbClr val="A0A1A7"/>
                </a:solidFill>
                <a:effectLst/>
                <a:latin typeface="consola"/>
              </a:rPr>
              <a:t>//</a:t>
            </a:r>
            <a:r>
              <a:rPr lang="en-US" b="0" i="1" dirty="0" err="1">
                <a:solidFill>
                  <a:srgbClr val="A0A1A7"/>
                </a:solidFill>
                <a:effectLst/>
                <a:latin typeface="consola"/>
              </a:rPr>
              <a:t>Ekran</a:t>
            </a:r>
            <a:r>
              <a:rPr lang="en-US" b="0" i="1" dirty="0">
                <a:solidFill>
                  <a:srgbClr val="A0A1A7"/>
                </a:solidFill>
                <a:effectLst/>
                <a:latin typeface="consola"/>
              </a:rPr>
              <a:t> </a:t>
            </a:r>
            <a:r>
              <a:rPr lang="en-US" b="0" i="1" dirty="0" err="1">
                <a:solidFill>
                  <a:srgbClr val="A0A1A7"/>
                </a:solidFill>
                <a:effectLst/>
                <a:latin typeface="consola"/>
              </a:rPr>
              <a:t>çıktısı</a:t>
            </a:r>
            <a:r>
              <a:rPr lang="en-US" b="0" i="0" dirty="0">
                <a:solidFill>
                  <a:srgbClr val="383A42"/>
                </a:solidFill>
                <a:effectLst/>
                <a:latin typeface="consola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A626A4"/>
                </a:solidFill>
                <a:effectLst/>
                <a:latin typeface="consola"/>
              </a:rPr>
              <a:t>default</a:t>
            </a:r>
            <a:r>
              <a:rPr lang="en-US" b="0" i="0" dirty="0">
                <a:solidFill>
                  <a:srgbClr val="383A42"/>
                </a:solidFill>
                <a:effectLst/>
                <a:latin typeface="consola"/>
              </a:rPr>
              <a:t>: alert(</a:t>
            </a:r>
            <a:r>
              <a:rPr lang="en-US" b="0" i="0" dirty="0">
                <a:solidFill>
                  <a:srgbClr val="50A14F"/>
                </a:solidFill>
                <a:effectLst/>
                <a:latin typeface="consola"/>
              </a:rPr>
              <a:t>"</a:t>
            </a:r>
            <a:r>
              <a:rPr lang="en-US" b="0" i="0" dirty="0" err="1">
                <a:solidFill>
                  <a:srgbClr val="50A14F"/>
                </a:solidFill>
                <a:effectLst/>
                <a:latin typeface="consola"/>
              </a:rPr>
              <a:t>Herhangi</a:t>
            </a:r>
            <a:r>
              <a:rPr lang="en-US" b="0" i="0" dirty="0">
                <a:solidFill>
                  <a:srgbClr val="50A14F"/>
                </a:solidFill>
                <a:effectLst/>
                <a:latin typeface="consola"/>
              </a:rPr>
              <a:t> </a:t>
            </a:r>
            <a:r>
              <a:rPr lang="en-US" b="0" i="0" dirty="0" err="1">
                <a:solidFill>
                  <a:srgbClr val="50A14F"/>
                </a:solidFill>
                <a:effectLst/>
                <a:latin typeface="consola"/>
              </a:rPr>
              <a:t>bir</a:t>
            </a:r>
            <a:r>
              <a:rPr lang="en-US" b="0" i="0" dirty="0">
                <a:solidFill>
                  <a:srgbClr val="50A14F"/>
                </a:solidFill>
                <a:effectLst/>
                <a:latin typeface="consola"/>
              </a:rPr>
              <a:t> </a:t>
            </a:r>
            <a:r>
              <a:rPr lang="en-US" b="0" i="0" dirty="0" err="1">
                <a:solidFill>
                  <a:srgbClr val="50A14F"/>
                </a:solidFill>
                <a:effectLst/>
                <a:latin typeface="consola"/>
              </a:rPr>
              <a:t>mevsimin</a:t>
            </a:r>
            <a:r>
              <a:rPr lang="en-US" b="0" i="0" dirty="0">
                <a:solidFill>
                  <a:srgbClr val="50A14F"/>
                </a:solidFill>
                <a:effectLst/>
                <a:latin typeface="consola"/>
              </a:rPr>
              <a:t> </a:t>
            </a:r>
            <a:r>
              <a:rPr lang="en-US" b="0" i="0" dirty="0" err="1">
                <a:solidFill>
                  <a:srgbClr val="50A14F"/>
                </a:solidFill>
                <a:effectLst/>
                <a:latin typeface="consola"/>
              </a:rPr>
              <a:t>meyvesi</a:t>
            </a:r>
            <a:r>
              <a:rPr lang="en-US" b="0" i="0" dirty="0">
                <a:solidFill>
                  <a:srgbClr val="50A14F"/>
                </a:solidFill>
                <a:effectLst/>
                <a:latin typeface="consola"/>
              </a:rPr>
              <a:t>"</a:t>
            </a:r>
            <a:r>
              <a:rPr lang="en-US" b="0" i="0" dirty="0">
                <a:solidFill>
                  <a:srgbClr val="383A42"/>
                </a:solidFill>
                <a:effectLst/>
                <a:latin typeface="consola"/>
              </a:rPr>
              <a:t>);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83A42"/>
                </a:solidFill>
                <a:effectLst/>
                <a:latin typeface="consola"/>
              </a:rPr>
              <a:t>}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77693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495E-1BE3-8D84-0D15-A3A2BFA4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Döngüler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75460-19B2-76B6-0634-FF98D3BAB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for/in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for/of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while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do/while 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548845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CC2B-04C2-7569-FB8C-D48F7D72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132BE-3FF5-8B37-0787-D9D6BB090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text +=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Sayı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835770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03A6-F64C-7FC4-8E0C-C6702D65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for/in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formObj.html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ye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bak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D402C-E28A-420E-084A-7DBC1DBD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7526"/>
            <a:ext cx="10515600" cy="5860473"/>
          </a:xfrm>
          <a:solidFill>
            <a:schemeClr val="tx2"/>
          </a:solidFill>
        </p:spPr>
        <p:txBody>
          <a:bodyPr>
            <a:normAutofit fontScale="55000" lnSpcReduction="20000"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&lt;!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DOCTYPE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h2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JavaScript For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Döngüsü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h2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Nesnenin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tüm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özelliklerine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erişir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Hatayı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Bulunuz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metin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kisi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isim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Esra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soyisim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Kıdıman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sehir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"Ankara"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}; 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txt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kisi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txt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getElementById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metin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innerHTML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txt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31296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B3EC-9B15-5BB5-6717-2EA286DC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TR" dirty="0"/>
              <a:t>or of (dizi elemanları)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36CE-F7BC-219A-86D9-B00BE862C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sehir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”ANKARA"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”İSTANBUL"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”İZMİR"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sehir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text += x;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String’I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dizi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olarak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görürsek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"JavaScript"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 += x;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203652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C27-6944-DEB6-DDD9-785620AD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Lab Görevi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79C7C-890C-8C6F-F7D2-D388CBBB7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TR" dirty="0"/>
              <a:t>er sayfa yenilemede ;</a:t>
            </a:r>
          </a:p>
          <a:p>
            <a:pPr lvl="1"/>
            <a:r>
              <a:rPr lang="en-TR" dirty="0"/>
              <a:t>body arka planını yenileyen, </a:t>
            </a:r>
          </a:p>
          <a:p>
            <a:pPr lvl="1"/>
            <a:r>
              <a:rPr lang="en-US" dirty="0"/>
              <a:t>10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resim</a:t>
            </a:r>
            <a:r>
              <a:rPr lang="en-US" dirty="0"/>
              <a:t> </a:t>
            </a:r>
            <a:r>
              <a:rPr lang="en-US" dirty="0" err="1"/>
              <a:t>içinden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r</a:t>
            </a:r>
            <a:r>
              <a:rPr lang="en-TR" dirty="0"/>
              <a:t>esmi rastgele seçen</a:t>
            </a:r>
          </a:p>
          <a:p>
            <a:pPr lvl="1"/>
            <a:r>
              <a:rPr lang="en-TR" dirty="0"/>
              <a:t>3 farklı resmi göster gizle butonları ile gösterim gizleyen bir web sayfası</a:t>
            </a:r>
          </a:p>
          <a:p>
            <a:endParaRPr lang="en-T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1FE75-1288-B4A7-491F-AE7D342B1D29}"/>
              </a:ext>
            </a:extLst>
          </p:cNvPr>
          <p:cNvSpPr/>
          <p:nvPr/>
        </p:nvSpPr>
        <p:spPr>
          <a:xfrm>
            <a:off x="2028305" y="3906982"/>
            <a:ext cx="4788131" cy="22699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FEF8BC-9022-1815-0EA5-2A6E58C1B1D1}"/>
              </a:ext>
            </a:extLst>
          </p:cNvPr>
          <p:cNvSpPr/>
          <p:nvPr/>
        </p:nvSpPr>
        <p:spPr>
          <a:xfrm>
            <a:off x="2344189" y="4073236"/>
            <a:ext cx="565266" cy="581891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CA98C4-423C-C578-5E09-0B503829B33C}"/>
              </a:ext>
            </a:extLst>
          </p:cNvPr>
          <p:cNvSpPr/>
          <p:nvPr/>
        </p:nvSpPr>
        <p:spPr>
          <a:xfrm>
            <a:off x="2344189" y="4987636"/>
            <a:ext cx="1014153" cy="7148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935A3A-C466-5144-D781-AC69CA43989E}"/>
              </a:ext>
            </a:extLst>
          </p:cNvPr>
          <p:cNvSpPr/>
          <p:nvPr/>
        </p:nvSpPr>
        <p:spPr>
          <a:xfrm>
            <a:off x="3732068" y="4987634"/>
            <a:ext cx="1014153" cy="7148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A23FDA-7061-17F0-1937-4163D932F650}"/>
              </a:ext>
            </a:extLst>
          </p:cNvPr>
          <p:cNvSpPr/>
          <p:nvPr/>
        </p:nvSpPr>
        <p:spPr>
          <a:xfrm>
            <a:off x="5119947" y="4987634"/>
            <a:ext cx="1014153" cy="7148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79173-29E5-6680-6DC0-9377A21063AB}"/>
              </a:ext>
            </a:extLst>
          </p:cNvPr>
          <p:cNvSpPr/>
          <p:nvPr/>
        </p:nvSpPr>
        <p:spPr>
          <a:xfrm>
            <a:off x="2495199" y="5806743"/>
            <a:ext cx="282633" cy="1330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11EDA7-DB1B-4096-57B8-15096AAC06DE}"/>
              </a:ext>
            </a:extLst>
          </p:cNvPr>
          <p:cNvSpPr/>
          <p:nvPr/>
        </p:nvSpPr>
        <p:spPr>
          <a:xfrm>
            <a:off x="2873425" y="5806743"/>
            <a:ext cx="282633" cy="1330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49F58-1649-6344-F026-A968FC79F6D8}"/>
              </a:ext>
            </a:extLst>
          </p:cNvPr>
          <p:cNvSpPr/>
          <p:nvPr/>
        </p:nvSpPr>
        <p:spPr>
          <a:xfrm>
            <a:off x="3894505" y="5842768"/>
            <a:ext cx="282633" cy="1330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B3F439-1BC2-94A7-60F3-E43C867D06E1}"/>
              </a:ext>
            </a:extLst>
          </p:cNvPr>
          <p:cNvSpPr/>
          <p:nvPr/>
        </p:nvSpPr>
        <p:spPr>
          <a:xfrm>
            <a:off x="4272731" y="5842768"/>
            <a:ext cx="282633" cy="1330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73CC34-F803-581D-8EA5-B5B50ED88487}"/>
              </a:ext>
            </a:extLst>
          </p:cNvPr>
          <p:cNvSpPr/>
          <p:nvPr/>
        </p:nvSpPr>
        <p:spPr>
          <a:xfrm>
            <a:off x="5291044" y="5842763"/>
            <a:ext cx="282633" cy="1330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03CB68-A704-DA42-B7F1-969E62440CAB}"/>
              </a:ext>
            </a:extLst>
          </p:cNvPr>
          <p:cNvSpPr/>
          <p:nvPr/>
        </p:nvSpPr>
        <p:spPr>
          <a:xfrm>
            <a:off x="5669270" y="5842763"/>
            <a:ext cx="282633" cy="1330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2940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4291-A49E-206D-DDFC-41CF72A6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getElementById</a:t>
            </a:r>
            <a:r>
              <a:rPr lang="en-US" dirty="0"/>
              <a:t>()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AD495-649D-EB69-98DF-FF0A7E15F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&lt;!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DOCTYPE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b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b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b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ana_metin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35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35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en-US" sz="35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3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45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-US" sz="45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45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getElementById</a:t>
            </a:r>
            <a:r>
              <a:rPr lang="en-US" sz="4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4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45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ana_metin</a:t>
            </a:r>
            <a:r>
              <a:rPr lang="en-US" sz="4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4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US" sz="45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innerHTML</a:t>
            </a:r>
            <a:r>
              <a:rPr lang="en-US" sz="4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= </a:t>
            </a:r>
            <a:r>
              <a:rPr lang="en-US" sz="4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"JavaScript </a:t>
            </a:r>
            <a:r>
              <a:rPr lang="en-US" sz="45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Giriş</a:t>
            </a:r>
            <a:r>
              <a:rPr lang="en-US" sz="4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5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Dersi</a:t>
            </a:r>
            <a:r>
              <a:rPr lang="en-US" sz="4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4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4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35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35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en-US" sz="35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3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2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US" sz="2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21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40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9291-F7F2-4D5E-FCB7-014DAFEF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D905C-88CC-6AAA-B463-A184A3F3E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276" y="1825625"/>
            <a:ext cx="11032524" cy="4351338"/>
          </a:xfrm>
        </p:spPr>
        <p:txBody>
          <a:bodyPr/>
          <a:lstStyle/>
          <a:p>
            <a:r>
              <a:rPr lang="en-US" dirty="0"/>
              <a:t>&lt;button onclick="</a:t>
            </a:r>
            <a:r>
              <a:rPr lang="en-US" dirty="0" err="1"/>
              <a:t>document.getElementById</a:t>
            </a:r>
            <a:r>
              <a:rPr lang="en-US" dirty="0"/>
              <a:t>(‘</a:t>
            </a:r>
            <a:r>
              <a:rPr lang="en-US" dirty="0" err="1">
                <a:highlight>
                  <a:srgbClr val="FFFF00"/>
                </a:highlight>
              </a:rPr>
              <a:t>resim</a:t>
            </a:r>
            <a:r>
              <a:rPr lang="en-US" dirty="0"/>
              <a:t>').</a:t>
            </a:r>
            <a:r>
              <a:rPr lang="en-US" dirty="0" err="1">
                <a:highlight>
                  <a:srgbClr val="FF0000"/>
                </a:highlight>
              </a:rPr>
              <a:t>src</a:t>
            </a:r>
            <a:r>
              <a:rPr lang="en-US" dirty="0"/>
              <a:t>=‘</a:t>
            </a:r>
            <a:r>
              <a:rPr lang="en-US" dirty="0" err="1"/>
              <a:t>kedi.jpg</a:t>
            </a:r>
            <a:r>
              <a:rPr lang="en-US" dirty="0"/>
              <a:t>'"&gt;Turn on the light&lt;/button&gt;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id=”</a:t>
            </a:r>
            <a:r>
              <a:rPr lang="en-US" dirty="0" err="1">
                <a:highlight>
                  <a:srgbClr val="FFFF00"/>
                </a:highlight>
              </a:rPr>
              <a:t>resim</a:t>
            </a:r>
            <a:r>
              <a:rPr lang="en-US" dirty="0">
                <a:highlight>
                  <a:srgbClr val="FFFF00"/>
                </a:highlight>
              </a:rPr>
              <a:t>"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pic_bulboff.gif</a:t>
            </a:r>
            <a:r>
              <a:rPr lang="en-US" dirty="0"/>
              <a:t>" style="width:100px"&gt;</a:t>
            </a:r>
          </a:p>
          <a:p>
            <a:endParaRPr lang="en-US" dirty="0"/>
          </a:p>
          <a:p>
            <a:r>
              <a:rPr lang="en-US" dirty="0"/>
              <a:t>&lt;button onclick="</a:t>
            </a:r>
            <a:r>
              <a:rPr lang="en-US" dirty="0" err="1"/>
              <a:t>document.getElementById</a:t>
            </a:r>
            <a:r>
              <a:rPr lang="en-US" dirty="0"/>
              <a:t>(‘</a:t>
            </a:r>
            <a:r>
              <a:rPr lang="en-US" dirty="0" err="1">
                <a:highlight>
                  <a:srgbClr val="FFFF00"/>
                </a:highlight>
              </a:rPr>
              <a:t>resim</a:t>
            </a:r>
            <a:r>
              <a:rPr lang="en-US" dirty="0"/>
              <a:t>').</a:t>
            </a:r>
            <a:r>
              <a:rPr lang="en-US" dirty="0" err="1">
                <a:highlight>
                  <a:srgbClr val="FF0000"/>
                </a:highlight>
              </a:rPr>
              <a:t>src</a:t>
            </a:r>
            <a:r>
              <a:rPr lang="en-US" dirty="0"/>
              <a:t>=‘</a:t>
            </a:r>
            <a:r>
              <a:rPr lang="en-US" dirty="0" err="1"/>
              <a:t>köpek.jpg</a:t>
            </a:r>
            <a:r>
              <a:rPr lang="en-US" dirty="0"/>
              <a:t>'"&gt;Turn off the light&lt;/button&gt;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45350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EF81-E07B-71CE-3ACB-D91E22AB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Fonsiyon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D6E20-C50B-8558-DBF1-691347BB0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825626"/>
            <a:ext cx="11491784" cy="2820516"/>
          </a:xfrm>
          <a:solidFill>
            <a:schemeClr val="tx2"/>
          </a:solidFill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MetinDegistir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(){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getElementById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metin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innerHTML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"Yeni 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metin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MetinDegistir2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getElementById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metin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innerHTML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Merhaba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4E2FA-9A27-9C2C-8DF3-C6F7A5D38B31}"/>
              </a:ext>
            </a:extLst>
          </p:cNvPr>
          <p:cNvSpPr txBox="1"/>
          <p:nvPr/>
        </p:nvSpPr>
        <p:spPr>
          <a:xfrm>
            <a:off x="469556" y="4781080"/>
            <a:ext cx="11491785" cy="1727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b="0" dirty="0">
              <a:solidFill>
                <a:srgbClr val="80808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metin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onmouseover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MetinDegistir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()”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onmouseout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MetinDegistir2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()"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Merhaba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10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B93B-5EEE-08BB-621B-04601ACB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Başka dosyada 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ECE84-65EB-1CE4-EB4E-44BAE347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"script4.js"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TR" dirty="0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411DF5C-4089-C8D1-DFA9-05C24A569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9219"/>
            <a:ext cx="10852974" cy="2852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C879A7-6C9E-EB2C-0674-6AB189B85935}"/>
              </a:ext>
            </a:extLst>
          </p:cNvPr>
          <p:cNvSpPr txBox="1"/>
          <p:nvPr/>
        </p:nvSpPr>
        <p:spPr>
          <a:xfrm>
            <a:off x="838199" y="5530632"/>
            <a:ext cx="10060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="https://www.w3schools.com/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myScript.js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09770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FD5C-AFA0-74B7-781F-BEFE4ABD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JavaScript Çıktı (Output Türleri)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C0DA-A757-9C3D-10D6-9F2CEF676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349"/>
            <a:ext cx="10515600" cy="5106516"/>
          </a:xfrm>
        </p:spPr>
        <p:txBody>
          <a:bodyPr>
            <a:normAutofit fontScale="55000" lnSpcReduction="2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innerHTML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lang="tr-TR" dirty="0"/>
              <a:t>verileri </a:t>
            </a:r>
            <a:r>
              <a:rPr lang="tr-TR" dirty="0" err="1"/>
              <a:t>HTML'de</a:t>
            </a:r>
            <a:r>
              <a:rPr lang="tr-TR" dirty="0"/>
              <a:t> görüntülemenin yaygın bir yoludur.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="demo"&gt;&lt;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document.write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tr-TR" dirty="0"/>
              <a:t>Bir HTML belgesi yüklendikten sonra </a:t>
            </a:r>
            <a:r>
              <a:rPr lang="tr-TR" dirty="0" err="1"/>
              <a:t>document.write</a:t>
            </a:r>
            <a:r>
              <a:rPr lang="tr-TR" dirty="0"/>
              <a:t>() işlevini kullanmak mevcut tüm </a:t>
            </a:r>
            <a:r>
              <a:rPr lang="tr-TR" dirty="0" err="1"/>
              <a:t>HTML'yi</a:t>
            </a:r>
            <a:r>
              <a:rPr lang="tr-TR" dirty="0"/>
              <a:t> siler: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window.alert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window.alert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console.log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&lt;script&gt;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console.log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(5 + 6);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81659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B4F3-ED60-01D0-765C-A93AF6CF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Sayfayı Yazıcıdan Çıkartma İşlevi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F71E-5707-A1B1-DDEA-A679CACEA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&lt;h2&gt;The </a:t>
            </a:r>
            <a:r>
              <a:rPr lang="en-US" dirty="0" err="1"/>
              <a:t>window.print</a:t>
            </a:r>
            <a:r>
              <a:rPr lang="en-US" dirty="0"/>
              <a:t>() </a:t>
            </a:r>
            <a:r>
              <a:rPr lang="en-US" dirty="0" err="1"/>
              <a:t>Kullanımı</a:t>
            </a:r>
            <a:r>
              <a:rPr lang="en-US" dirty="0"/>
              <a:t>&lt;/h2&gt;</a:t>
            </a:r>
          </a:p>
          <a:p>
            <a:endParaRPr lang="en-US" dirty="0"/>
          </a:p>
          <a:p>
            <a:r>
              <a:rPr lang="en-US" dirty="0"/>
              <a:t>&lt;p&gt;</a:t>
            </a:r>
            <a:r>
              <a:rPr lang="en-US" dirty="0" err="1"/>
              <a:t>Yazıcı</a:t>
            </a:r>
            <a:r>
              <a:rPr lang="en-US" dirty="0"/>
              <a:t> </a:t>
            </a:r>
            <a:r>
              <a:rPr lang="en-US" dirty="0" err="1"/>
              <a:t>Çıktısı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Butona</a:t>
            </a:r>
            <a:r>
              <a:rPr lang="en-US" dirty="0"/>
              <a:t> </a:t>
            </a:r>
            <a:r>
              <a:rPr lang="en-US" dirty="0" err="1"/>
              <a:t>tıklayınız</a:t>
            </a:r>
            <a:r>
              <a:rPr lang="en-US" dirty="0"/>
              <a:t>.&lt;/p&gt;</a:t>
            </a:r>
          </a:p>
          <a:p>
            <a:endParaRPr lang="en-US" dirty="0"/>
          </a:p>
          <a:p>
            <a:r>
              <a:rPr lang="en-US" dirty="0"/>
              <a:t>&lt;button onclick="</a:t>
            </a:r>
            <a:r>
              <a:rPr lang="en-US" dirty="0" err="1"/>
              <a:t>window.print</a:t>
            </a:r>
            <a:r>
              <a:rPr lang="en-US" dirty="0"/>
              <a:t>()"&gt;</a:t>
            </a:r>
            <a:r>
              <a:rPr lang="en-US" dirty="0" err="1"/>
              <a:t>Yazıcıdan</a:t>
            </a:r>
            <a:r>
              <a:rPr lang="en-US" dirty="0"/>
              <a:t> </a:t>
            </a:r>
            <a:r>
              <a:rPr lang="en-US" dirty="0" err="1"/>
              <a:t>Çıkacak</a:t>
            </a:r>
            <a:r>
              <a:rPr lang="en-US" dirty="0"/>
              <a:t> </a:t>
            </a:r>
            <a:r>
              <a:rPr lang="en-US" dirty="0" err="1"/>
              <a:t>Sayfa</a:t>
            </a:r>
            <a:r>
              <a:rPr lang="en-US" dirty="0"/>
              <a:t>&lt;/button&gt;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TR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F226CC-71BE-AD7A-CCF3-BC09474E9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916" y="1319213"/>
            <a:ext cx="5173060" cy="336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4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1761</Words>
  <Application>Microsoft Macintosh PowerPoint</Application>
  <PresentationFormat>Widescreen</PresentationFormat>
  <Paragraphs>334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Calibri Light</vt:lpstr>
      <vt:lpstr>consola</vt:lpstr>
      <vt:lpstr>Consolas</vt:lpstr>
      <vt:lpstr>Droid Sans Mono</vt:lpstr>
      <vt:lpstr>Menlo</vt:lpstr>
      <vt:lpstr>Segoe UI</vt:lpstr>
      <vt:lpstr>source-serif-pro</vt:lpstr>
      <vt:lpstr>Verdana</vt:lpstr>
      <vt:lpstr>Office Theme</vt:lpstr>
      <vt:lpstr>JAVA SCRIPT</vt:lpstr>
      <vt:lpstr>Javascript Nedir?</vt:lpstr>
      <vt:lpstr>PowerPoint Presentation</vt:lpstr>
      <vt:lpstr>getElementById()</vt:lpstr>
      <vt:lpstr>PowerPoint Presentation</vt:lpstr>
      <vt:lpstr>Fonsiyon</vt:lpstr>
      <vt:lpstr>Başka dosyada  Javascript</vt:lpstr>
      <vt:lpstr>JavaScript Çıktı (Output Türleri)</vt:lpstr>
      <vt:lpstr>Sayfayı Yazıcıdan Çıkartma İşlevi</vt:lpstr>
      <vt:lpstr>Yazım Kuralları</vt:lpstr>
      <vt:lpstr>Değişken tanımlama: var let const</vt:lpstr>
      <vt:lpstr>Değişken adı verilirken</vt:lpstr>
      <vt:lpstr>OPERATÖRLER</vt:lpstr>
      <vt:lpstr>Aritmetik işlemler</vt:lpstr>
      <vt:lpstr>Atama Operatörleri</vt:lpstr>
      <vt:lpstr>Karşılaştırma </vt:lpstr>
      <vt:lpstr>Mantıksal </vt:lpstr>
      <vt:lpstr>Tip </vt:lpstr>
      <vt:lpstr>Bitişlem operatörleri</vt:lpstr>
      <vt:lpstr>Veri Türleri</vt:lpstr>
      <vt:lpstr>Örnekler</vt:lpstr>
      <vt:lpstr>Örnekler</vt:lpstr>
      <vt:lpstr>Nesne oluşturma</vt:lpstr>
      <vt:lpstr>Dizi İşlemleri</vt:lpstr>
      <vt:lpstr>Dizi işlemleri – uzunluk ve sıralama</vt:lpstr>
      <vt:lpstr>Diziye eleman ekleme - Push</vt:lpstr>
      <vt:lpstr>Rastgele sayı üretmek</vt:lpstr>
      <vt:lpstr>? (Ternary)</vt:lpstr>
      <vt:lpstr>Metni sayıya dönüştürmek</vt:lpstr>
      <vt:lpstr>NULL ya da UNDEFINED ise</vt:lpstr>
      <vt:lpstr>Koşul Yapısı</vt:lpstr>
      <vt:lpstr>If, else if, else</vt:lpstr>
      <vt:lpstr>Switch case</vt:lpstr>
      <vt:lpstr>Döngüler</vt:lpstr>
      <vt:lpstr>For</vt:lpstr>
      <vt:lpstr>for/in  formObj.html ye bak </vt:lpstr>
      <vt:lpstr>For of (dizi elemanları)</vt:lpstr>
      <vt:lpstr>Lab Görevi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Esra KIDIMAN</dc:creator>
  <cp:lastModifiedBy>Esra KIDIMAN</cp:lastModifiedBy>
  <cp:revision>18</cp:revision>
  <dcterms:created xsi:type="dcterms:W3CDTF">2023-11-29T20:50:37Z</dcterms:created>
  <dcterms:modified xsi:type="dcterms:W3CDTF">2023-12-01T00:14:13Z</dcterms:modified>
</cp:coreProperties>
</file>