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63" r:id="rId3"/>
    <p:sldId id="260" r:id="rId4"/>
    <p:sldId id="261" r:id="rId5"/>
    <p:sldId id="262" r:id="rId6"/>
    <p:sldId id="265" r:id="rId7"/>
    <p:sldId id="257" r:id="rId8"/>
    <p:sldId id="259" r:id="rId9"/>
    <p:sldId id="258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>
      <p:cViewPr>
        <p:scale>
          <a:sx n="102" d="100"/>
          <a:sy n="102" d="100"/>
        </p:scale>
        <p:origin x="9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8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5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9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9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75" r:id="rId5"/>
    <p:sldLayoutId id="2147483676" r:id="rId6"/>
    <p:sldLayoutId id="2147483682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tutorial.net/php-tutorial/php-int/" TargetMode="External"/><Relationship Id="rId2" Type="http://schemas.openxmlformats.org/officeDocument/2006/relationships/hyperlink" Target="https://www.phptutorial.net/php-tutorial/php-str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hptutorial.net/php-oop/php-objects/" TargetMode="External"/><Relationship Id="rId4" Type="http://schemas.openxmlformats.org/officeDocument/2006/relationships/hyperlink" Target="https://www.phptutorial.net/php-tutorial/php-array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tutorial.net/php-tutorial/php-brea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tutorial.net/php-tutorial/php-continu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23789432-884C-1F94-033A-6F86AC325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6E58F-7106-73CF-D88A-DCFDF24A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en-TR" sz="4000" dirty="0"/>
              <a:t>12. Hafta PHP &amp; MYSQL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2FC4-F5B2-A4C5-77C7-AECC565A9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r>
              <a:rPr lang="en-TR" sz="2000" dirty="0"/>
              <a:t>Dr. esra kıdıman demirhan</a:t>
            </a:r>
          </a:p>
        </p:txBody>
      </p:sp>
    </p:spTree>
    <p:extLst>
      <p:ext uri="{BB962C8B-B14F-4D97-AF65-F5344CB8AC3E}">
        <p14:creationId xmlns:p14="http://schemas.microsoft.com/office/powerpoint/2010/main" val="111735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17E9-A2AD-0810-B0DB-ABD8D1C4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PHP özellikleri</a:t>
            </a:r>
            <a:br>
              <a:rPr lang="en-TR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E326-813C-3427-CC0A-24915BD7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6151323" cy="4160520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Wotfard"/>
              </a:rPr>
              <a:t>Case sensitivity</a:t>
            </a:r>
          </a:p>
          <a:p>
            <a:r>
              <a:rPr lang="en-US" b="0" i="0" dirty="0">
                <a:solidFill>
                  <a:srgbClr val="4078F2"/>
                </a:solidFill>
                <a:effectLst/>
                <a:latin typeface="Roboto Mono" panose="020F0502020204030204" pitchFamily="34" charset="0"/>
              </a:rPr>
              <a:t>&lt;?</a:t>
            </a:r>
            <a:r>
              <a:rPr lang="en-US" b="0" i="0" dirty="0" err="1">
                <a:solidFill>
                  <a:srgbClr val="4078F2"/>
                </a:solidFill>
                <a:effectLst/>
                <a:latin typeface="Roboto Mono" panose="020F0502020204030204" pitchFamily="34" charset="0"/>
              </a:rPr>
              <a:t>php</a:t>
            </a:r>
            <a:r>
              <a:rPr lang="en-US" b="0" i="0" dirty="0">
                <a:solidFill>
                  <a:srgbClr val="4078F2"/>
                </a:solidFill>
                <a:effectLst/>
                <a:latin typeface="Roboto Mono" panose="020F0502020204030204" pitchFamily="34" charset="0"/>
              </a:rPr>
              <a:t> ?&gt;</a:t>
            </a:r>
          </a:p>
          <a:p>
            <a:r>
              <a:rPr lang="en-US" dirty="0" err="1">
                <a:solidFill>
                  <a:srgbClr val="4078F2"/>
                </a:solidFill>
                <a:latin typeface="Roboto Mono" panose="020F0502020204030204" pitchFamily="34" charset="0"/>
              </a:rPr>
              <a:t>Satırlar</a:t>
            </a:r>
            <a:r>
              <a:rPr lang="en-US" dirty="0">
                <a:solidFill>
                  <a:srgbClr val="4078F2"/>
                </a:solidFill>
                <a:latin typeface="Roboto Mono" panose="020F0502020204030204" pitchFamily="34" charset="0"/>
              </a:rPr>
              <a:t> ; </a:t>
            </a:r>
            <a:r>
              <a:rPr lang="en-US" dirty="0" err="1">
                <a:solidFill>
                  <a:srgbClr val="4078F2"/>
                </a:solidFill>
                <a:latin typeface="Roboto Mono" panose="020F0502020204030204" pitchFamily="34" charset="0"/>
              </a:rPr>
              <a:t>ile</a:t>
            </a:r>
            <a:r>
              <a:rPr lang="en-US" dirty="0">
                <a:solidFill>
                  <a:srgbClr val="4078F2"/>
                </a:solidFill>
                <a:latin typeface="Roboto Mono" panose="020F0502020204030204" pitchFamily="34" charset="0"/>
              </a:rPr>
              <a:t> biter</a:t>
            </a:r>
          </a:p>
          <a:p>
            <a:r>
              <a:rPr lang="en-US" dirty="0" err="1">
                <a:solidFill>
                  <a:srgbClr val="4078F2"/>
                </a:solidFill>
                <a:latin typeface="Roboto Mono" panose="020F0502020204030204" pitchFamily="34" charset="0"/>
              </a:rPr>
              <a:t>Bloklar</a:t>
            </a:r>
            <a:r>
              <a:rPr lang="en-US" dirty="0">
                <a:solidFill>
                  <a:srgbClr val="4078F2"/>
                </a:solidFill>
                <a:latin typeface="Roboto Mono" panose="020F0502020204030204" pitchFamily="34" charset="0"/>
              </a:rPr>
              <a:t> {}</a:t>
            </a:r>
          </a:p>
          <a:p>
            <a:pPr marL="0" indent="0">
              <a:buNone/>
            </a:pPr>
            <a:r>
              <a:rPr lang="en-TR" dirty="0">
                <a:solidFill>
                  <a:srgbClr val="383A42"/>
                </a:solidFill>
                <a:latin typeface="Roboto Mono" pitchFamily="49" charset="0"/>
              </a:rPr>
              <a:t>Boşluk ve satır atlamak genellikle önemsizdir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1B808-403B-D5CB-3DAD-1AC93EB3B564}"/>
              </a:ext>
            </a:extLst>
          </p:cNvPr>
          <p:cNvSpPr txBox="1"/>
          <p:nvPr/>
        </p:nvSpPr>
        <p:spPr>
          <a:xfrm>
            <a:off x="7406013" y="4971871"/>
            <a:ext cx="1944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l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ogin(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$username,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$password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76908-BD23-2ED3-E141-B2340A9D914C}"/>
              </a:ext>
            </a:extLst>
          </p:cNvPr>
          <p:cNvSpPr txBox="1"/>
          <p:nvPr/>
        </p:nvSpPr>
        <p:spPr>
          <a:xfrm>
            <a:off x="7406013" y="4337630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login( $username, $password );</a:t>
            </a:r>
            <a:endParaRPr lang="en-TR" b="0" i="0" dirty="0">
              <a:solidFill>
                <a:srgbClr val="383A42"/>
              </a:solidFill>
              <a:effectLst/>
              <a:latin typeface="Roboto Mono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96272-023C-6603-28AC-1D1332310D6E}"/>
              </a:ext>
            </a:extLst>
          </p:cNvPr>
          <p:cNvSpPr txBox="1"/>
          <p:nvPr/>
        </p:nvSpPr>
        <p:spPr>
          <a:xfrm>
            <a:off x="6989523" y="2367827"/>
            <a:ext cx="6751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(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is_new_user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)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{ 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send_welcome_email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(); }</a:t>
            </a:r>
            <a:endParaRPr lang="en-TR" dirty="0">
              <a:solidFill>
                <a:srgbClr val="383A42"/>
              </a:solidFill>
              <a:latin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023A-CF64-A449-D3ED-B226177A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Değişkenler- Varibles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611B-4621-BD19-FEDA-BAA9B2A15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Wotfard"/>
                <a:hlinkClick r:id="rId2"/>
              </a:rPr>
              <a:t>string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, </a:t>
            </a:r>
            <a:r>
              <a:rPr lang="en-US" b="0" i="0" u="none" strike="noStrike" dirty="0">
                <a:effectLst/>
                <a:latin typeface="Wotfard"/>
                <a:hlinkClick r:id="rId3"/>
              </a:rPr>
              <a:t>number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, </a:t>
            </a:r>
            <a:r>
              <a:rPr lang="en-US" b="0" i="0" u="none" strike="noStrike" dirty="0">
                <a:effectLst/>
                <a:latin typeface="Wotfard"/>
                <a:hlinkClick r:id="rId4"/>
              </a:rPr>
              <a:t>array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, </a:t>
            </a:r>
            <a:r>
              <a:rPr lang="en-US" b="0" i="0" u="none" strike="noStrike" dirty="0">
                <a:effectLst/>
                <a:latin typeface="Wotfard"/>
                <a:hlinkClick r:id="rId5"/>
              </a:rPr>
              <a:t>object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.</a:t>
            </a:r>
          </a:p>
          <a:p>
            <a:endParaRPr lang="en-US" dirty="0">
              <a:solidFill>
                <a:srgbClr val="212529"/>
              </a:solidFill>
              <a:latin typeface="Wotfar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Wotfard"/>
              </a:rPr>
              <a:t>String</a:t>
            </a:r>
            <a:endParaRPr lang="en-US" dirty="0">
              <a:solidFill>
                <a:srgbClr val="212529"/>
              </a:solidFill>
              <a:latin typeface="Wotfard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$name = </a:t>
            </a:r>
            <a:r>
              <a:rPr lang="en-US" sz="2000" b="0" i="0" dirty="0">
                <a:effectLst/>
                <a:latin typeface="Roboto Mono" pitchFamily="49" charset="0"/>
              </a:rPr>
              <a:t>'John’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Roboto Mono" pitchFamily="49" charset="0"/>
              </a:rPr>
              <a:t>echo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i="0" dirty="0">
                <a:effectLst/>
                <a:latin typeface="Roboto Mono" pitchFamily="49" charset="0"/>
              </a:rPr>
              <a:t>'Hello '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. $name;</a:t>
            </a:r>
          </a:p>
          <a:p>
            <a:pPr marL="0" indent="0">
              <a:buNone/>
            </a:pPr>
            <a:endParaRPr lang="en-US" sz="2000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$name = </a:t>
            </a:r>
            <a:r>
              <a:rPr lang="en-US" sz="2000" b="0" i="0" dirty="0">
                <a:effectLst/>
                <a:latin typeface="Roboto Mono" pitchFamily="49" charset="0"/>
              </a:rPr>
              <a:t>'John’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i="0" dirty="0">
                <a:effectLst/>
                <a:latin typeface="Roboto Mono" pitchFamily="49" charset="0"/>
              </a:rPr>
              <a:t>echo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sz="2000" b="0" i="0" dirty="0">
                <a:effectLst/>
                <a:latin typeface="Roboto Mono" pitchFamily="49" charset="0"/>
              </a:rPr>
              <a:t>"Hello $name"</a:t>
            </a:r>
            <a:r>
              <a:rPr lang="en-US" sz="20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98431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E356-1BD2-7A97-D464-BED103C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TR" dirty="0"/>
              <a:t>Sabit – Const</a:t>
            </a:r>
            <a:br>
              <a:rPr lang="en-TR" dirty="0"/>
            </a:br>
            <a:r>
              <a:rPr lang="en-US" dirty="0"/>
              <a:t>define()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 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Wotfard"/>
              </a:rPr>
              <a:t>fonksiyonu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 yada </a:t>
            </a:r>
            <a:r>
              <a:rPr lang="en-US" dirty="0"/>
              <a:t>const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 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Wotfard"/>
              </a:rPr>
              <a:t>anahtar</a:t>
            </a:r>
            <a:r>
              <a:rPr lang="en-US" b="0" i="0" dirty="0">
                <a:solidFill>
                  <a:srgbClr val="212529"/>
                </a:solidFill>
                <a:effectLst/>
                <a:latin typeface="Wotfard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Wotfard"/>
              </a:rPr>
              <a:t>kelimesi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B3846-0954-B046-06D5-0E56BF22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7273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define(</a:t>
            </a:r>
            <a:r>
              <a:rPr lang="en-US" b="0" i="0" dirty="0">
                <a:effectLst/>
                <a:latin typeface="Roboto Mono" pitchFamily="49" charset="0"/>
              </a:rPr>
              <a:t>'WIDTH'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</a:t>
            </a:r>
            <a:r>
              <a:rPr lang="en-US" b="0" i="0" dirty="0">
                <a:effectLst/>
                <a:latin typeface="Roboto Mono" pitchFamily="49" charset="0"/>
              </a:rPr>
              <a:t>'1140px’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WIDTH;</a:t>
            </a: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define( </a:t>
            </a:r>
            <a:r>
              <a:rPr lang="en-US" b="0" i="0" dirty="0">
                <a:effectLst/>
                <a:latin typeface="Roboto Mono" pitchFamily="49" charset="0"/>
              </a:rPr>
              <a:t>'ORIGIN'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[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] ); </a:t>
            </a:r>
            <a:r>
              <a:rPr lang="en-US" b="0" i="0" dirty="0">
                <a:solidFill>
                  <a:srgbClr val="FF0000"/>
                </a:solidFill>
                <a:effectLst/>
                <a:latin typeface="Roboto Mono" pitchFamily="49" charset="0"/>
              </a:rPr>
              <a:t>//</a:t>
            </a:r>
            <a:r>
              <a:rPr lang="en-US" b="0" i="0" dirty="0">
                <a:solidFill>
                  <a:srgbClr val="FF0000"/>
                </a:solidFill>
                <a:effectLst/>
                <a:latin typeface="Wotfard"/>
              </a:rPr>
              <a:t>PHP 7.0</a:t>
            </a:r>
            <a:endParaRPr lang="en-US" b="0" i="0" dirty="0">
              <a:solidFill>
                <a:srgbClr val="FF0000"/>
              </a:solidFill>
              <a:effectLst/>
              <a:latin typeface="Roboto Mono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br>
              <a:rPr lang="en-US" b="0" i="0" dirty="0">
                <a:effectLst/>
                <a:latin typeface="Roboto Mono" pitchFamily="49" charset="0"/>
              </a:rPr>
            </a:br>
            <a:r>
              <a:rPr lang="en-US" b="0" i="0" dirty="0">
                <a:effectLst/>
                <a:latin typeface="Roboto Mono" pitchFamily="49" charset="0"/>
              </a:rPr>
              <a:t>const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SALES_TAX = </a:t>
            </a:r>
            <a:r>
              <a:rPr lang="en-US" b="0" i="0" dirty="0">
                <a:effectLst/>
                <a:latin typeface="Roboto Mono" pitchFamily="49" charset="0"/>
              </a:rPr>
              <a:t>0.085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gross_price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</a:t>
            </a:r>
            <a:r>
              <a:rPr lang="en-US" b="0" i="0" dirty="0">
                <a:effectLst/>
                <a:latin typeface="Roboto Mono" pitchFamily="49" charset="0"/>
              </a:rPr>
              <a:t>100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net_price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gross_price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* (</a:t>
            </a:r>
            <a:r>
              <a:rPr lang="en-US" b="0" i="0" dirty="0">
                <a:effectLst/>
                <a:latin typeface="Roboto Mono" pitchFamily="49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+ SALES_TAX);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net_price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const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RGB = [</a:t>
            </a:r>
            <a:r>
              <a:rPr lang="en-US" b="0" i="0" dirty="0">
                <a:effectLst/>
                <a:latin typeface="Roboto Mono" pitchFamily="49" charset="0"/>
              </a:rPr>
              <a:t>'red'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'green'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'blue'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];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93465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FFCD-C424-8E3A-B585-32D3D57D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Diziler-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90FC-A1EB-85C1-2799-C6229E554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empty_array</a:t>
            </a:r>
            <a:r>
              <a:rPr lang="en-US" dirty="0"/>
              <a:t> = array();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$scores = </a:t>
            </a:r>
            <a:r>
              <a:rPr lang="en-US" b="0" i="0" dirty="0">
                <a:effectLst/>
                <a:latin typeface="Roboto Mono" pitchFamily="49" charset="0"/>
              </a:rPr>
              <a:t>array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(</a:t>
            </a:r>
            <a:r>
              <a:rPr lang="en-US" b="0" i="0" dirty="0">
                <a:effectLst/>
                <a:latin typeface="Roboto Mono" pitchFamily="49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3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empty_array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[];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$scores = [</a:t>
            </a:r>
            <a:r>
              <a:rPr lang="en-US" b="0" i="0" dirty="0">
                <a:effectLst/>
                <a:latin typeface="Roboto Mono" pitchFamily="49" charset="0"/>
              </a:rPr>
              <a:t>1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3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];</a:t>
            </a:r>
          </a:p>
          <a:p>
            <a:pPr marL="0" indent="0">
              <a:buNone/>
            </a:pPr>
            <a:endParaRPr lang="en-US" dirty="0">
              <a:solidFill>
                <a:srgbClr val="383A42"/>
              </a:solidFill>
              <a:latin typeface="Roboto Mono" pitchFamily="49" charset="0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$scores[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];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5665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3D06-256B-830A-AD44-C9FD8C1E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Döngü ve dizi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6A68-E215-CB03-3FB3-BAFE860DC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$colors = [</a:t>
            </a:r>
            <a:r>
              <a:rPr lang="en-US" b="0" i="0" dirty="0">
                <a:effectLst/>
                <a:latin typeface="Roboto Mono" pitchFamily="49" charset="0"/>
              </a:rPr>
              <a:t>'red'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'green'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, </a:t>
            </a:r>
            <a:r>
              <a:rPr lang="en-US" b="0" i="0" dirty="0">
                <a:effectLst/>
                <a:latin typeface="Roboto Mono" pitchFamily="49" charset="0"/>
              </a:rPr>
              <a:t>'blue’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]; </a:t>
            </a:r>
          </a:p>
          <a:p>
            <a:pPr marL="0" indent="0">
              <a:buNone/>
            </a:pPr>
            <a:r>
              <a:rPr lang="en-US" b="0" i="0" dirty="0">
                <a:effectLst/>
                <a:highlight>
                  <a:srgbClr val="C0C0C0"/>
                </a:highlight>
                <a:latin typeface="Roboto Mono" pitchFamily="49" charset="0"/>
              </a:rPr>
              <a:t>foreach</a:t>
            </a:r>
            <a:r>
              <a:rPr lang="en-US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 ($colors </a:t>
            </a:r>
            <a:r>
              <a:rPr lang="en-US" b="0" i="0" dirty="0">
                <a:effectLst/>
                <a:highlight>
                  <a:srgbClr val="C0C0C0"/>
                </a:highlight>
                <a:latin typeface="Roboto Mono" pitchFamily="49" charset="0"/>
              </a:rPr>
              <a:t>as</a:t>
            </a:r>
            <a:r>
              <a:rPr lang="en-US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 $color)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{ </a:t>
            </a:r>
            <a:r>
              <a:rPr lang="en-US" b="0" i="0" dirty="0">
                <a:effectLst/>
                <a:highlight>
                  <a:srgbClr val="C0C0C0"/>
                </a:highlight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 $color .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'&lt;</a:t>
            </a:r>
            <a:r>
              <a:rPr lang="en-US" b="0" i="0" dirty="0" err="1">
                <a:solidFill>
                  <a:srgbClr val="FF0000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br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&gt;'</a:t>
            </a:r>
            <a:r>
              <a:rPr lang="en-US" b="0" i="0" dirty="0">
                <a:effectLst/>
                <a:highlight>
                  <a:srgbClr val="C0C0C0"/>
                </a:highlight>
                <a:latin typeface="Roboto Mono" pitchFamily="49" charset="0"/>
              </a:rPr>
              <a:t>;</a:t>
            </a:r>
            <a:endParaRPr lang="en-TR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311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339F-80ED-8EE4-61E4-4382F08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Döngü içi özel komutlar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825D-1463-686D-6F84-CEB77F2C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2529"/>
                </a:solidFill>
                <a:effectLst/>
                <a:latin typeface="Wotfard"/>
                <a:hlinkClick r:id="rId2"/>
              </a:rPr>
              <a:t>Break</a:t>
            </a:r>
            <a:endParaRPr lang="en-US" b="0" i="0" u="none" strike="noStrike" dirty="0">
              <a:solidFill>
                <a:srgbClr val="212529"/>
              </a:solidFill>
              <a:effectLst/>
              <a:latin typeface="Wotfard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&lt; </a:t>
            </a:r>
            <a:r>
              <a:rPr lang="en-US" b="0" i="0" dirty="0">
                <a:effectLst/>
                <a:latin typeface="Roboto Mono" pitchFamily="49" charset="0"/>
              </a:rPr>
              <a:t>10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++)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{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=== </a:t>
            </a:r>
            <a:r>
              <a:rPr lang="en-US" b="0" i="0" dirty="0">
                <a:effectLst/>
                <a:latin typeface="Roboto Mono" pitchFamily="49" charset="0"/>
              </a:rPr>
              <a:t>5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highlight>
                  <a:srgbClr val="008000"/>
                </a:highlight>
                <a:latin typeface="Roboto Mono" pitchFamily="49" charset="0"/>
              </a:rPr>
              <a:t>{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  <a:r>
              <a:rPr lang="en-US" b="0" i="0" dirty="0">
                <a:solidFill>
                  <a:srgbClr val="383A42"/>
                </a:solidFill>
                <a:effectLst/>
                <a:highlight>
                  <a:srgbClr val="008000"/>
                </a:highlight>
                <a:latin typeface="Roboto Mono" pitchFamily="49" charset="0"/>
              </a:rPr>
              <a:t>}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"$</a:t>
            </a:r>
            <a:r>
              <a:rPr lang="en-US" b="0" i="0" dirty="0" err="1">
                <a:effectLst/>
                <a:latin typeface="Roboto Mono" pitchFamily="49" charset="0"/>
              </a:rPr>
              <a:t>i</a:t>
            </a:r>
            <a:r>
              <a:rPr lang="en-US" b="0" i="0" dirty="0">
                <a:effectLst/>
                <a:latin typeface="Roboto Mono" pitchFamily="49" charset="0"/>
              </a:rPr>
              <a:t>\n"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  <a:r>
              <a:rPr lang="en-US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}</a:t>
            </a:r>
            <a:endParaRPr lang="en-US" b="0" i="0" dirty="0">
              <a:solidFill>
                <a:srgbClr val="212529"/>
              </a:solidFill>
              <a:effectLst/>
              <a:highlight>
                <a:srgbClr val="C0C0C0"/>
              </a:highlight>
              <a:latin typeface="Wotfard"/>
            </a:endParaRPr>
          </a:p>
          <a:p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A4964-9C86-F650-FCF8-60A04B7FF9CC}"/>
              </a:ext>
            </a:extLst>
          </p:cNvPr>
          <p:cNvSpPr txBox="1"/>
          <p:nvPr/>
        </p:nvSpPr>
        <p:spPr>
          <a:xfrm>
            <a:off x="6951946" y="1827014"/>
            <a:ext cx="4838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Break döngüden çıkar. </a:t>
            </a:r>
          </a:p>
          <a:p>
            <a:r>
              <a:rPr lang="en-TR" dirty="0"/>
              <a:t>Sayı berlitilmezse bir döndü derinliğindedir</a:t>
            </a:r>
          </a:p>
        </p:txBody>
      </p:sp>
    </p:spTree>
    <p:extLst>
      <p:ext uri="{BB962C8B-B14F-4D97-AF65-F5344CB8AC3E}">
        <p14:creationId xmlns:p14="http://schemas.microsoft.com/office/powerpoint/2010/main" val="234029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6339F-80ED-8EE4-61E4-4382F081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Döngü içi özel komutlar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3825D-1463-686D-6F84-CEB77F2C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212529"/>
                </a:solidFill>
                <a:effectLst/>
                <a:latin typeface="Wotfard"/>
                <a:hlinkClick r:id="rId2"/>
              </a:rPr>
              <a:t>Continue</a:t>
            </a:r>
            <a:endParaRPr lang="en-US" b="0" i="0" u="none" strike="noStrike" dirty="0">
              <a:solidFill>
                <a:srgbClr val="212529"/>
              </a:solidFill>
              <a:effectLst/>
              <a:latin typeface="Wotfard"/>
            </a:endParaRPr>
          </a:p>
          <a:p>
            <a:pPr marL="0" indent="0" algn="l">
              <a:buNone/>
            </a:pPr>
            <a:r>
              <a:rPr lang="en-US" b="0" i="0" dirty="0">
                <a:effectLst/>
                <a:latin typeface="Roboto Mono" pitchFamily="49" charset="0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&lt; </a:t>
            </a:r>
            <a:r>
              <a:rPr lang="en-US" b="0" i="0" dirty="0">
                <a:effectLst/>
                <a:latin typeface="Roboto Mono" pitchFamily="49" charset="0"/>
              </a:rPr>
              <a:t>10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++) 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	</a:t>
            </a:r>
            <a:r>
              <a:rPr lang="en-US" b="0" i="0" dirty="0">
                <a:effectLst/>
                <a:latin typeface="Roboto Mono" pitchFamily="49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% </a:t>
            </a:r>
            <a:r>
              <a:rPr lang="en-US" b="0" i="0" dirty="0">
                <a:effectLst/>
                <a:latin typeface="Roboto Mono" pitchFamily="49" charset="0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===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		{ </a:t>
            </a:r>
            <a:r>
              <a:rPr lang="en-US" b="0" i="0" dirty="0">
                <a:effectLst/>
                <a:latin typeface="Roboto Mono" pitchFamily="49" charset="0"/>
              </a:rPr>
              <a:t>continue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}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	</a:t>
            </a:r>
            <a:r>
              <a:rPr lang="en-US" b="0" i="0" dirty="0">
                <a:effectLst/>
                <a:latin typeface="Roboto Mono" pitchFamily="49" charset="0"/>
              </a:rPr>
              <a:t>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"$</a:t>
            </a:r>
            <a:r>
              <a:rPr lang="en-US" b="0" i="0" dirty="0" err="1">
                <a:effectLst/>
                <a:latin typeface="Roboto Mono" pitchFamily="49" charset="0"/>
              </a:rPr>
              <a:t>i</a:t>
            </a:r>
            <a:r>
              <a:rPr lang="en-US" b="0" i="0" dirty="0">
                <a:effectLst/>
                <a:latin typeface="Roboto Mono" pitchFamily="49" charset="0"/>
              </a:rPr>
              <a:t>\n"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}</a:t>
            </a:r>
            <a:endParaRPr lang="en-US" b="0" i="0" dirty="0">
              <a:solidFill>
                <a:srgbClr val="212529"/>
              </a:solidFill>
              <a:effectLst/>
              <a:latin typeface="Wotfard"/>
            </a:endParaRPr>
          </a:p>
          <a:p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34EC2-BD6A-DB0F-95B7-742BB1A77C86}"/>
              </a:ext>
            </a:extLst>
          </p:cNvPr>
          <p:cNvSpPr txBox="1"/>
          <p:nvPr/>
        </p:nvSpPr>
        <p:spPr>
          <a:xfrm>
            <a:off x="7402883" y="2891611"/>
            <a:ext cx="4575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Döngüde son satıra atlama yapar,.</a:t>
            </a:r>
          </a:p>
          <a:p>
            <a:r>
              <a:rPr lang="en-US" dirty="0"/>
              <a:t>A</a:t>
            </a:r>
            <a:r>
              <a:rPr lang="en-TR" dirty="0"/>
              <a:t>radaki komutların çalışmasını engeller.</a:t>
            </a:r>
          </a:p>
          <a:p>
            <a:r>
              <a:rPr lang="en-TR" dirty="0"/>
              <a:t>Döngü devam eder.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8705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44A8-C692-CA9D-3463-94933FAB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TR" dirty="0"/>
              <a:t>ç iç döngüde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4C64-F4CE-4721-564B-FEEE6313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$j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&lt; </a:t>
            </a:r>
            <a:r>
              <a:rPr lang="en-US" b="0" i="0" dirty="0">
                <a:effectLst/>
                <a:latin typeface="Roboto Mono" pitchFamily="49" charset="0"/>
              </a:rPr>
              <a:t>5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++) { </a:t>
            </a:r>
          </a:p>
          <a:p>
            <a:pPr marL="0" indent="0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	</a:t>
            </a:r>
            <a:r>
              <a:rPr lang="en-US" b="0" i="0" dirty="0">
                <a:effectLst/>
                <a:latin typeface="Roboto Mono" pitchFamily="49" charset="0"/>
              </a:rPr>
              <a:t>for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($j = </a:t>
            </a:r>
            <a:r>
              <a:rPr lang="en-US" b="0" i="0" dirty="0">
                <a:effectLst/>
                <a:latin typeface="Roboto Mono" pitchFamily="49" charset="0"/>
              </a:rPr>
              <a:t>0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$j &lt; </a:t>
            </a:r>
            <a:r>
              <a:rPr lang="en-US" b="0" i="0" dirty="0">
                <a:effectLst/>
                <a:latin typeface="Roboto Mono" pitchFamily="49" charset="0"/>
              </a:rPr>
              <a:t>3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j++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		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if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($</a:t>
            </a:r>
            <a:r>
              <a:rPr lang="en-US" b="0" i="0" dirty="0" err="1">
                <a:solidFill>
                  <a:srgbClr val="383A42"/>
                </a:solidFill>
                <a:effectLst/>
                <a:latin typeface="Roboto Mono" pitchFamily="49" charset="0"/>
              </a:rPr>
              <a:t>i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=== </a:t>
            </a:r>
            <a:r>
              <a:rPr lang="en-US" b="0" i="0" dirty="0">
                <a:effectLst/>
                <a:latin typeface="Roboto Mono" pitchFamily="49" charset="0"/>
              </a:rPr>
              <a:t>3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383A42"/>
                </a:solidFill>
                <a:latin typeface="Roboto Mono" pitchFamily="49" charset="0"/>
              </a:rPr>
              <a:t>			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{ </a:t>
            </a:r>
            <a:r>
              <a:rPr lang="en-US" b="0" i="0" dirty="0">
                <a:effectLst/>
                <a:latin typeface="Roboto Mono" pitchFamily="49" charset="0"/>
              </a:rPr>
              <a:t>break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2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}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 Mono" pitchFamily="49" charset="0"/>
              </a:rPr>
              <a:t>		echo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</a:t>
            </a:r>
            <a:r>
              <a:rPr lang="en-US" b="0" i="0" dirty="0">
                <a:effectLst/>
                <a:latin typeface="Roboto Mono" pitchFamily="49" charset="0"/>
              </a:rPr>
              <a:t>"($</a:t>
            </a:r>
            <a:r>
              <a:rPr lang="en-US" b="0" i="0" dirty="0" err="1">
                <a:effectLst/>
                <a:latin typeface="Roboto Mono" pitchFamily="49" charset="0"/>
              </a:rPr>
              <a:t>i</a:t>
            </a:r>
            <a:r>
              <a:rPr lang="en-US" b="0" i="0" dirty="0">
                <a:effectLst/>
                <a:latin typeface="Roboto Mono" pitchFamily="49" charset="0"/>
              </a:rPr>
              <a:t>, $j)\n"</a:t>
            </a: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;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	}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}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9D769-C1D4-C70A-2F0B-959582721584}"/>
              </a:ext>
            </a:extLst>
          </p:cNvPr>
          <p:cNvSpPr txBox="1"/>
          <p:nvPr/>
        </p:nvSpPr>
        <p:spPr>
          <a:xfrm>
            <a:off x="8104339" y="4759890"/>
            <a:ext cx="2691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b="1" dirty="0"/>
              <a:t>Çıktısı ne olur?</a:t>
            </a:r>
          </a:p>
        </p:txBody>
      </p:sp>
    </p:spTree>
    <p:extLst>
      <p:ext uri="{BB962C8B-B14F-4D97-AF65-F5344CB8AC3E}">
        <p14:creationId xmlns:p14="http://schemas.microsoft.com/office/powerpoint/2010/main" val="147357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C627-D31D-C7B7-4649-CBFFA277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Formlar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08C53-DA50-6573-20BC-1D1AF08A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08400"/>
            <a:ext cx="7616868" cy="2463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200" b="0" i="0" dirty="0">
                <a:solidFill>
                  <a:schemeClr val="accent1"/>
                </a:solidFill>
                <a:effectLst/>
                <a:latin typeface="Roboto Mono" pitchFamily="49" charset="0"/>
              </a:rPr>
              <a:t>&lt;?</a:t>
            </a:r>
            <a:r>
              <a:rPr lang="en-US" sz="2200" b="0" i="0" dirty="0" err="1">
                <a:solidFill>
                  <a:schemeClr val="accent1"/>
                </a:solidFill>
                <a:effectLst/>
                <a:latin typeface="Roboto Mono" pitchFamily="49" charset="0"/>
              </a:rPr>
              <a:t>php</a:t>
            </a:r>
            <a:r>
              <a:rPr lang="en-US" sz="2200" b="0" i="0" dirty="0">
                <a:solidFill>
                  <a:schemeClr val="accent1"/>
                </a:solidFill>
                <a:effectLst/>
                <a:latin typeface="Roboto Mono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Roboto Mono" pitchFamily="49" charset="0"/>
              </a:rPr>
              <a:t>if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(</a:t>
            </a:r>
            <a:r>
              <a:rPr lang="en-US" sz="2200" b="0" i="0" dirty="0" err="1">
                <a:effectLst/>
                <a:latin typeface="Roboto Mono" pitchFamily="49" charset="0"/>
              </a:rPr>
              <a:t>isset</a:t>
            </a:r>
            <a:r>
              <a:rPr lang="en-US" sz="2200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($_POST[</a:t>
            </a:r>
            <a:r>
              <a:rPr lang="en-US" sz="2200" b="0" i="0" dirty="0">
                <a:effectLst/>
                <a:highlight>
                  <a:srgbClr val="C0C0C0"/>
                </a:highlight>
                <a:latin typeface="Roboto Mono" pitchFamily="49" charset="0"/>
              </a:rPr>
              <a:t>'email’</a:t>
            </a:r>
            <a:r>
              <a:rPr lang="en-US" sz="2200" b="0" i="0" dirty="0">
                <a:solidFill>
                  <a:srgbClr val="383A42"/>
                </a:solidFill>
                <a:effectLst/>
                <a:highlight>
                  <a:srgbClr val="C0C0C0"/>
                </a:highlight>
                <a:latin typeface="Roboto Mono" pitchFamily="49" charset="0"/>
              </a:rPr>
              <a:t>]) 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{ </a:t>
            </a:r>
            <a:r>
              <a:rPr lang="en-US" sz="2200" b="0" i="1" dirty="0">
                <a:effectLst/>
                <a:latin typeface="Roboto Mono" pitchFamily="49" charset="0"/>
              </a:rPr>
              <a:t>// process email</a:t>
            </a:r>
            <a:r>
              <a:rPr lang="en-US" sz="2200" b="0" i="0" dirty="0">
                <a:solidFill>
                  <a:srgbClr val="383A42"/>
                </a:solidFill>
                <a:effectLst/>
                <a:latin typeface="Roboto Mono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  <a:latin typeface="Roboto Mono" pitchFamily="49" charset="0"/>
              </a:rPr>
              <a:t>?&gt;</a:t>
            </a:r>
            <a:endParaRPr lang="en-TR" sz="22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30049-07B6-627E-F1C7-D7C0082D98D7}"/>
              </a:ext>
            </a:extLst>
          </p:cNvPr>
          <p:cNvSpPr txBox="1"/>
          <p:nvPr/>
        </p:nvSpPr>
        <p:spPr>
          <a:xfrm>
            <a:off x="3858016" y="5987534"/>
            <a:ext cx="654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TR" dirty="0"/>
              <a:t>etod post olduğu için karşılama $_POST[‘email’] ile olur.</a:t>
            </a:r>
          </a:p>
        </p:txBody>
      </p:sp>
      <p:pic>
        <p:nvPicPr>
          <p:cNvPr id="6" name="Picture 5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A62DFD0-8E79-F4FB-4B25-AF49EDCF2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16" y="1375311"/>
            <a:ext cx="62484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0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EB97-DB28-E206-03B3-D5E6AF7C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2816-5011-F622-D4EA-BC2E6B769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isset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$_POST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],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$_POST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'email'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])) {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$name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$_POST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'name'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$email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$_POST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'email'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];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// show the $name and $email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"Thanks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$name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for your subscription.&lt;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br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&gt;"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"Please confirm it in your inbox of the email 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$email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 </a:t>
            </a:r>
            <a:r>
              <a:rPr lang="en-US" b="0" dirty="0">
                <a:solidFill>
                  <a:srgbClr val="C586C0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{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echo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'You need to provide your name and email address.'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;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Menlo" panose="020B0609030804020204" pitchFamily="49" charset="0"/>
              </a:rPr>
              <a:t>}</a:t>
            </a:r>
            <a:endParaRPr lang="en-US" b="0" dirty="0">
              <a:solidFill>
                <a:srgbClr val="CCCCCC"/>
              </a:solidFill>
              <a:effectLst/>
              <a:highlight>
                <a:srgbClr val="000000"/>
              </a:highlight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429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argest Survey Ever Reveals World's Favorite Programming Language">
            <a:extLst>
              <a:ext uri="{FF2B5EF4-FFF2-40B4-BE49-F238E27FC236}">
                <a16:creationId xmlns:a16="http://schemas.microsoft.com/office/drawing/2014/main" id="{C2E69C67-4355-5859-5CC3-7E48FD67A8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3452" y="643467"/>
            <a:ext cx="9825095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p 7 Server-side Scripting Languages - Orient Software">
            <a:extLst>
              <a:ext uri="{FF2B5EF4-FFF2-40B4-BE49-F238E27FC236}">
                <a16:creationId xmlns:a16="http://schemas.microsoft.com/office/drawing/2014/main" id="{0371A619-0BE8-61C8-21FC-B7162EF6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671762"/>
            <a:ext cx="4014787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96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BDA1-E247-E4DE-A1DE-97F1B29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Görev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0ED4E-B267-1EBE-61C3-29C043D3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TR" dirty="0"/>
              <a:t>1)Görev</a:t>
            </a:r>
          </a:p>
          <a:p>
            <a:pPr marL="0" indent="0">
              <a:buNone/>
            </a:pPr>
            <a:r>
              <a:rPr lang="en-TR" dirty="0"/>
              <a:t>Local bir php sunucu kurulacak.</a:t>
            </a:r>
          </a:p>
          <a:p>
            <a:pPr marL="0" indent="0">
              <a:buNone/>
            </a:pPr>
            <a:r>
              <a:rPr lang="en-TR" dirty="0"/>
              <a:t>1-100 arası tek sayıları yazan bir sayfa tasarlanacak.</a:t>
            </a:r>
          </a:p>
          <a:p>
            <a:pPr marL="0" indent="0">
              <a:buNone/>
            </a:pPr>
            <a:r>
              <a:rPr lang="en-TR" dirty="0"/>
              <a:t>2)Görev</a:t>
            </a:r>
          </a:p>
          <a:p>
            <a:pPr marL="0" indent="0">
              <a:buNone/>
            </a:pPr>
            <a:r>
              <a:rPr lang="en-TR" dirty="0"/>
              <a:t>Form ile tablonun satır ve sütun sayısı girilecek.</a:t>
            </a:r>
          </a:p>
          <a:p>
            <a:pPr marL="0" indent="0">
              <a:buNone/>
            </a:pPr>
            <a:r>
              <a:rPr lang="en-TR" dirty="0"/>
              <a:t>PHP ile o kadar satır ve sütundan oluşan bir tablo hazırlanacak. Her hücrenin içinde 1-100 arası satgele bir sayı yazılacak.</a:t>
            </a:r>
          </a:p>
          <a:p>
            <a:r>
              <a:rPr lang="en-TR" dirty="0">
                <a:sym typeface="Wingdings" pitchFamily="2" charset="2"/>
              </a:rPr>
              <a:t>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2710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6324-1116-A935-7A25-F7A310A8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F54BC-7D22-11B4-6D85-C2F59308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3074" name="Picture 2" descr="Programming Language Popularity Visual - Guardsquare Community -  Guardsquare Community">
            <a:extLst>
              <a:ext uri="{FF2B5EF4-FFF2-40B4-BE49-F238E27FC236}">
                <a16:creationId xmlns:a16="http://schemas.microsoft.com/office/drawing/2014/main" id="{502C1FE5-2C4D-7BE8-1F76-67301F61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BB321C-FAE1-FD6B-CBEF-E5076BCD60F4}"/>
              </a:ext>
            </a:extLst>
          </p:cNvPr>
          <p:cNvSpPr txBox="1"/>
          <p:nvPr/>
        </p:nvSpPr>
        <p:spPr>
          <a:xfrm>
            <a:off x="6305164" y="2255829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https://community.guardsquare.com/t/programming-language-popularity-visual/284</a:t>
            </a:r>
          </a:p>
        </p:txBody>
      </p:sp>
    </p:spTree>
    <p:extLst>
      <p:ext uri="{BB962C8B-B14F-4D97-AF65-F5344CB8AC3E}">
        <p14:creationId xmlns:p14="http://schemas.microsoft.com/office/powerpoint/2010/main" val="10933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Freeform: Shape 4102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Chart: The Most Popular Programming Languages | Statista">
            <a:extLst>
              <a:ext uri="{FF2B5EF4-FFF2-40B4-BE49-F238E27FC236}">
                <a16:creationId xmlns:a16="http://schemas.microsoft.com/office/drawing/2014/main" id="{3FA94E9A-EF31-17B6-9C19-23DAB1BFFC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2101" y="643468"/>
            <a:ext cx="781904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024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s PHP the most popular server-side language? - Quora">
            <a:extLst>
              <a:ext uri="{FF2B5EF4-FFF2-40B4-BE49-F238E27FC236}">
                <a16:creationId xmlns:a16="http://schemas.microsoft.com/office/drawing/2014/main" id="{BAFEA57E-913C-85EE-A696-FD57A8FBB8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2133812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28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Exquisite facts from the PHP Founder, Rasmus Lerdorf">
            <a:extLst>
              <a:ext uri="{FF2B5EF4-FFF2-40B4-BE49-F238E27FC236}">
                <a16:creationId xmlns:a16="http://schemas.microsoft.com/office/drawing/2014/main" id="{237C5429-ABF7-0599-CBE9-3D73793D62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2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5DB-AEF0-2415-CAFF-B09BF9E5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HTML &amp; PHP</a:t>
            </a:r>
          </a:p>
        </p:txBody>
      </p:sp>
      <p:pic>
        <p:nvPicPr>
          <p:cNvPr id="1026" name="Picture 2" descr="What is serverless PHP and how does it work? | Ymir blog">
            <a:extLst>
              <a:ext uri="{FF2B5EF4-FFF2-40B4-BE49-F238E27FC236}">
                <a16:creationId xmlns:a16="http://schemas.microsoft.com/office/drawing/2014/main" id="{A8FBFBA1-BBB4-CF0C-C0B0-6A3641C71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5775"/>
            <a:ext cx="12192000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66F34-5A7E-7EC1-D1F7-EBE7FAD730CB}"/>
              </a:ext>
            </a:extLst>
          </p:cNvPr>
          <p:cNvSpPr txBox="1"/>
          <p:nvPr/>
        </p:nvSpPr>
        <p:spPr>
          <a:xfrm>
            <a:off x="441542" y="4988583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L</a:t>
            </a:r>
            <a:r>
              <a:rPr lang="en-TR" dirty="0">
                <a:hlinkClick r:id="rId3"/>
              </a:rPr>
              <a:t>ocal olarak çalıştırmak için gerekenler</a:t>
            </a:r>
          </a:p>
          <a:p>
            <a:r>
              <a:rPr lang="en-TR" dirty="0">
                <a:hlinkClick r:id="rId3"/>
              </a:rPr>
              <a:t>https://www.easyphp.org/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7561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23F-FC7F-48FE-E9B2-B0956FC8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5D10-6511-95BC-FD64-7F41E474C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2050" name="Picture 2" descr="Client Side and Server Side Scripting: Explanation | Board Infinity">
            <a:extLst>
              <a:ext uri="{FF2B5EF4-FFF2-40B4-BE49-F238E27FC236}">
                <a16:creationId xmlns:a16="http://schemas.microsoft.com/office/drawing/2014/main" id="{EE2EFFA3-6E4E-63CC-C60F-1879AA47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36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2B09-13CE-2505-57B0-E26A417A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İlk Kod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7548-07FB-241C-E007-24FF82A44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999999"/>
                </a:solidFill>
                <a:effectLst/>
              </a:rPr>
              <a:t>&lt;!</a:t>
            </a:r>
            <a:r>
              <a:rPr lang="en-US" dirty="0">
                <a:solidFill>
                  <a:srgbClr val="708090"/>
                </a:solidFill>
                <a:effectLst/>
              </a:rPr>
              <a:t>DOCTYPE html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html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</a:t>
            </a:r>
            <a:r>
              <a:rPr lang="en-US" dirty="0">
                <a:solidFill>
                  <a:srgbClr val="990055"/>
                </a:solidFill>
                <a:effectLst/>
              </a:rPr>
              <a:t>body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</a:p>
          <a:p>
            <a:r>
              <a:rPr lang="en-US" b="1" dirty="0">
                <a:solidFill>
                  <a:srgbClr val="DD4A68"/>
                </a:solidFill>
                <a:effectLst/>
              </a:rPr>
              <a:t>&lt;?</a:t>
            </a:r>
            <a:r>
              <a:rPr lang="en-US" b="1" dirty="0" err="1">
                <a:solidFill>
                  <a:srgbClr val="DD4A68"/>
                </a:solidFill>
                <a:effectLst/>
              </a:rPr>
              <a:t>php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77AA"/>
                </a:solidFill>
                <a:effectLst/>
              </a:rPr>
              <a:t>echo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69900"/>
                </a:solidFill>
                <a:effectLst/>
              </a:rPr>
              <a:t>"My first PHP script!"</a:t>
            </a:r>
            <a:r>
              <a:rPr lang="en-US" dirty="0">
                <a:solidFill>
                  <a:srgbClr val="999999"/>
                </a:solidFill>
                <a:effectLst/>
              </a:rPr>
              <a:t>;</a:t>
            </a: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DD4A68"/>
                </a:solidFill>
                <a:effectLst/>
              </a:rPr>
              <a:t>?&gt;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body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rgbClr val="999999"/>
                </a:solidFill>
                <a:effectLst/>
              </a:rPr>
              <a:t>&lt;/</a:t>
            </a:r>
            <a:r>
              <a:rPr lang="en-US" dirty="0">
                <a:solidFill>
                  <a:srgbClr val="990055"/>
                </a:solidFill>
                <a:effectLst/>
              </a:rPr>
              <a:t>html</a:t>
            </a:r>
            <a:r>
              <a:rPr lang="en-US" dirty="0">
                <a:solidFill>
                  <a:srgbClr val="999999"/>
                </a:solidFill>
                <a:effectLst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3979171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656</Words>
  <Application>Microsoft Macintosh PowerPoint</Application>
  <PresentationFormat>Widescreen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Elephant</vt:lpstr>
      <vt:lpstr>Menlo</vt:lpstr>
      <vt:lpstr>Roboto Mono</vt:lpstr>
      <vt:lpstr>Wotfard</vt:lpstr>
      <vt:lpstr>BrushVTI</vt:lpstr>
      <vt:lpstr>12. Hafta PHP &amp;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 &amp; PHP</vt:lpstr>
      <vt:lpstr>PowerPoint Presentation</vt:lpstr>
      <vt:lpstr>İlk Kod</vt:lpstr>
      <vt:lpstr>PHP özellikleri </vt:lpstr>
      <vt:lpstr>Değişkenler- Varibles</vt:lpstr>
      <vt:lpstr>Sabit – Const define()  fonksiyonu yada const  anahtar kelimesi</vt:lpstr>
      <vt:lpstr>Diziler- array</vt:lpstr>
      <vt:lpstr>Döngü ve dizi</vt:lpstr>
      <vt:lpstr>Döngü içi özel komutlar</vt:lpstr>
      <vt:lpstr>Döngü içi özel komutlar</vt:lpstr>
      <vt:lpstr>Iç iç döngüde break</vt:lpstr>
      <vt:lpstr>Formlar</vt:lpstr>
      <vt:lpstr>PowerPoint Presentation</vt:lpstr>
      <vt:lpstr>Görev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Hafta PHP &amp; MYSQL</dc:title>
  <dc:creator>Esra KIDIMAN</dc:creator>
  <cp:lastModifiedBy>Esra KIDIMAN</cp:lastModifiedBy>
  <cp:revision>6</cp:revision>
  <dcterms:created xsi:type="dcterms:W3CDTF">2023-12-21T19:23:38Z</dcterms:created>
  <dcterms:modified xsi:type="dcterms:W3CDTF">2023-12-21T22:34:09Z</dcterms:modified>
</cp:coreProperties>
</file>