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6" r:id="rId3"/>
    <p:sldId id="273" r:id="rId4"/>
    <p:sldId id="258" r:id="rId5"/>
    <p:sldId id="257" r:id="rId6"/>
    <p:sldId id="268" r:id="rId7"/>
    <p:sldId id="267" r:id="rId8"/>
    <p:sldId id="259" r:id="rId9"/>
    <p:sldId id="265" r:id="rId10"/>
    <p:sldId id="260" r:id="rId11"/>
    <p:sldId id="262" r:id="rId12"/>
    <p:sldId id="263" r:id="rId13"/>
    <p:sldId id="278" r:id="rId14"/>
    <p:sldId id="277" r:id="rId15"/>
    <p:sldId id="279" r:id="rId16"/>
    <p:sldId id="280" r:id="rId17"/>
    <p:sldId id="281" r:id="rId18"/>
    <p:sldId id="264" r:id="rId19"/>
    <p:sldId id="282" r:id="rId20"/>
    <p:sldId id="283" r:id="rId21"/>
    <p:sldId id="284" r:id="rId22"/>
    <p:sldId id="285" r:id="rId23"/>
    <p:sldId id="287" r:id="rId24"/>
    <p:sldId id="269" r:id="rId25"/>
    <p:sldId id="270" r:id="rId26"/>
    <p:sldId id="271" r:id="rId27"/>
    <p:sldId id="274" r:id="rId28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F57D9-6DE5-C749-9ACB-C8DA6E3127BF}" type="datetimeFigureOut">
              <a:rPr lang="en-TR" smtClean="0"/>
              <a:t>15.11.2023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5DA61-D4ED-FC47-B402-6080295B4439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4639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5DA61-D4ED-FC47-B402-6080295B4439}" type="slidenum">
              <a:rPr lang="en-TR" smtClean="0"/>
              <a:t>12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7928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A033-CD83-0DFA-A557-84ADB22AB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434DA-9E9C-C834-CEFE-22BF76588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02041-DDE2-D860-ADC4-D7EE40AB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E55-B7BA-5A43-90BA-CFA1C613F757}" type="datetimeFigureOut">
              <a:rPr lang="en-TR" smtClean="0"/>
              <a:t>15.11.2023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A4FCC-0BB2-3793-D23D-A63653B1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38B78-57A5-487C-5273-2DAB94DC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415F-4D90-BB43-BE35-6B7298A566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4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66D7-E98F-1270-214D-0C54543E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D9280-0DB6-54DE-C533-256A1DA0B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AB760-0C7E-ADCD-DF7A-89C4A968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E55-B7BA-5A43-90BA-CFA1C613F757}" type="datetimeFigureOut">
              <a:rPr lang="en-TR" smtClean="0"/>
              <a:t>15.11.2023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2E59-3997-33DB-B962-2EDBA3AD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7BF3F-751B-A027-5D0E-69A28939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415F-4D90-BB43-BE35-6B7298A566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8847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2A55D-BD14-1785-1FB4-87448DD50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F7564-0A17-7094-6D8E-394B35510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207B-3563-E678-57FC-BC46DFA3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E55-B7BA-5A43-90BA-CFA1C613F757}" type="datetimeFigureOut">
              <a:rPr lang="en-TR" smtClean="0"/>
              <a:t>15.11.2023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EC076-0FC2-C5F1-5DFD-28A8D44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A95B-A6C3-04CE-2122-E1994C76A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415F-4D90-BB43-BE35-6B7298A566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7207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6E3B-3C69-D76F-A23D-A959B5B6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F338-79DC-5E26-FA9E-18ACB526C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69B52-25AB-4FE6-4137-4F70BC17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E55-B7BA-5A43-90BA-CFA1C613F757}" type="datetimeFigureOut">
              <a:rPr lang="en-TR" smtClean="0"/>
              <a:t>15.11.2023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54F92-DE75-65A6-2325-3C30829C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B1151-DC2E-B2F5-AE3B-B7E62FDC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415F-4D90-BB43-BE35-6B7298A566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3802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F200-C91F-AB43-0628-25550909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DCFA8-63B0-81A0-9FBC-DAE7A80B9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C47C7-E511-BC54-51F5-A0CE3DAB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E55-B7BA-5A43-90BA-CFA1C613F757}" type="datetimeFigureOut">
              <a:rPr lang="en-TR" smtClean="0"/>
              <a:t>15.11.2023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F498F-08BD-360E-4E76-59BDFAE9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6FFBD-7416-B3D4-5D2E-015D1711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415F-4D90-BB43-BE35-6B7298A566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1243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604A-34C9-21B6-4FA5-11EEFDD5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C40B-08EC-8089-EF6D-DF02F686D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85024-7EDD-4CCE-5B47-9E9EC36FA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0DAF1-7B28-4846-1BB5-5CFE573B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E55-B7BA-5A43-90BA-CFA1C613F757}" type="datetimeFigureOut">
              <a:rPr lang="en-TR" smtClean="0"/>
              <a:t>15.11.2023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BD300-61AD-32E3-38CC-0D020E13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E3E5D-067B-CDE2-ED48-635922F6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415F-4D90-BB43-BE35-6B7298A566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5520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F8C2-2F8C-4F59-E762-8067D206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7C950-5D55-5FA1-624B-589A06A8E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C66BE-3515-FF70-2D6E-92EE0680B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4634C-B742-12FC-C234-BBFB85B8B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0D5CC-BA45-9040-3155-6A825D96D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420D6-4FDA-7F15-EA6B-2343AB27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E55-B7BA-5A43-90BA-CFA1C613F757}" type="datetimeFigureOut">
              <a:rPr lang="en-TR" smtClean="0"/>
              <a:t>15.11.2023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DCA84-9D5E-0EAD-2DC8-33D5C4C0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B7605-0A1E-6E2E-9A22-72E1FD0B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415F-4D90-BB43-BE35-6B7298A566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806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78D8-B7E7-49C7-3189-96693562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7C961-9C82-4F0F-0CFA-2CE77678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E55-B7BA-5A43-90BA-CFA1C613F757}" type="datetimeFigureOut">
              <a:rPr lang="en-TR" smtClean="0"/>
              <a:t>15.11.2023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6C0C9-0D69-7226-2661-A8A04559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414E3-DC19-C5E7-5853-27640CE1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415F-4D90-BB43-BE35-6B7298A566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6139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31CFF-A727-1358-D16C-C5BE91EE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E55-B7BA-5A43-90BA-CFA1C613F757}" type="datetimeFigureOut">
              <a:rPr lang="en-TR" smtClean="0"/>
              <a:t>15.11.2023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CAFFF-74FC-D4A8-728B-C35AE735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E2E0E-814A-615A-ADA7-8B7CFD74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415F-4D90-BB43-BE35-6B7298A566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7567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890A8-6334-E49D-12AC-9540AC9BB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AB8B4-B128-D55B-91F5-E68610B3C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A0474-FEE9-8925-398D-565623789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E2D92-A64B-3647-4CE1-65228572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E55-B7BA-5A43-90BA-CFA1C613F757}" type="datetimeFigureOut">
              <a:rPr lang="en-TR" smtClean="0"/>
              <a:t>15.11.2023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38283-CBE0-C5E8-A1DF-6C771CED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A8F9F-EB54-9CAD-C78A-4965F496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415F-4D90-BB43-BE35-6B7298A566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6261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3725-B426-B4A3-EC5E-419AF5D5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6B38A-58B1-320D-D542-F8A1B2FE5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BFB2C-3BBB-8FBF-FBC8-37887A5C2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3B106-6052-2394-7767-B138F0DB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E55-B7BA-5A43-90BA-CFA1C613F757}" type="datetimeFigureOut">
              <a:rPr lang="en-TR" smtClean="0"/>
              <a:t>15.11.2023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6E392-A3E8-BC9F-827C-E851E60F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0EB10-DC6F-8CE6-3945-613E4539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415F-4D90-BB43-BE35-6B7298A566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9970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20C33E-D189-6C9C-1BA0-7756A83D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95901-372A-B4BD-8412-0F9E81E86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C7DAC-CF2B-4060-09F2-CADB9501E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A1E55-B7BA-5A43-90BA-CFA1C613F757}" type="datetimeFigureOut">
              <a:rPr lang="en-TR" smtClean="0"/>
              <a:t>15.11.2023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E3413-431F-5D04-9012-7B29551A4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BBE9-24AD-DC85-EBC9-C5087754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5415F-4D90-BB43-BE35-6B7298A566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6984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eaksan.com/tr/flexbox-layout-module-flex-ite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eaksan.com/tr/css-flexbox-flex-container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rwd_intro.asp" TargetMode="External"/><Relationship Id="rId2" Type="http://schemas.openxmlformats.org/officeDocument/2006/relationships/hyperlink" Target="https://www.quickandeasywebbuilder.com/flexbo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bursa-i-o/k%C4%B1saca-scss-f026566182cd" TargetMode="External"/><Relationship Id="rId4" Type="http://schemas.openxmlformats.org/officeDocument/2006/relationships/hyperlink" Target="https://www.freecodecamp.org/news/learn-flexbox-build-5-layouts/#setu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eaksan.com/tr/css-length-unit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app=desktop&amp;v=0SktamdLLAQ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:nth-last-child" TargetMode="External"/><Relationship Id="rId2" Type="http://schemas.openxmlformats.org/officeDocument/2006/relationships/hyperlink" Target="https://developer.mozilla.org/en-US/docs/Web/CSS/Pseudo-clas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the-difference-between-responsive-and-adaptive-design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eaksan.com/tr/responsive-web-desig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Close-up of hopscotch on a sidewalk">
            <a:extLst>
              <a:ext uri="{FF2B5EF4-FFF2-40B4-BE49-F238E27FC236}">
                <a16:creationId xmlns:a16="http://schemas.microsoft.com/office/drawing/2014/main" id="{D4D1AEA7-F986-1E0D-DF8A-22D74A366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9D609-08E0-A05E-F95A-7F14351BA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TR" sz="4800">
                <a:solidFill>
                  <a:schemeClr val="bg1"/>
                </a:solidFill>
              </a:rPr>
              <a:t>CSS </a:t>
            </a:r>
            <a:br>
              <a:rPr lang="en-TR" sz="4800">
                <a:solidFill>
                  <a:schemeClr val="bg1"/>
                </a:solidFill>
              </a:rPr>
            </a:br>
            <a:r>
              <a:rPr lang="en-TR" sz="4800">
                <a:solidFill>
                  <a:schemeClr val="bg1"/>
                </a:solidFill>
              </a:rPr>
              <a:t>Flex 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F2639-42FA-57AB-1544-DCD01612F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TR" sz="2000">
                <a:solidFill>
                  <a:schemeClr val="bg1"/>
                </a:solidFill>
              </a:rPr>
              <a:t>Hafta 7</a:t>
            </a:r>
          </a:p>
          <a:p>
            <a:pPr algn="l"/>
            <a:r>
              <a:rPr lang="en-TR" sz="2000">
                <a:solidFill>
                  <a:schemeClr val="bg1"/>
                </a:solidFill>
              </a:rPr>
              <a:t>Dr. Esra KIDIMAN DEMİRHAN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633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D405-C253-4FEC-3424-54F17F95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Poppins" pitchFamily="2" charset="77"/>
              </a:rPr>
              <a:t>Flexbox model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 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35A6D-0133-52A0-5343-D675F57F2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display: flex 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 </a:t>
            </a:r>
            <a:r>
              <a:rPr lang="en-US" b="1" dirty="0">
                <a:solidFill>
                  <a:srgbClr val="FF0000"/>
                </a:solidFill>
              </a:rPr>
              <a:t>flex container </a:t>
            </a:r>
            <a:r>
              <a:rPr lang="en-US" dirty="0" err="1"/>
              <a:t>tanımlamanız</a:t>
            </a:r>
            <a:r>
              <a:rPr lang="en-US" dirty="0"/>
              <a:t> </a:t>
            </a:r>
            <a:r>
              <a:rPr lang="en-US" dirty="0" err="1"/>
              <a:t>gerekmekte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rgbClr val="FF0000"/>
                </a:solidFill>
              </a:rPr>
              <a:t>flex container 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flex item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&lt;div class="flex-container"&gt; 		.flex-container { </a:t>
            </a:r>
            <a:r>
              <a:rPr lang="en-US" b="0" i="0" dirty="0">
                <a:solidFill>
                  <a:srgbClr val="003CC8"/>
                </a:solidFill>
                <a:effectLst/>
                <a:highlight>
                  <a:srgbClr val="FFFF00"/>
                </a:highlight>
                <a:latin typeface="SF Mono"/>
              </a:rPr>
              <a:t>display: flex; </a:t>
            </a:r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}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&lt;div&gt;1&lt;/div&gt;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&lt;div&gt;2&lt;/div&gt;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&lt;div&gt;3&lt;/div&gt;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&lt;div&gt;4&lt;/div&gt;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&lt;div&gt;5&lt;/div&gt;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&lt;/div&gt;</a:t>
            </a:r>
            <a:endParaRPr lang="en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76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81" name="Arc 308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483F8-8A32-59EC-E382-F8281B4A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Poppins" pitchFamily="2" charset="77"/>
              </a:rPr>
              <a:t>Flexbox model</a:t>
            </a:r>
            <a:r>
              <a:rPr lang="en-US" b="0" i="0">
                <a:effectLst/>
                <a:latin typeface="Poppins" pitchFamily="2" charset="77"/>
              </a:rPr>
              <a:t> </a:t>
            </a:r>
            <a:endParaRPr lang="en-TR" dirty="0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Day 9: flex-direction | SamanthaMing.com">
            <a:extLst>
              <a:ext uri="{FF2B5EF4-FFF2-40B4-BE49-F238E27FC236}">
                <a16:creationId xmlns:a16="http://schemas.microsoft.com/office/drawing/2014/main" id="{AF055DE8-9EB7-4C05-6B0C-6F3E69261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3" y="955438"/>
            <a:ext cx="4345612" cy="434561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75A4-B66A-DE82-059B-3EED31FBB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411" y="1984443"/>
            <a:ext cx="6759146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F Mono"/>
              </a:rPr>
              <a:t>.flex-container { </a:t>
            </a:r>
          </a:p>
          <a:p>
            <a:pPr marL="0" indent="0">
              <a:buNone/>
            </a:pPr>
            <a:r>
              <a:rPr lang="en-US" dirty="0">
                <a:latin typeface="SF Mono"/>
              </a:rPr>
              <a:t>	</a:t>
            </a:r>
            <a:r>
              <a:rPr lang="en-US" b="0" i="0" dirty="0">
                <a:effectLst/>
                <a:latin typeface="SF Mono"/>
              </a:rPr>
              <a:t>flex-direction: </a:t>
            </a:r>
            <a:r>
              <a:rPr lang="en-US" b="0" i="0" dirty="0">
                <a:effectLst/>
                <a:highlight>
                  <a:srgbClr val="FFFF00"/>
                </a:highlight>
                <a:latin typeface="SF Mono"/>
              </a:rPr>
              <a:t>row | row-reverse | column | column-reverse</a:t>
            </a:r>
            <a:r>
              <a:rPr lang="en-US" b="0" i="0" dirty="0">
                <a:effectLst/>
                <a:latin typeface="SF Mono"/>
              </a:rPr>
              <a:t>;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F Mono"/>
              </a:rPr>
              <a:t>		</a:t>
            </a:r>
            <a:r>
              <a:rPr lang="en-US" dirty="0">
                <a:latin typeface="SF Mono"/>
              </a:rPr>
              <a:t>     </a:t>
            </a:r>
            <a:r>
              <a:rPr lang="en-US" b="0" i="0" dirty="0">
                <a:effectLst/>
                <a:latin typeface="SF Mono"/>
              </a:rPr>
              <a:t>}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9185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483F8-8A32-59EC-E382-F8281B4A0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6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.flex-container { flex-wrap: </a:t>
            </a:r>
            <a:r>
              <a:rPr lang="en-US" sz="4600" b="0" i="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j-lt"/>
                <a:ea typeface="+mj-ea"/>
                <a:cs typeface="+mj-cs"/>
              </a:rPr>
              <a:t>nowrap</a:t>
            </a:r>
            <a:r>
              <a:rPr lang="en-US" sz="4600" b="0" i="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j-lt"/>
                <a:ea typeface="+mj-ea"/>
                <a:cs typeface="+mj-cs"/>
              </a:rPr>
              <a:t> | wrap | wrap-reverse;</a:t>
            </a:r>
            <a:br>
              <a:rPr lang="en-US" sz="46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6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}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Beginners Guide to CSS Flexbox With Examples - DZone">
            <a:extLst>
              <a:ext uri="{FF2B5EF4-FFF2-40B4-BE49-F238E27FC236}">
                <a16:creationId xmlns:a16="http://schemas.microsoft.com/office/drawing/2014/main" id="{E107BCB5-111A-9ABC-89AE-90342509D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2132" y="640080"/>
            <a:ext cx="6218944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FDDCFD-7497-8856-1DA5-3515936AEC7D}"/>
              </a:ext>
            </a:extLst>
          </p:cNvPr>
          <p:cNvSpPr txBox="1"/>
          <p:nvPr/>
        </p:nvSpPr>
        <p:spPr>
          <a:xfrm>
            <a:off x="367614" y="601771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>
                <a:hlinkClick r:id="rId4"/>
              </a:rPr>
              <a:t>https://ceaksan.com/tr/css-flexbox-flex-container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38662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21CF-FB4D-E7D6-8106-5C58AC2A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172FF"/>
                </a:solidFill>
                <a:effectLst/>
                <a:latin typeface="Poppins" pitchFamily="2" charset="77"/>
              </a:rPr>
              <a:t>Flex Container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357E-2B5E-7931-2CB5-DCD6651D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flex-direction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flex-wrap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flex-flow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justify-content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align-items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align-content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998572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E579-0243-EE45-7091-CFC980F8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flex-direction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7B0A-802D-ECA4-10B6-D9252021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row | row-reverse | column | column-reverse; </a:t>
            </a:r>
          </a:p>
          <a:p>
            <a:endParaRPr lang="en-US" dirty="0">
              <a:solidFill>
                <a:srgbClr val="003CC8"/>
              </a:solidFill>
              <a:latin typeface="SF Mon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Poppins" pitchFamily="2" charset="77"/>
              </a:rPr>
              <a:t>row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 (flex-direction: row): Soldan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sağa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doğru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sıralar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Varsayılan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seçenektir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Poppins" pitchFamily="2" charset="77"/>
              </a:rPr>
              <a:t>row-reverse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 (flex-direction: row-reverse):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Sağdan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sola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doğru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sıralar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Poppins" pitchFamily="2" charset="77"/>
              </a:rPr>
              <a:t>column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 (flex-direction: column):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Yukarıdan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aşağı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doğru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sıralar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Poppins" pitchFamily="2" charset="77"/>
              </a:rPr>
              <a:t>column-reverse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 (flex-direction: column-reverse):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Aşağıdan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yukarı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doğru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sıralar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3244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6DEA-4106-2531-AAF6-171A6D98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172FF"/>
                </a:solidFill>
                <a:effectLst/>
                <a:latin typeface="Poppins" pitchFamily="2" charset="77"/>
              </a:rPr>
              <a:t>Flex Wrap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B896-893E-E7E5-DE38-E56D8E5E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3CC8"/>
                </a:solidFill>
                <a:effectLst/>
                <a:latin typeface="SF Mono"/>
              </a:rPr>
              <a:t>nowrap</a:t>
            </a:r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 | wrap | wrap-reverse;</a:t>
            </a:r>
          </a:p>
          <a:p>
            <a:endParaRPr lang="en-US" dirty="0">
              <a:solidFill>
                <a:srgbClr val="003CC8"/>
              </a:solidFill>
              <a:latin typeface="SF Mon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nowrap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Container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içerisindeki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tüm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item’ları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tek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satıra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sığacak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şekilde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yan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yana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konumlandırır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Varsayılan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seçenektir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Poppins" pitchFamily="2" charset="77"/>
              </a:rPr>
              <a:t>wrap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Item’lar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gerektiğinde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alt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satırlara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yukarıdan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aşağıya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doğru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sıralanırlar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Poppins" pitchFamily="2" charset="77"/>
              </a:rPr>
              <a:t>wrap-reverse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Item’lar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gerektiğinde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alt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satırlara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aşağıdan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yukarıya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doğru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sıralanırlar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815648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1623-DE67-9668-E09B-4E2B6ADE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172FF"/>
                </a:solidFill>
                <a:effectLst/>
                <a:latin typeface="Poppins" pitchFamily="2" charset="77"/>
              </a:rPr>
              <a:t>Flex Flow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6170B-985B-AE59-BF00-62BBA937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flex-direction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ve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 </a:t>
            </a:r>
            <a:r>
              <a:rPr lang="en-US" dirty="0">
                <a:highlight>
                  <a:srgbClr val="FFFF00"/>
                </a:highlight>
              </a:rPr>
              <a:t>flex-wrap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özelliklerinin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kısayoludur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Poppins" pitchFamily="2" charset="77"/>
            </a:endParaRPr>
          </a:p>
          <a:p>
            <a:endParaRPr lang="en-US" dirty="0">
              <a:solidFill>
                <a:srgbClr val="000000"/>
              </a:solidFill>
              <a:latin typeface="Poppins" pitchFamily="2" charset="77"/>
            </a:endParaRPr>
          </a:p>
          <a:p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.flex-container { flex-direction: column; flex-wrap: wrap; } </a:t>
            </a:r>
          </a:p>
          <a:p>
            <a:endParaRPr lang="en-US" dirty="0">
              <a:solidFill>
                <a:srgbClr val="003CC8"/>
              </a:solidFill>
              <a:latin typeface="SF Mono"/>
            </a:endParaRPr>
          </a:p>
          <a:p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.flex-container { flex-flow: column wrap; }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12891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211F-522A-8DF4-EE2E-8F56C4CD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172FF"/>
                </a:solidFill>
                <a:effectLst/>
                <a:latin typeface="Poppins" pitchFamily="2" charset="77"/>
              </a:rPr>
              <a:t>Justify Content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C7E0-3821-2532-473E-9EAD3C856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flex-start | flex-end | center | space-between | space-around | space-evenly;</a:t>
            </a:r>
            <a:endParaRPr lang="en-US" b="1" i="0" dirty="0">
              <a:solidFill>
                <a:srgbClr val="000000"/>
              </a:solidFill>
              <a:effectLst/>
              <a:latin typeface="Poppins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flex-start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Positional alignment.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Item’ları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sola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dayalı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ve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soldan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sağa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hizalar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.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Varsayılan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seçenektir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flex-end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Positional alignment.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Item’lar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sağa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dayalı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(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bitiş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noktası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)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olarak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hizalanır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center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Positional alignment.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Item’lar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ortalanır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space-between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Distributed alignment. İlk item sola, son item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ise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sağa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dayalıdır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.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Diğer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item’lar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ise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ortalanır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space-around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Distributed alignment. İlk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ve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son item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dışındaki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tüm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item’ların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arasında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eşit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boşluk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olacak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şekilde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hizalanır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space-evenly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Distributed alignment.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Tüm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item’ların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arasında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aynı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eşit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boşluk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olacak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şekilde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hizalanır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26168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A8325-85BF-BCAE-28CE-7C7F04A4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6"/>
            <a:ext cx="294017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Justify-content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B226EF-AC77-9FB3-3495-744080855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35928"/>
            <a:ext cx="6780700" cy="49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37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FCB9-FAB8-0267-9E0D-11F85034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172FF"/>
                </a:solidFill>
                <a:effectLst/>
                <a:latin typeface="Poppins" pitchFamily="2" charset="77"/>
              </a:rPr>
              <a:t>Align Items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1F12-BA14-3AE1-1BF3-F570B7B88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stretch | flex-start | flex-end | center | baseline;</a:t>
            </a:r>
          </a:p>
          <a:p>
            <a:endParaRPr lang="en-US" dirty="0">
              <a:solidFill>
                <a:srgbClr val="003CC8"/>
              </a:solidFill>
              <a:latin typeface="SF Mon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stretch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Basic keywords.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Hizalama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yapmaz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item’ların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yüksekliklerini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container’a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göre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uzatır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Varsayılan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seçenektir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flex-start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Positional alignment.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Item’ları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üst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çizgiye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doğru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hizalar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flex-end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Positional alignment.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Item’ları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alt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çizgiye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doğru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hizalar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center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Positional alignment.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Item’ları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orta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çizgide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hizalar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Poppins" pitchFamily="2" charset="77"/>
              </a:rPr>
              <a:t>baseline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: Baseline alignment.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Item’ları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container’ın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taban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çizgisine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(baseline)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göre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hizalar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52574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CE2B-AD94-7BD4-2D12-3FE692EB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Kaynaklar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23100-3D4F-0CD7-95B0-A1FF7C6E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https://www.quickandeasywebbuilder.com/flexbox.html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css-tricks.com</a:t>
            </a:r>
            <a:r>
              <a:rPr lang="en-US" dirty="0"/>
              <a:t>/the-difference-between-responsive-and-adaptive-design/</a:t>
            </a:r>
          </a:p>
          <a:p>
            <a:r>
              <a:rPr lang="en-US" dirty="0">
                <a:hlinkClick r:id="rId3"/>
              </a:rPr>
              <a:t>https://www.w3schools.com/css/css_rwd_intro.asp</a:t>
            </a:r>
            <a:endParaRPr lang="en-US" dirty="0"/>
          </a:p>
          <a:p>
            <a:r>
              <a:rPr lang="en-US" dirty="0">
                <a:hlinkClick r:id="rId4"/>
              </a:rPr>
              <a:t>https://www.freecodecamp.org/news/learn-flexbox-build-5-layouts/#setup</a:t>
            </a:r>
            <a:endParaRPr lang="en-US" dirty="0"/>
          </a:p>
          <a:p>
            <a:r>
              <a:rPr lang="en-US" dirty="0" err="1"/>
              <a:t>Scss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medium.com</a:t>
            </a:r>
            <a:r>
              <a:rPr lang="en-US" dirty="0">
                <a:hlinkClick r:id="rId5"/>
              </a:rPr>
              <a:t>/bursa-</a:t>
            </a:r>
            <a:r>
              <a:rPr lang="en-US" dirty="0" err="1">
                <a:hlinkClick r:id="rId5"/>
              </a:rPr>
              <a:t>i</a:t>
            </a:r>
            <a:r>
              <a:rPr lang="en-US" dirty="0">
                <a:hlinkClick r:id="rId5"/>
              </a:rPr>
              <a:t>-o/k%C4%B1saca-scss-f026566182cd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09102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D453-5DF4-44BB-869C-E4ADAE87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172FF"/>
                </a:solidFill>
                <a:effectLst/>
                <a:latin typeface="Poppins" pitchFamily="2" charset="77"/>
              </a:rPr>
              <a:t>Flex Item </a:t>
            </a:r>
            <a:r>
              <a:rPr lang="en-US" b="1" i="0" dirty="0" err="1">
                <a:solidFill>
                  <a:srgbClr val="3172FF"/>
                </a:solidFill>
                <a:effectLst/>
                <a:latin typeface="Poppins" pitchFamily="2" charset="77"/>
              </a:rPr>
              <a:t>Özellikleri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9107-B63E-84DA-D978-1D2965CE0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.</a:t>
            </a:r>
            <a:r>
              <a:rPr lang="en-US" b="0" i="0" dirty="0" err="1">
                <a:solidFill>
                  <a:srgbClr val="003CC8"/>
                </a:solidFill>
                <a:effectLst/>
                <a:latin typeface="SF Mono"/>
              </a:rPr>
              <a:t>item:nth-of-type</a:t>
            </a:r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(2)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{ order: 3; } </a:t>
            </a:r>
          </a:p>
          <a:p>
            <a:pPr marL="0" indent="0">
              <a:buNone/>
            </a:pPr>
            <a:endParaRPr lang="en-US" b="0" i="0" dirty="0">
              <a:solidFill>
                <a:srgbClr val="003CC8"/>
              </a:solidFill>
              <a:effectLst/>
              <a:latin typeface="SF Mon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.</a:t>
            </a:r>
            <a:r>
              <a:rPr lang="en-US" b="0" i="0" dirty="0" err="1">
                <a:solidFill>
                  <a:srgbClr val="003CC8"/>
                </a:solidFill>
                <a:effectLst/>
                <a:latin typeface="SF Mono"/>
              </a:rPr>
              <a:t>item:nth-of-type</a:t>
            </a:r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(3)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{ order: 2; }</a:t>
            </a:r>
          </a:p>
          <a:p>
            <a:pPr marL="0" indent="0">
              <a:buNone/>
            </a:pPr>
            <a:endParaRPr lang="en-US" dirty="0">
              <a:solidFill>
                <a:srgbClr val="003CC8"/>
              </a:solidFill>
              <a:latin typeface="SF Mon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CC8"/>
                </a:solidFill>
                <a:latin typeface="SF Mono"/>
              </a:rPr>
              <a:t>Her </a:t>
            </a:r>
            <a:r>
              <a:rPr lang="en-US" dirty="0" err="1">
                <a:solidFill>
                  <a:srgbClr val="003CC8"/>
                </a:solidFill>
                <a:latin typeface="SF Mono"/>
              </a:rPr>
              <a:t>elemanın</a:t>
            </a:r>
            <a:r>
              <a:rPr lang="en-US" dirty="0">
                <a:solidFill>
                  <a:srgbClr val="003CC8"/>
                </a:solidFill>
                <a:latin typeface="SF Mono"/>
              </a:rPr>
              <a:t> </a:t>
            </a:r>
            <a:r>
              <a:rPr lang="en-US" dirty="0" err="1">
                <a:solidFill>
                  <a:srgbClr val="003CC8"/>
                </a:solidFill>
                <a:latin typeface="SF Mono"/>
              </a:rPr>
              <a:t>değeri</a:t>
            </a:r>
            <a:r>
              <a:rPr lang="en-US" dirty="0">
                <a:solidFill>
                  <a:srgbClr val="003CC8"/>
                </a:solidFill>
                <a:latin typeface="SF Mono"/>
              </a:rPr>
              <a:t> </a:t>
            </a:r>
            <a:r>
              <a:rPr lang="en-US" dirty="0" err="1">
                <a:solidFill>
                  <a:srgbClr val="003CC8"/>
                </a:solidFill>
                <a:latin typeface="SF Mono"/>
              </a:rPr>
              <a:t>varsayılan</a:t>
            </a:r>
            <a:r>
              <a:rPr lang="en-US" dirty="0">
                <a:solidFill>
                  <a:srgbClr val="003CC8"/>
                </a:solidFill>
                <a:latin typeface="SF Mono"/>
              </a:rPr>
              <a:t> </a:t>
            </a:r>
            <a:r>
              <a:rPr lang="en-US" dirty="0" err="1">
                <a:solidFill>
                  <a:srgbClr val="003CC8"/>
                </a:solidFill>
                <a:latin typeface="SF Mono"/>
              </a:rPr>
              <a:t>olarak</a:t>
            </a:r>
            <a:r>
              <a:rPr lang="en-US" dirty="0">
                <a:solidFill>
                  <a:srgbClr val="003CC8"/>
                </a:solidFill>
                <a:latin typeface="SF Mono"/>
              </a:rPr>
              <a:t> 0 </a:t>
            </a:r>
            <a:r>
              <a:rPr lang="en-US" dirty="0" err="1">
                <a:solidFill>
                  <a:srgbClr val="003CC8"/>
                </a:solidFill>
                <a:latin typeface="SF Mono"/>
              </a:rPr>
              <a:t>dır</a:t>
            </a:r>
            <a:r>
              <a:rPr lang="en-US" dirty="0">
                <a:solidFill>
                  <a:srgbClr val="003CC8"/>
                </a:solidFill>
                <a:latin typeface="SF Mono"/>
              </a:rPr>
              <a:t>. </a:t>
            </a:r>
            <a:r>
              <a:rPr lang="en-US" dirty="0" err="1">
                <a:solidFill>
                  <a:srgbClr val="003CC8"/>
                </a:solidFill>
                <a:latin typeface="SF Mono"/>
              </a:rPr>
              <a:t>Eksi</a:t>
            </a:r>
            <a:r>
              <a:rPr lang="en-US" dirty="0">
                <a:solidFill>
                  <a:srgbClr val="003CC8"/>
                </a:solidFill>
                <a:latin typeface="SF Mono"/>
              </a:rPr>
              <a:t> </a:t>
            </a:r>
            <a:r>
              <a:rPr lang="en-US" dirty="0" err="1">
                <a:solidFill>
                  <a:srgbClr val="003CC8"/>
                </a:solidFill>
                <a:latin typeface="SF Mono"/>
              </a:rPr>
              <a:t>değer</a:t>
            </a:r>
            <a:r>
              <a:rPr lang="en-US" dirty="0">
                <a:solidFill>
                  <a:srgbClr val="003CC8"/>
                </a:solidFill>
                <a:latin typeface="SF Mono"/>
              </a:rPr>
              <a:t> de </a:t>
            </a:r>
            <a:r>
              <a:rPr lang="en-US" dirty="0" err="1">
                <a:solidFill>
                  <a:srgbClr val="003CC8"/>
                </a:solidFill>
                <a:latin typeface="SF Mono"/>
              </a:rPr>
              <a:t>alabilir</a:t>
            </a:r>
            <a:r>
              <a:rPr lang="en-US" dirty="0">
                <a:solidFill>
                  <a:srgbClr val="003CC8"/>
                </a:solidFill>
                <a:latin typeface="SF Mono"/>
              </a:rPr>
              <a:t>. </a:t>
            </a:r>
            <a:r>
              <a:rPr lang="en-US" dirty="0" err="1">
                <a:solidFill>
                  <a:srgbClr val="003CC8"/>
                </a:solidFill>
                <a:latin typeface="SF Mono"/>
              </a:rPr>
              <a:t>Küçükten</a:t>
            </a:r>
            <a:r>
              <a:rPr lang="en-US" dirty="0">
                <a:solidFill>
                  <a:srgbClr val="003CC8"/>
                </a:solidFill>
                <a:latin typeface="SF Mono"/>
              </a:rPr>
              <a:t> </a:t>
            </a:r>
            <a:r>
              <a:rPr lang="en-US" dirty="0" err="1">
                <a:solidFill>
                  <a:srgbClr val="003CC8"/>
                </a:solidFill>
                <a:latin typeface="SF Mono"/>
              </a:rPr>
              <a:t>büyüğe</a:t>
            </a:r>
            <a:r>
              <a:rPr lang="en-US" dirty="0">
                <a:solidFill>
                  <a:srgbClr val="003CC8"/>
                </a:solidFill>
                <a:latin typeface="SF Mono"/>
              </a:rPr>
              <a:t> </a:t>
            </a:r>
            <a:r>
              <a:rPr lang="en-US" dirty="0" err="1">
                <a:solidFill>
                  <a:srgbClr val="003CC8"/>
                </a:solidFill>
                <a:latin typeface="SF Mono"/>
              </a:rPr>
              <a:t>sıralanır</a:t>
            </a:r>
            <a:r>
              <a:rPr lang="en-US" dirty="0">
                <a:solidFill>
                  <a:srgbClr val="003CC8"/>
                </a:solidFill>
                <a:latin typeface="SF Mono"/>
              </a:rPr>
              <a:t>. </a:t>
            </a:r>
            <a:r>
              <a:rPr lang="en-US" dirty="0" err="1">
                <a:solidFill>
                  <a:srgbClr val="003CC8"/>
                </a:solidFill>
                <a:latin typeface="SF Mono"/>
              </a:rPr>
              <a:t>Hepsi</a:t>
            </a:r>
            <a:r>
              <a:rPr lang="en-US" dirty="0">
                <a:solidFill>
                  <a:srgbClr val="003CC8"/>
                </a:solidFill>
                <a:latin typeface="SF Mono"/>
              </a:rPr>
              <a:t> </a:t>
            </a:r>
            <a:r>
              <a:rPr lang="en-US" dirty="0" err="1">
                <a:solidFill>
                  <a:srgbClr val="003CC8"/>
                </a:solidFill>
                <a:latin typeface="SF Mono"/>
              </a:rPr>
              <a:t>aynı</a:t>
            </a:r>
            <a:r>
              <a:rPr lang="en-US" dirty="0">
                <a:solidFill>
                  <a:srgbClr val="003CC8"/>
                </a:solidFill>
                <a:latin typeface="SF Mono"/>
              </a:rPr>
              <a:t> </a:t>
            </a:r>
            <a:r>
              <a:rPr lang="en-US" dirty="0" err="1">
                <a:solidFill>
                  <a:srgbClr val="003CC8"/>
                </a:solidFill>
                <a:latin typeface="SF Mono"/>
              </a:rPr>
              <a:t>değerse</a:t>
            </a:r>
            <a:r>
              <a:rPr lang="en-US" dirty="0">
                <a:solidFill>
                  <a:srgbClr val="003CC8"/>
                </a:solidFill>
                <a:latin typeface="SF Mono"/>
              </a:rPr>
              <a:t> ilk </a:t>
            </a:r>
            <a:r>
              <a:rPr lang="en-US" dirty="0" err="1">
                <a:solidFill>
                  <a:srgbClr val="003CC8"/>
                </a:solidFill>
                <a:latin typeface="SF Mono"/>
              </a:rPr>
              <a:t>yazılandan</a:t>
            </a:r>
            <a:r>
              <a:rPr lang="en-US" dirty="0">
                <a:solidFill>
                  <a:srgbClr val="003CC8"/>
                </a:solidFill>
                <a:latin typeface="SF Mono"/>
              </a:rPr>
              <a:t> </a:t>
            </a:r>
            <a:r>
              <a:rPr lang="en-US" dirty="0" err="1">
                <a:solidFill>
                  <a:srgbClr val="003CC8"/>
                </a:solidFill>
                <a:latin typeface="SF Mono"/>
              </a:rPr>
              <a:t>itibaren</a:t>
            </a:r>
            <a:r>
              <a:rPr lang="en-US" dirty="0">
                <a:solidFill>
                  <a:srgbClr val="003CC8"/>
                </a:solidFill>
                <a:latin typeface="SF Mono"/>
              </a:rPr>
              <a:t> </a:t>
            </a:r>
            <a:r>
              <a:rPr lang="en-US" dirty="0" err="1">
                <a:solidFill>
                  <a:srgbClr val="003CC8"/>
                </a:solidFill>
                <a:latin typeface="SF Mono"/>
              </a:rPr>
              <a:t>sıralanır</a:t>
            </a:r>
            <a:r>
              <a:rPr lang="en-US" dirty="0">
                <a:solidFill>
                  <a:srgbClr val="003CC8"/>
                </a:solidFill>
                <a:latin typeface="SF Mono"/>
              </a:rPr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921328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B1EA-63C3-458C-BB69-A78E1A34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172FF"/>
                </a:solidFill>
                <a:effectLst/>
                <a:latin typeface="Poppins" pitchFamily="2" charset="77"/>
              </a:rPr>
              <a:t>Flex-grow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67CA-56BD-01E8-8ACA-7AC7A33A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Bir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Item’ın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(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genişlik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/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veya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yükseklik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)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göstermek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dirty="0"/>
              <a:t>flex-grow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özelliğini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kullanabiliriz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. </a:t>
            </a:r>
            <a:r>
              <a:rPr lang="en-US" sz="2000" dirty="0"/>
              <a:t>flex-grow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varsayılan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değer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0 (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sıfır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)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değerine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</a:rPr>
              <a:t>sahiptir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7BA7D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.</a:t>
            </a:r>
            <a:r>
              <a:rPr lang="en-US" sz="1800" b="0" dirty="0" err="1">
                <a:solidFill>
                  <a:srgbClr val="D7BA7D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sayi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{</a:t>
            </a:r>
            <a:endParaRPr lang="en-US" sz="18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background-color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: </a:t>
            </a:r>
            <a:r>
              <a:rPr lang="en-US" sz="18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chocolate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;</a:t>
            </a:r>
            <a:endParaRPr lang="en-US" sz="18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height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: </a:t>
            </a:r>
            <a:r>
              <a:rPr lang="en-US" sz="18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50%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;</a:t>
            </a:r>
            <a:endParaRPr lang="en-US" sz="18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flex-grow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: </a:t>
            </a:r>
            <a:r>
              <a:rPr lang="en-US" sz="18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2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;</a:t>
            </a:r>
            <a:endParaRPr lang="en-US" sz="18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order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: </a:t>
            </a:r>
            <a:r>
              <a:rPr lang="en-US" sz="18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;</a:t>
            </a:r>
            <a:endParaRPr lang="en-US" sz="18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}</a:t>
            </a:r>
            <a:endParaRPr lang="en-US" sz="18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9986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2D2E-3B5F-2178-CF0A-1B1A073F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172FF"/>
                </a:solidFill>
                <a:effectLst/>
                <a:latin typeface="Poppins" pitchFamily="2" charset="77"/>
              </a:rPr>
              <a:t>Flex-basis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E0368-1259-2D62-5B77-34FD71EED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60"/>
            <a:ext cx="10515600" cy="4813003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.</a:t>
            </a:r>
            <a:r>
              <a:rPr lang="en-US" b="0" i="0" dirty="0" err="1">
                <a:solidFill>
                  <a:srgbClr val="003CC8"/>
                </a:solidFill>
                <a:effectLst/>
                <a:latin typeface="SF Mono"/>
              </a:rPr>
              <a:t>item:nth-of-type</a:t>
            </a:r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(2)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{ flex-basis: 10em; } </a:t>
            </a:r>
          </a:p>
          <a:p>
            <a:pPr marL="0" indent="0">
              <a:buNone/>
            </a:pPr>
            <a:endParaRPr lang="en-US" dirty="0">
              <a:solidFill>
                <a:srgbClr val="003CC8"/>
              </a:solidFill>
              <a:latin typeface="SF Mono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.</a:t>
            </a:r>
            <a:r>
              <a:rPr lang="en-US" b="0" i="0" dirty="0" err="1">
                <a:solidFill>
                  <a:srgbClr val="003CC8"/>
                </a:solidFill>
                <a:effectLst/>
                <a:latin typeface="SF Mono"/>
              </a:rPr>
              <a:t>item:nth-of-type</a:t>
            </a:r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(3)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{ flex-basis: 3px; }</a:t>
            </a:r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AA841-D789-0F5C-43C2-C7F49FA2A706}"/>
              </a:ext>
            </a:extLst>
          </p:cNvPr>
          <p:cNvSpPr txBox="1"/>
          <p:nvPr/>
        </p:nvSpPr>
        <p:spPr>
          <a:xfrm>
            <a:off x="5001398" y="1363960"/>
            <a:ext cx="60980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Container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genişliği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yetiyorsa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olması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gereken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genişliğini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belirtmek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(</a:t>
            </a:r>
            <a:r>
              <a:rPr lang="en-US" b="0" i="0" u="none" strike="noStrike" dirty="0">
                <a:solidFill>
                  <a:srgbClr val="3172FF"/>
                </a:solidFill>
                <a:effectLst/>
                <a:latin typeface="Poppins" pitchFamily="2" charset="77"/>
                <a:hlinkClick r:id="rId2"/>
              </a:rPr>
              <a:t>px, pt, em gibi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uzunluk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birimler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ile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istediğimizde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 </a:t>
            </a:r>
            <a:r>
              <a:rPr lang="en-US" dirty="0"/>
              <a:t>flex-basis </a:t>
            </a:r>
            <a:r>
              <a:rPr lang="en-US" dirty="0" err="1"/>
              <a:t>özelliği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Varsayılan</a:t>
            </a:r>
            <a:r>
              <a:rPr lang="en-US" dirty="0"/>
              <a:t> 0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0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sıfır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tanımı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yapılırsa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item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gerekli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olan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değer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demektir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46940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564F-B693-1034-6E99-853C4911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172FF"/>
                </a:solidFill>
                <a:effectLst/>
                <a:latin typeface="Poppins" pitchFamily="2" charset="77"/>
              </a:rPr>
              <a:t>Shorthand: Flex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50F1C-A1BD-BC57-43A7-E44E4679C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3CC8"/>
                </a:solidFill>
                <a:effectLst/>
                <a:latin typeface="SF Mono"/>
              </a:rPr>
              <a:t>flex: 1 1 100px;</a:t>
            </a:r>
          </a:p>
          <a:p>
            <a:endParaRPr lang="en-US" dirty="0">
              <a:solidFill>
                <a:srgbClr val="003CC8"/>
              </a:solidFill>
              <a:latin typeface="SF Mono"/>
            </a:endParaRPr>
          </a:p>
          <a:p>
            <a:r>
              <a:rPr lang="en-US" dirty="0">
                <a:solidFill>
                  <a:srgbClr val="003CC8"/>
                </a:solidFill>
                <a:latin typeface="SF Mono"/>
              </a:rPr>
              <a:t>1. </a:t>
            </a:r>
            <a:r>
              <a:rPr lang="en-US" dirty="0" err="1">
                <a:solidFill>
                  <a:srgbClr val="003CC8"/>
                </a:solidFill>
                <a:latin typeface="SF Mono"/>
              </a:rPr>
              <a:t>değer</a:t>
            </a:r>
            <a:r>
              <a:rPr lang="en-US" dirty="0">
                <a:solidFill>
                  <a:srgbClr val="003CC8"/>
                </a:solidFill>
                <a:latin typeface="SF Mono"/>
              </a:rPr>
              <a:t> grow</a:t>
            </a:r>
          </a:p>
          <a:p>
            <a:r>
              <a:rPr lang="en-US" dirty="0">
                <a:solidFill>
                  <a:srgbClr val="003CC8"/>
                </a:solidFill>
                <a:latin typeface="SF Mono"/>
              </a:rPr>
              <a:t>2. </a:t>
            </a:r>
            <a:r>
              <a:rPr lang="en-US" dirty="0" err="1">
                <a:solidFill>
                  <a:srgbClr val="003CC8"/>
                </a:solidFill>
                <a:latin typeface="SF Mono"/>
              </a:rPr>
              <a:t>değer</a:t>
            </a:r>
            <a:r>
              <a:rPr lang="en-US" dirty="0">
                <a:solidFill>
                  <a:srgbClr val="003CC8"/>
                </a:solidFill>
                <a:latin typeface="SF Mono"/>
              </a:rPr>
              <a:t> shrink</a:t>
            </a:r>
          </a:p>
          <a:p>
            <a:r>
              <a:rPr lang="en-US" dirty="0">
                <a:solidFill>
                  <a:srgbClr val="003CC8"/>
                </a:solidFill>
                <a:latin typeface="SF Mono"/>
              </a:rPr>
              <a:t>3. </a:t>
            </a:r>
            <a:r>
              <a:rPr lang="en-US" dirty="0" err="1">
                <a:solidFill>
                  <a:srgbClr val="003CC8"/>
                </a:solidFill>
                <a:latin typeface="SF Mono"/>
              </a:rPr>
              <a:t>değer</a:t>
            </a:r>
            <a:r>
              <a:rPr lang="en-US" dirty="0">
                <a:solidFill>
                  <a:srgbClr val="003CC8"/>
                </a:solidFill>
                <a:latin typeface="SF Mono"/>
              </a:rPr>
              <a:t> basis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362813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D856-3E8B-C3AB-6336-9A65EA21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Responsive örnek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0BAD-513F-FE35-B23F-28945CC11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26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.container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display</a:t>
            </a:r>
            <a:r>
              <a:rPr lang="en-US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flex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flex-wrap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wrap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.container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40%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background-color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aqua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height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36CB2-D256-10C8-A35A-3A93817542D7}"/>
              </a:ext>
            </a:extLst>
          </p:cNvPr>
          <p:cNvSpPr txBox="1"/>
          <p:nvPr/>
        </p:nvSpPr>
        <p:spPr>
          <a:xfrm>
            <a:off x="132835" y="5988734"/>
            <a:ext cx="7688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>
                <a:hlinkClick r:id="rId2"/>
              </a:rPr>
              <a:t>https://www.youtube.com/watch?app=desktop&amp;v=0SktamdLLAQ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987077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D856-3E8B-C3AB-6336-9A65EA21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Responsive örnek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0BAD-513F-FE35-B23F-28945CC1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@media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screen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and 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max-width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1200px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.container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40%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@media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screen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and 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max-width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600px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.container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90%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89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ACD7-9A89-29DA-F146-E5ADC3A8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Ne demek?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B6843-6C4E-CB39-C0C6-99BF28AD2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.container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 err="1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div:</a:t>
            </a:r>
            <a:r>
              <a:rPr lang="en-US" b="0" dirty="0" err="1">
                <a:solidFill>
                  <a:srgbClr val="D7BA7D"/>
                </a:solidFill>
                <a:effectLst/>
                <a:highlight>
                  <a:srgbClr val="FFFF00"/>
                </a:highlight>
                <a:latin typeface="Menlo" panose="020B0609030804020204" pitchFamily="49" charset="0"/>
              </a:rPr>
              <a:t>nth-of-type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2n+1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background-color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blueviolet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631242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E4A50-D417-B855-BC0A-A5DA9783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TR" sz="5400"/>
              <a:t>LAB GÖREVİ</a:t>
            </a:r>
          </a:p>
        </p:txBody>
      </p:sp>
      <p:sp>
        <p:nvSpPr>
          <p:cNvPr id="820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4FCD8-2557-6D9D-3021-5C55F748F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TR" sz="2200" dirty="0"/>
              <a:t>Grid Layout özelliklerini kullanarak şu şekilde bir tasarım yapınız:</a:t>
            </a:r>
          </a:p>
          <a:p>
            <a:endParaRPr lang="en-TR" sz="2200" dirty="0"/>
          </a:p>
          <a:p>
            <a:r>
              <a:rPr lang="en-TR" sz="2200" dirty="0"/>
              <a:t>Grid Layout özelliklerini araştırmak sizin göreviniz </a:t>
            </a:r>
            <a:r>
              <a:rPr lang="en-TR" sz="2200" dirty="0">
                <a:sym typeface="Wingdings" pitchFamily="2" charset="2"/>
              </a:rPr>
              <a:t></a:t>
            </a:r>
            <a:endParaRPr lang="en-TR" sz="2200" dirty="0"/>
          </a:p>
          <a:p>
            <a:endParaRPr lang="en-TR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EA21C3-D71A-B70D-9764-61AEF61162A1}"/>
              </a:ext>
            </a:extLst>
          </p:cNvPr>
          <p:cNvSpPr/>
          <p:nvPr/>
        </p:nvSpPr>
        <p:spPr>
          <a:xfrm>
            <a:off x="6096000" y="1600200"/>
            <a:ext cx="1847850" cy="14430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EA7277-3AD2-7353-F1A4-1A9307DCC0DE}"/>
              </a:ext>
            </a:extLst>
          </p:cNvPr>
          <p:cNvSpPr/>
          <p:nvPr/>
        </p:nvSpPr>
        <p:spPr>
          <a:xfrm>
            <a:off x="8132064" y="1600200"/>
            <a:ext cx="1847850" cy="14430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190A7E-8BDD-0E55-588C-262876514FB4}"/>
              </a:ext>
            </a:extLst>
          </p:cNvPr>
          <p:cNvSpPr/>
          <p:nvPr/>
        </p:nvSpPr>
        <p:spPr>
          <a:xfrm>
            <a:off x="10168128" y="1600200"/>
            <a:ext cx="1847850" cy="14430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D7D17C-E234-DB18-C74C-3FD5E8F6B450}"/>
              </a:ext>
            </a:extLst>
          </p:cNvPr>
          <p:cNvSpPr/>
          <p:nvPr/>
        </p:nvSpPr>
        <p:spPr>
          <a:xfrm>
            <a:off x="6086444" y="753761"/>
            <a:ext cx="5929534" cy="7678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77C29E-170A-81D7-A699-8FBA4C2D1089}"/>
              </a:ext>
            </a:extLst>
          </p:cNvPr>
          <p:cNvSpPr/>
          <p:nvPr/>
        </p:nvSpPr>
        <p:spPr>
          <a:xfrm>
            <a:off x="6086444" y="3124044"/>
            <a:ext cx="3893470" cy="9413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D22138-1A8C-9D2B-9B9B-DD8D9DF362B9}"/>
              </a:ext>
            </a:extLst>
          </p:cNvPr>
          <p:cNvSpPr/>
          <p:nvPr/>
        </p:nvSpPr>
        <p:spPr>
          <a:xfrm>
            <a:off x="10168128" y="3124044"/>
            <a:ext cx="1847850" cy="9413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BB6CEF-25F2-6D24-E216-2A6F578BB9C2}"/>
              </a:ext>
            </a:extLst>
          </p:cNvPr>
          <p:cNvSpPr/>
          <p:nvPr/>
        </p:nvSpPr>
        <p:spPr>
          <a:xfrm>
            <a:off x="6086444" y="4146179"/>
            <a:ext cx="5929534" cy="8445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9287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C0BC-D347-680B-DC59-A41B3A7E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Inter"/>
                <a:hlinkClick r:id="rId2"/>
              </a:rPr>
              <a:t>pseudo-class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9C2B-C253-9474-FC8F-1964A05A8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linkClick r:id="rId3"/>
              </a:rPr>
              <a:t>https://developer.mozilla.org/en-US/docs/Web/CSS/:nth-last-child</a:t>
            </a:r>
            <a:endParaRPr lang="en-US" dirty="0"/>
          </a:p>
          <a:p>
            <a:endParaRPr lang="en-US" dirty="0"/>
          </a:p>
          <a:p>
            <a:r>
              <a:rPr lang="en-US" dirty="0"/>
              <a:t>p {</a:t>
            </a:r>
          </a:p>
          <a:p>
            <a:r>
              <a:rPr lang="en-US" dirty="0"/>
              <a:t>  font-weight: bold;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li:nth-child</a:t>
            </a:r>
            <a:r>
              <a:rPr lang="en-US" dirty="0"/>
              <a:t>(-n + 3) {</a:t>
            </a:r>
          </a:p>
          <a:p>
            <a:r>
              <a:rPr lang="en-US" dirty="0"/>
              <a:t>  border: 2px solid orange;</a:t>
            </a:r>
          </a:p>
          <a:p>
            <a:r>
              <a:rPr lang="en-US" dirty="0"/>
              <a:t>  margin-bottom: 1px;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li:nth-child</a:t>
            </a:r>
            <a:r>
              <a:rPr lang="en-US" dirty="0"/>
              <a:t>(even) {</a:t>
            </a:r>
          </a:p>
          <a:p>
            <a:r>
              <a:rPr lang="en-US" dirty="0"/>
              <a:t>  background-color: </a:t>
            </a:r>
            <a:r>
              <a:rPr lang="en-US" dirty="0" err="1"/>
              <a:t>lightyellow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TR" dirty="0"/>
          </a:p>
        </p:txBody>
      </p:sp>
      <p:pic>
        <p:nvPicPr>
          <p:cNvPr id="5" name="Picture 4" descr="A screenshot of a list of names&#10;&#10;Description automatically generated">
            <a:extLst>
              <a:ext uri="{FF2B5EF4-FFF2-40B4-BE49-F238E27FC236}">
                <a16:creationId xmlns:a16="http://schemas.microsoft.com/office/drawing/2014/main" id="{6163D72C-F107-A9E5-8EB0-10ADBB370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281" y="1138366"/>
            <a:ext cx="3352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6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525FA-4C13-F86F-F18B-B03FAA79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Responsive ve Adaptive Tasarım</a:t>
            </a:r>
          </a:p>
        </p:txBody>
      </p:sp>
      <p:pic>
        <p:nvPicPr>
          <p:cNvPr id="2050" name="Picture 2" descr="website-design-responsive-vs-adaptive">
            <a:extLst>
              <a:ext uri="{FF2B5EF4-FFF2-40B4-BE49-F238E27FC236}">
                <a16:creationId xmlns:a16="http://schemas.microsoft.com/office/drawing/2014/main" id="{2A62D61D-3115-B229-A54C-5066519457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7" y="1675227"/>
            <a:ext cx="10101606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2B52F9-8B48-34C0-9B7D-0B1239A614CF}"/>
              </a:ext>
            </a:extLst>
          </p:cNvPr>
          <p:cNvSpPr txBox="1"/>
          <p:nvPr/>
        </p:nvSpPr>
        <p:spPr>
          <a:xfrm>
            <a:off x="231688" y="6206248"/>
            <a:ext cx="8455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>
                <a:hlinkClick r:id="rId3"/>
              </a:rPr>
              <a:t>https://css-tricks.com/</a:t>
            </a:r>
            <a:r>
              <a:rPr lang="en-TR" dirty="0">
                <a:hlinkClick r:id="rId3"/>
              </a:rPr>
              <a:t>the-difference-between-responsive-and-adaptive-design</a:t>
            </a:r>
            <a:r>
              <a:rPr lang="en-T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3543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0CECF-B4B2-34A6-8F61-4C2CAA01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Neden Responsive Önemli</a:t>
            </a:r>
          </a:p>
        </p:txBody>
      </p:sp>
      <p:pic>
        <p:nvPicPr>
          <p:cNvPr id="1028" name="Picture 4" descr="Mobile, tablet, desktop market share">
            <a:extLst>
              <a:ext uri="{FF2B5EF4-FFF2-40B4-BE49-F238E27FC236}">
                <a16:creationId xmlns:a16="http://schemas.microsoft.com/office/drawing/2014/main" id="{DBBE04D1-89EB-901E-D273-0755119178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7804" y="911682"/>
            <a:ext cx="7836009" cy="503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1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7" name="Freeform: Shape 717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3" name="Freeform: Shape 718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85" name="Isosceles Triangle 718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Flex Box Chart">
            <a:extLst>
              <a:ext uri="{FF2B5EF4-FFF2-40B4-BE49-F238E27FC236}">
                <a16:creationId xmlns:a16="http://schemas.microsoft.com/office/drawing/2014/main" id="{02365241-1679-930E-B108-C198A712D9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0132" y="643467"/>
            <a:ext cx="721173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7" name="Isosceles Triangle 718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Flex Box Architecture">
            <a:extLst>
              <a:ext uri="{FF2B5EF4-FFF2-40B4-BE49-F238E27FC236}">
                <a16:creationId xmlns:a16="http://schemas.microsoft.com/office/drawing/2014/main" id="{84B6D7CE-7EE6-65C5-211D-EE80D9A19D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93572"/>
            <a:ext cx="10905066" cy="507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79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D848-0CF3-78E2-D0C6-0E850CFD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172FF"/>
                </a:solidFill>
                <a:effectLst/>
                <a:latin typeface="Poppins" pitchFamily="2" charset="77"/>
              </a:rPr>
              <a:t>Flexbox Layout Module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023A-10FC-2C39-15CE-83F51C7E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Poppins" pitchFamily="2" charset="77"/>
              </a:rPr>
              <a:t>Flexbox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temel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2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boyutlu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hareket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alanı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içerisinde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 </a:t>
            </a:r>
            <a:r>
              <a:rPr lang="en-US" b="0" i="0" u="none" strike="noStrike" dirty="0">
                <a:solidFill>
                  <a:srgbClr val="3172FF"/>
                </a:solidFill>
                <a:effectLst/>
                <a:latin typeface="Poppins" pitchFamily="2" charset="77"/>
                <a:hlinkClick r:id="rId2"/>
              </a:rPr>
              <a:t>duyarlı (responsive)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elementlerin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ekran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boyutuna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(screen size)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veya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cihaza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(device)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bağlı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otomatik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düzenlenmesini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sağlar</a:t>
            </a:r>
            <a:r>
              <a:rPr lang="en-US" b="0" i="0" dirty="0">
                <a:solidFill>
                  <a:srgbClr val="000000"/>
                </a:solidFill>
                <a:effectLst/>
                <a:latin typeface="Poppins" pitchFamily="2" charset="77"/>
              </a:rPr>
              <a:t>.</a:t>
            </a:r>
          </a:p>
          <a:p>
            <a:pPr>
              <a:lnSpc>
                <a:spcPct val="150000"/>
              </a:lnSpc>
            </a:pPr>
            <a:endParaRPr lang="en-US" b="0" i="0" dirty="0">
              <a:solidFill>
                <a:srgbClr val="000000"/>
              </a:solidFill>
              <a:effectLst/>
              <a:latin typeface="Poppins" pitchFamily="2" charset="77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Block (division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ve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/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veya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section’lar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için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Inline 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metinler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için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Table 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iki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boyutlu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tablo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verileri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için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Positioned 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elementin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konumlandırılması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Poppins" pitchFamily="2" charset="77"/>
              </a:rPr>
              <a:t>için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Poppins" pitchFamily="2" charset="77"/>
              </a:rPr>
              <a:t>)</a:t>
            </a:r>
          </a:p>
          <a:p>
            <a:pPr lvl="1">
              <a:lnSpc>
                <a:spcPct val="150000"/>
              </a:lnSpc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86543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4515-0DD8-D72B-AF4A-50B7E71E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172FF"/>
                </a:solidFill>
                <a:effectLst/>
                <a:latin typeface="Poppins" pitchFamily="2" charset="77"/>
              </a:rPr>
              <a:t>Flexbox Layout Module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2D41F-4B30-259B-8025-32772384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C</a:t>
            </a:r>
            <a:r>
              <a:rPr lang="en-US" dirty="0"/>
              <a:t>o</a:t>
            </a:r>
            <a:r>
              <a:rPr lang="en-TR" dirty="0"/>
              <a:t>ntainer</a:t>
            </a:r>
          </a:p>
          <a:p>
            <a:r>
              <a:rPr lang="en-TR" dirty="0"/>
              <a:t>Item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5141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995</Words>
  <Application>Microsoft Macintosh PowerPoint</Application>
  <PresentationFormat>Widescreen</PresentationFormat>
  <Paragraphs>173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Inter</vt:lpstr>
      <vt:lpstr>Menlo</vt:lpstr>
      <vt:lpstr>Poppins</vt:lpstr>
      <vt:lpstr>SF Mono</vt:lpstr>
      <vt:lpstr>Office Theme</vt:lpstr>
      <vt:lpstr>CSS  Flex Box</vt:lpstr>
      <vt:lpstr>Kaynaklar</vt:lpstr>
      <vt:lpstr>pseudo-class</vt:lpstr>
      <vt:lpstr>Responsive ve Adaptive Tasarım</vt:lpstr>
      <vt:lpstr>Neden Responsive Önemli</vt:lpstr>
      <vt:lpstr>PowerPoint Presentation</vt:lpstr>
      <vt:lpstr>PowerPoint Presentation</vt:lpstr>
      <vt:lpstr>Flexbox Layout Module</vt:lpstr>
      <vt:lpstr>Flexbox Layout Module</vt:lpstr>
      <vt:lpstr>Flexbox model </vt:lpstr>
      <vt:lpstr>Flexbox model </vt:lpstr>
      <vt:lpstr>.flex-container { flex-wrap: nowrap | wrap | wrap-reverse;  }</vt:lpstr>
      <vt:lpstr>Flex Container</vt:lpstr>
      <vt:lpstr>flex-direction</vt:lpstr>
      <vt:lpstr>Flex Wrap</vt:lpstr>
      <vt:lpstr>Flex Flow</vt:lpstr>
      <vt:lpstr>Justify Content</vt:lpstr>
      <vt:lpstr>Justify-content</vt:lpstr>
      <vt:lpstr>Align Items</vt:lpstr>
      <vt:lpstr>Flex Item Özellikleri</vt:lpstr>
      <vt:lpstr>Flex-grow</vt:lpstr>
      <vt:lpstr>Flex-basis</vt:lpstr>
      <vt:lpstr>Shorthand: Flex</vt:lpstr>
      <vt:lpstr>Responsive örnek 1</vt:lpstr>
      <vt:lpstr>Responsive örnek 1</vt:lpstr>
      <vt:lpstr>Ne demek?</vt:lpstr>
      <vt:lpstr>LAB GÖREVİ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 Flex Box</dc:title>
  <dc:creator>Esra KIDIMAN</dc:creator>
  <cp:lastModifiedBy>Esra KIDIMAN</cp:lastModifiedBy>
  <cp:revision>9</cp:revision>
  <dcterms:created xsi:type="dcterms:W3CDTF">2023-11-15T09:39:34Z</dcterms:created>
  <dcterms:modified xsi:type="dcterms:W3CDTF">2023-11-16T22:45:42Z</dcterms:modified>
</cp:coreProperties>
</file>