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307" r:id="rId3"/>
    <p:sldId id="311" r:id="rId4"/>
    <p:sldId id="330" r:id="rId5"/>
    <p:sldId id="312" r:id="rId6"/>
    <p:sldId id="313" r:id="rId7"/>
    <p:sldId id="315" r:id="rId8"/>
    <p:sldId id="317" r:id="rId9"/>
    <p:sldId id="318" r:id="rId10"/>
    <p:sldId id="316" r:id="rId11"/>
    <p:sldId id="319" r:id="rId12"/>
    <p:sldId id="320" r:id="rId13"/>
    <p:sldId id="321" r:id="rId14"/>
    <p:sldId id="309" r:id="rId15"/>
    <p:sldId id="305" r:id="rId16"/>
    <p:sldId id="279" r:id="rId17"/>
    <p:sldId id="280" r:id="rId18"/>
    <p:sldId id="285" r:id="rId19"/>
    <p:sldId id="286" r:id="rId20"/>
    <p:sldId id="287" r:id="rId21"/>
    <p:sldId id="302" r:id="rId22"/>
    <p:sldId id="288" r:id="rId23"/>
    <p:sldId id="289" r:id="rId24"/>
    <p:sldId id="290" r:id="rId25"/>
    <p:sldId id="281" r:id="rId26"/>
    <p:sldId id="282" r:id="rId27"/>
    <p:sldId id="325" r:id="rId28"/>
    <p:sldId id="323" r:id="rId29"/>
    <p:sldId id="327" r:id="rId30"/>
    <p:sldId id="324" r:id="rId31"/>
    <p:sldId id="283" r:id="rId32"/>
    <p:sldId id="284" r:id="rId33"/>
    <p:sldId id="329" r:id="rId34"/>
    <p:sldId id="301" r:id="rId35"/>
    <p:sldId id="322" r:id="rId36"/>
    <p:sldId id="326" r:id="rId37"/>
    <p:sldId id="328" r:id="rId38"/>
    <p:sldId id="257" r:id="rId39"/>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9"/>
  </p:normalViewPr>
  <p:slideViewPr>
    <p:cSldViewPr snapToGrid="0">
      <p:cViewPr varScale="1">
        <p:scale>
          <a:sx n="90" d="100"/>
          <a:sy n="90" d="100"/>
        </p:scale>
        <p:origin x="232"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10/17/23</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71445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10/17/23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849729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10/17/23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8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10/17/23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88740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10/17/23</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06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10/17/23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999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10/17/23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912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10/17/23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08456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10/17/23</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68783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10/17/23</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59444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10/17/23</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69121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10/17/23</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566865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wpkube.com/html5-cheat-she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embedmymap.com/?gclid=Cj0KCQjwhL6pBhDjARIsAGx8D58a5dw4UaYZu7g-RmWxllJBBYWZxPIQeMAKzwBa4ut0OJTNixXnKykaAtN5EALw_wcB#iframecodegenera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eveloper.mozilla.org/en-US/docs/Web/HTML/Element/colgrou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FFDF74A9-5908-C2E7-C66A-B589C8E853D1}"/>
              </a:ext>
            </a:extLst>
          </p:cNvPr>
          <p:cNvPicPr>
            <a:picLocks noChangeAspect="1"/>
          </p:cNvPicPr>
          <p:nvPr/>
        </p:nvPicPr>
        <p:blipFill rotWithShape="1">
          <a:blip r:embed="rId2"/>
          <a:srcRect t="23160" b="20590"/>
          <a:stretch/>
        </p:blipFill>
        <p:spPr>
          <a:xfrm>
            <a:off x="20" y="-2"/>
            <a:ext cx="12191980" cy="6858002"/>
          </a:xfrm>
          <a:prstGeom prst="rect">
            <a:avLst/>
          </a:prstGeom>
        </p:spPr>
      </p:pic>
      <p:sp>
        <p:nvSpPr>
          <p:cNvPr id="30" name="Rectangle 29">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0025E-E536-875A-2F26-8E89DFD419EE}"/>
              </a:ext>
            </a:extLst>
          </p:cNvPr>
          <p:cNvSpPr>
            <a:spLocks noGrp="1"/>
          </p:cNvSpPr>
          <p:nvPr>
            <p:ph type="ctrTitle"/>
          </p:nvPr>
        </p:nvSpPr>
        <p:spPr>
          <a:xfrm>
            <a:off x="855663" y="863600"/>
            <a:ext cx="6007100" cy="3366494"/>
          </a:xfrm>
        </p:spPr>
        <p:txBody>
          <a:bodyPr anchor="b">
            <a:normAutofit/>
          </a:bodyPr>
          <a:lstStyle/>
          <a:p>
            <a:r>
              <a:rPr lang="en-TR">
                <a:solidFill>
                  <a:schemeClr val="bg1"/>
                </a:solidFill>
              </a:rPr>
              <a:t>HTML</a:t>
            </a:r>
          </a:p>
        </p:txBody>
      </p:sp>
      <p:sp>
        <p:nvSpPr>
          <p:cNvPr id="3" name="Subtitle 2">
            <a:extLst>
              <a:ext uri="{FF2B5EF4-FFF2-40B4-BE49-F238E27FC236}">
                <a16:creationId xmlns:a16="http://schemas.microsoft.com/office/drawing/2014/main" id="{8AF89E37-54A2-F89F-E861-6BC499E0F845}"/>
              </a:ext>
            </a:extLst>
          </p:cNvPr>
          <p:cNvSpPr>
            <a:spLocks noGrp="1"/>
          </p:cNvSpPr>
          <p:nvPr>
            <p:ph type="subTitle" idx="1"/>
          </p:nvPr>
        </p:nvSpPr>
        <p:spPr>
          <a:xfrm>
            <a:off x="859536" y="4290191"/>
            <a:ext cx="6074001" cy="1345689"/>
          </a:xfrm>
        </p:spPr>
        <p:txBody>
          <a:bodyPr anchor="t">
            <a:normAutofit/>
          </a:bodyPr>
          <a:lstStyle/>
          <a:p>
            <a:pPr>
              <a:lnSpc>
                <a:spcPct val="140000"/>
              </a:lnSpc>
            </a:pPr>
            <a:r>
              <a:rPr lang="en-TR">
                <a:solidFill>
                  <a:schemeClr val="bg1"/>
                </a:solidFill>
              </a:rPr>
              <a:t>3. </a:t>
            </a:r>
            <a:r>
              <a:rPr lang="en-US">
                <a:solidFill>
                  <a:schemeClr val="bg1"/>
                </a:solidFill>
              </a:rPr>
              <a:t>H</a:t>
            </a:r>
            <a:r>
              <a:rPr lang="en-TR">
                <a:solidFill>
                  <a:schemeClr val="bg1"/>
                </a:solidFill>
              </a:rPr>
              <a:t>afta</a:t>
            </a:r>
          </a:p>
          <a:p>
            <a:pPr>
              <a:lnSpc>
                <a:spcPct val="140000"/>
              </a:lnSpc>
            </a:pPr>
            <a:r>
              <a:rPr lang="en-TR">
                <a:solidFill>
                  <a:schemeClr val="bg1"/>
                </a:solidFill>
              </a:rPr>
              <a:t>Dr. Esra KIDIMAN DEMİRHAN</a:t>
            </a:r>
          </a:p>
        </p:txBody>
      </p:sp>
    </p:spTree>
    <p:extLst>
      <p:ext uri="{BB962C8B-B14F-4D97-AF65-F5344CB8AC3E}">
        <p14:creationId xmlns:p14="http://schemas.microsoft.com/office/powerpoint/2010/main" val="3468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A6043D-A672-27A1-08A5-5B9A6ADBAFB9}"/>
              </a:ext>
            </a:extLst>
          </p:cNvPr>
          <p:cNvSpPr>
            <a:spLocks noGrp="1"/>
          </p:cNvSpPr>
          <p:nvPr>
            <p:ph type="title"/>
          </p:nvPr>
        </p:nvSpPr>
        <p:spPr>
          <a:xfrm>
            <a:off x="1535371" y="1044054"/>
            <a:ext cx="10013709" cy="1030360"/>
          </a:xfrm>
        </p:spPr>
        <p:txBody>
          <a:bodyPr>
            <a:normAutofit/>
          </a:bodyPr>
          <a:lstStyle/>
          <a:p>
            <a:r>
              <a:rPr lang="en-TR" dirty="0">
                <a:solidFill>
                  <a:schemeClr val="bg1"/>
                </a:solidFill>
              </a:rPr>
              <a:t>&lt;canvas&gt;&lt;/canvas&gt;</a:t>
            </a:r>
          </a:p>
        </p:txBody>
      </p:sp>
      <p:sp>
        <p:nvSpPr>
          <p:cNvPr id="18" name="Rectangle 17">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79A3D384-87FC-2901-C7B3-FB5DE72F1647}"/>
              </a:ext>
            </a:extLst>
          </p:cNvPr>
          <p:cNvSpPr>
            <a:spLocks noGrp="1"/>
          </p:cNvSpPr>
          <p:nvPr>
            <p:ph idx="1"/>
          </p:nvPr>
        </p:nvSpPr>
        <p:spPr>
          <a:xfrm>
            <a:off x="1535371" y="2702257"/>
            <a:ext cx="9935571" cy="3426158"/>
          </a:xfrm>
        </p:spPr>
        <p:txBody>
          <a:bodyPr anchor="t">
            <a:normAutofit/>
          </a:bodyPr>
          <a:lstStyle/>
          <a:p>
            <a:r>
              <a:rPr lang="en-US" dirty="0"/>
              <a:t>&lt;canvas </a:t>
            </a:r>
            <a:r>
              <a:rPr lang="en-US" dirty="0">
                <a:highlight>
                  <a:srgbClr val="FFFF00"/>
                </a:highlight>
              </a:rPr>
              <a:t>id="</a:t>
            </a:r>
            <a:r>
              <a:rPr lang="en-US" dirty="0" err="1">
                <a:highlight>
                  <a:srgbClr val="FFFF00"/>
                </a:highlight>
              </a:rPr>
              <a:t>cizimAlani</a:t>
            </a:r>
            <a:r>
              <a:rPr lang="en-US" dirty="0">
                <a:highlight>
                  <a:srgbClr val="FFFF00"/>
                </a:highlight>
              </a:rPr>
              <a:t>" </a:t>
            </a:r>
            <a:r>
              <a:rPr lang="en-US" dirty="0"/>
              <a:t>width="300" height="300" style="border:1px solid #000000;"&gt; &lt;/canvas&gt;</a:t>
            </a:r>
          </a:p>
          <a:p>
            <a:endParaRPr lang="en-US" dirty="0"/>
          </a:p>
          <a:p>
            <a:endParaRPr lang="en-US" dirty="0"/>
          </a:p>
          <a:p>
            <a:r>
              <a:rPr lang="en-US" dirty="0"/>
              <a:t>&lt;script&gt; var </a:t>
            </a:r>
            <a:r>
              <a:rPr lang="en-US" dirty="0" err="1"/>
              <a:t>cizimAlani</a:t>
            </a:r>
            <a:r>
              <a:rPr lang="en-US" dirty="0"/>
              <a:t> = </a:t>
            </a:r>
            <a:r>
              <a:rPr lang="en-US" dirty="0" err="1"/>
              <a:t>document.getElementById</a:t>
            </a:r>
            <a:r>
              <a:rPr lang="en-US" dirty="0"/>
              <a:t>("</a:t>
            </a:r>
            <a:r>
              <a:rPr lang="en-US" dirty="0" err="1">
                <a:highlight>
                  <a:srgbClr val="FFFF00"/>
                </a:highlight>
              </a:rPr>
              <a:t>cizimAlani</a:t>
            </a:r>
            <a:r>
              <a:rPr lang="en-US" dirty="0"/>
              <a:t>");</a:t>
            </a:r>
            <a:endParaRPr lang="en-TR" dirty="0"/>
          </a:p>
        </p:txBody>
      </p:sp>
    </p:spTree>
    <p:extLst>
      <p:ext uri="{BB962C8B-B14F-4D97-AF65-F5344CB8AC3E}">
        <p14:creationId xmlns:p14="http://schemas.microsoft.com/office/powerpoint/2010/main" val="3218472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2E746-82B7-543E-ECDD-6B71EED833D5}"/>
              </a:ext>
            </a:extLst>
          </p:cNvPr>
          <p:cNvSpPr>
            <a:spLocks noGrp="1"/>
          </p:cNvSpPr>
          <p:nvPr>
            <p:ph type="title"/>
          </p:nvPr>
        </p:nvSpPr>
        <p:spPr>
          <a:xfrm>
            <a:off x="1535371" y="1044054"/>
            <a:ext cx="10013709" cy="1030360"/>
          </a:xfrm>
        </p:spPr>
        <p:txBody>
          <a:bodyPr>
            <a:normAutofit/>
          </a:bodyPr>
          <a:lstStyle/>
          <a:p>
            <a:r>
              <a:rPr lang="en-TR" dirty="0">
                <a:solidFill>
                  <a:schemeClr val="bg1"/>
                </a:solidFill>
              </a:rPr>
              <a:t>&lt;caption&gt;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301952-2C01-D23B-2E24-76824B8A4E1D}"/>
              </a:ext>
            </a:extLst>
          </p:cNvPr>
          <p:cNvSpPr>
            <a:spLocks noGrp="1"/>
          </p:cNvSpPr>
          <p:nvPr>
            <p:ph idx="1"/>
          </p:nvPr>
        </p:nvSpPr>
        <p:spPr>
          <a:xfrm>
            <a:off x="1535371" y="2702257"/>
            <a:ext cx="9935571" cy="3426158"/>
          </a:xfrm>
        </p:spPr>
        <p:txBody>
          <a:bodyPr anchor="t">
            <a:normAutofit/>
          </a:bodyPr>
          <a:lstStyle/>
          <a:p>
            <a:r>
              <a:rPr lang="en-US" dirty="0"/>
              <a:t>&lt;table&gt;</a:t>
            </a:r>
          </a:p>
          <a:p>
            <a:r>
              <a:rPr lang="en-US" dirty="0"/>
              <a:t>  &lt;caption&gt;</a:t>
            </a:r>
          </a:p>
          <a:p>
            <a:r>
              <a:rPr lang="en-US" dirty="0"/>
              <a:t>    </a:t>
            </a:r>
            <a:r>
              <a:rPr lang="en-US" dirty="0" err="1"/>
              <a:t>Öğrenci</a:t>
            </a:r>
            <a:r>
              <a:rPr lang="en-US" dirty="0"/>
              <a:t> </a:t>
            </a:r>
            <a:r>
              <a:rPr lang="en-US" dirty="0" err="1"/>
              <a:t>Listesi</a:t>
            </a:r>
            <a:endParaRPr lang="en-US" dirty="0"/>
          </a:p>
          <a:p>
            <a:r>
              <a:rPr lang="en-US" dirty="0"/>
              <a:t>  &lt;/caption&gt;</a:t>
            </a:r>
          </a:p>
          <a:p>
            <a:r>
              <a:rPr lang="en-US" dirty="0"/>
              <a:t>……</a:t>
            </a:r>
            <a:endParaRPr lang="en-TR" dirty="0"/>
          </a:p>
        </p:txBody>
      </p:sp>
      <p:sp>
        <p:nvSpPr>
          <p:cNvPr id="5" name="TextBox 4">
            <a:extLst>
              <a:ext uri="{FF2B5EF4-FFF2-40B4-BE49-F238E27FC236}">
                <a16:creationId xmlns:a16="http://schemas.microsoft.com/office/drawing/2014/main" id="{09CC9CD2-FAF0-38E3-0292-2E97550D6E46}"/>
              </a:ext>
            </a:extLst>
          </p:cNvPr>
          <p:cNvSpPr txBox="1"/>
          <p:nvPr/>
        </p:nvSpPr>
        <p:spPr>
          <a:xfrm>
            <a:off x="5841921" y="3057192"/>
            <a:ext cx="6093618" cy="1200329"/>
          </a:xfrm>
          <a:prstGeom prst="rect">
            <a:avLst/>
          </a:prstGeom>
          <a:noFill/>
        </p:spPr>
        <p:txBody>
          <a:bodyPr wrap="square">
            <a:spAutoFit/>
          </a:bodyPr>
          <a:lstStyle/>
          <a:p>
            <a:r>
              <a:rPr lang="en-TR" dirty="0"/>
              <a:t>caption {</a:t>
            </a:r>
          </a:p>
          <a:p>
            <a:r>
              <a:rPr lang="en-TR" dirty="0"/>
              <a:t>  padding: 10px;</a:t>
            </a:r>
          </a:p>
          <a:p>
            <a:r>
              <a:rPr lang="en-TR" dirty="0"/>
              <a:t>  caption-side: bottom;</a:t>
            </a:r>
          </a:p>
          <a:p>
            <a:r>
              <a:rPr lang="en-TR" dirty="0"/>
              <a:t>}</a:t>
            </a:r>
          </a:p>
        </p:txBody>
      </p:sp>
    </p:spTree>
    <p:extLst>
      <p:ext uri="{BB962C8B-B14F-4D97-AF65-F5344CB8AC3E}">
        <p14:creationId xmlns:p14="http://schemas.microsoft.com/office/powerpoint/2010/main" val="2537998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8B483-99E8-0E72-2297-60F204059D15}"/>
              </a:ext>
            </a:extLst>
          </p:cNvPr>
          <p:cNvSpPr>
            <a:spLocks noGrp="1"/>
          </p:cNvSpPr>
          <p:nvPr>
            <p:ph type="title"/>
          </p:nvPr>
        </p:nvSpPr>
        <p:spPr>
          <a:xfrm>
            <a:off x="1535371" y="1044054"/>
            <a:ext cx="10013709" cy="1030360"/>
          </a:xfrm>
        </p:spPr>
        <p:txBody>
          <a:bodyPr>
            <a:normAutofit/>
          </a:bodyPr>
          <a:lstStyle/>
          <a:p>
            <a:r>
              <a:rPr lang="en-TR" dirty="0">
                <a:solidFill>
                  <a:schemeClr val="bg1"/>
                </a:solidFill>
              </a:rPr>
              <a:t>&lt;cite&gt;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7BD435B-B9A7-F703-4FA7-CFB1EC3F096A}"/>
              </a:ext>
            </a:extLst>
          </p:cNvPr>
          <p:cNvSpPr txBox="1"/>
          <p:nvPr/>
        </p:nvSpPr>
        <p:spPr>
          <a:xfrm>
            <a:off x="1102777" y="2702255"/>
            <a:ext cx="10368165" cy="2862322"/>
          </a:xfrm>
          <a:prstGeom prst="rect">
            <a:avLst/>
          </a:prstGeom>
          <a:solidFill>
            <a:schemeClr val="tx1"/>
          </a:solidFill>
        </p:spPr>
        <p:txBody>
          <a:bodyPr wrap="square">
            <a:spAutoFit/>
          </a:bodyPr>
          <a:lstStyle/>
          <a:p>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figure</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blockquote</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p</a:t>
            </a:r>
            <a:r>
              <a:rPr lang="en-US" b="0" dirty="0">
                <a:solidFill>
                  <a:srgbClr val="808080"/>
                </a:solidFill>
                <a:effectLst/>
                <a:latin typeface="Menlo" panose="020B0609030804020204" pitchFamily="49" charset="0"/>
              </a:rPr>
              <a:t>&gt;</a:t>
            </a:r>
            <a:r>
              <a:rPr lang="en-US" b="0" i="0" dirty="0">
                <a:solidFill>
                  <a:srgbClr val="202124"/>
                </a:solidFill>
                <a:effectLst/>
                <a:latin typeface="Google Sans"/>
              </a:rPr>
              <a:t> </a:t>
            </a:r>
            <a:r>
              <a:rPr lang="en-US" dirty="0">
                <a:solidFill>
                  <a:schemeClr val="bg1"/>
                </a:solidFill>
                <a:latin typeface="Menlo" panose="020B0609030804020204" pitchFamily="49" charset="0"/>
              </a:rPr>
              <a:t>'</a:t>
            </a:r>
            <a:r>
              <a:rPr lang="en-US" dirty="0" err="1">
                <a:solidFill>
                  <a:schemeClr val="bg1"/>
                </a:solidFill>
                <a:latin typeface="Menlo" panose="020B0609030804020204" pitchFamily="49" charset="0"/>
              </a:rPr>
              <a:t>İnsanoğlu</a:t>
            </a:r>
            <a:r>
              <a:rPr lang="en-US" dirty="0">
                <a:solidFill>
                  <a:schemeClr val="bg1"/>
                </a:solidFill>
                <a:latin typeface="Menlo" panose="020B0609030804020204" pitchFamily="49" charset="0"/>
              </a:rPr>
              <a:t>, </a:t>
            </a:r>
            <a:r>
              <a:rPr lang="en-US" dirty="0" err="1">
                <a:solidFill>
                  <a:schemeClr val="bg1"/>
                </a:solidFill>
                <a:latin typeface="Menlo" panose="020B0609030804020204" pitchFamily="49" charset="0"/>
              </a:rPr>
              <a:t>kendinden</a:t>
            </a:r>
            <a:r>
              <a:rPr lang="en-US" dirty="0">
                <a:solidFill>
                  <a:schemeClr val="bg1"/>
                </a:solidFill>
                <a:latin typeface="Menlo" panose="020B0609030804020204" pitchFamily="49" charset="0"/>
              </a:rPr>
              <a:t> </a:t>
            </a:r>
            <a:r>
              <a:rPr lang="en-US" dirty="0" err="1">
                <a:solidFill>
                  <a:schemeClr val="bg1"/>
                </a:solidFill>
                <a:latin typeface="Menlo" panose="020B0609030804020204" pitchFamily="49" charset="0"/>
              </a:rPr>
              <a:t>başka</a:t>
            </a:r>
            <a:r>
              <a:rPr lang="en-US" dirty="0">
                <a:solidFill>
                  <a:schemeClr val="bg1"/>
                </a:solidFill>
                <a:latin typeface="Menlo" panose="020B0609030804020204" pitchFamily="49" charset="0"/>
              </a:rPr>
              <a:t> </a:t>
            </a:r>
            <a:r>
              <a:rPr lang="en-US" dirty="0" err="1">
                <a:solidFill>
                  <a:schemeClr val="bg1"/>
                </a:solidFill>
                <a:latin typeface="Menlo" panose="020B0609030804020204" pitchFamily="49" charset="0"/>
              </a:rPr>
              <a:t>hiçbir</a:t>
            </a:r>
            <a:r>
              <a:rPr lang="en-US" dirty="0">
                <a:solidFill>
                  <a:schemeClr val="bg1"/>
                </a:solidFill>
                <a:latin typeface="Menlo" panose="020B0609030804020204" pitchFamily="49" charset="0"/>
              </a:rPr>
              <a:t> </a:t>
            </a:r>
            <a:r>
              <a:rPr lang="en-US" dirty="0" err="1">
                <a:solidFill>
                  <a:schemeClr val="bg1"/>
                </a:solidFill>
                <a:latin typeface="Menlo" panose="020B0609030804020204" pitchFamily="49" charset="0"/>
              </a:rPr>
              <a:t>yaratığın</a:t>
            </a:r>
            <a:r>
              <a:rPr lang="en-US" dirty="0">
                <a:solidFill>
                  <a:schemeClr val="bg1"/>
                </a:solidFill>
                <a:latin typeface="Menlo" panose="020B0609030804020204" pitchFamily="49" charset="0"/>
              </a:rPr>
              <a:t> </a:t>
            </a:r>
            <a:r>
              <a:rPr lang="en-US" dirty="0" err="1">
                <a:solidFill>
                  <a:schemeClr val="bg1"/>
                </a:solidFill>
                <a:latin typeface="Menlo" panose="020B0609030804020204" pitchFamily="49" charset="0"/>
              </a:rPr>
              <a:t>çıkarını</a:t>
            </a:r>
            <a:r>
              <a:rPr lang="en-US" dirty="0">
                <a:solidFill>
                  <a:schemeClr val="bg1"/>
                </a:solidFill>
                <a:latin typeface="Menlo" panose="020B0609030804020204" pitchFamily="49" charset="0"/>
              </a:rPr>
              <a:t> </a:t>
            </a:r>
            <a:r>
              <a:rPr lang="en-US" dirty="0" err="1">
                <a:solidFill>
                  <a:schemeClr val="bg1"/>
                </a:solidFill>
                <a:latin typeface="Menlo" panose="020B0609030804020204" pitchFamily="49" charset="0"/>
              </a:rPr>
              <a:t>gözetmez</a:t>
            </a:r>
            <a:r>
              <a:rPr lang="en-US" dirty="0">
                <a:solidFill>
                  <a:schemeClr val="bg1"/>
                </a:solidFill>
                <a:latin typeface="Menlo" panose="020B0609030804020204" pitchFamily="49" charset="0"/>
              </a:rPr>
              <a:t>.' &lt;/</a:t>
            </a:r>
            <a:r>
              <a:rPr lang="en-US" b="0" dirty="0">
                <a:solidFill>
                  <a:srgbClr val="569CD6"/>
                </a:solidFill>
                <a:effectLst/>
                <a:latin typeface="Menlo" panose="020B0609030804020204" pitchFamily="49" charset="0"/>
              </a:rPr>
              <a:t>p</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blockquote</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r>
              <a:rPr lang="en-US" b="0" dirty="0">
                <a:solidFill>
                  <a:srgbClr val="808080"/>
                </a:solidFill>
                <a:effectLst/>
                <a:latin typeface="Menlo" panose="020B0609030804020204" pitchFamily="49" charset="0"/>
              </a:rPr>
              <a:t>&lt;</a:t>
            </a:r>
            <a:r>
              <a:rPr lang="en-US" b="0" dirty="0" err="1">
                <a:solidFill>
                  <a:srgbClr val="569CD6"/>
                </a:solidFill>
                <a:effectLst/>
                <a:latin typeface="Menlo" panose="020B0609030804020204" pitchFamily="49" charset="0"/>
              </a:rPr>
              <a:t>figcaption</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cite</a:t>
            </a:r>
            <a:r>
              <a:rPr lang="en-US" b="0" dirty="0">
                <a:solidFill>
                  <a:srgbClr val="808080"/>
                </a:solidFill>
                <a:effectLst/>
                <a:latin typeface="Menlo" panose="020B0609030804020204" pitchFamily="49" charset="0"/>
              </a:rPr>
              <a:t>&gt;&lt;</a:t>
            </a:r>
            <a:r>
              <a:rPr lang="en-US" b="0" dirty="0">
                <a:solidFill>
                  <a:srgbClr val="569CD6"/>
                </a:solidFill>
                <a:effectLst/>
                <a:latin typeface="Menlo" panose="020B0609030804020204" pitchFamily="49" charset="0"/>
              </a:rPr>
              <a:t>a</a:t>
            </a:r>
            <a:r>
              <a:rPr lang="en-US" b="0" dirty="0">
                <a:solidFill>
                  <a:srgbClr val="D4D4D4"/>
                </a:solidFill>
                <a:effectLst/>
                <a:latin typeface="Menlo" panose="020B0609030804020204" pitchFamily="49" charset="0"/>
              </a:rPr>
              <a:t> </a:t>
            </a:r>
            <a:r>
              <a:rPr lang="en-US" b="0" dirty="0" err="1">
                <a:solidFill>
                  <a:srgbClr val="9CDCFE"/>
                </a:solidFill>
                <a:effectLst/>
                <a:latin typeface="Menlo" panose="020B0609030804020204" pitchFamily="49" charset="0"/>
              </a:rPr>
              <a:t>href</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 https://</a:t>
            </a:r>
            <a:r>
              <a:rPr lang="en-US" b="0" dirty="0" err="1">
                <a:solidFill>
                  <a:srgbClr val="CE9178"/>
                </a:solidFill>
                <a:effectLst/>
                <a:latin typeface="Menlo" panose="020B0609030804020204" pitchFamily="49" charset="0"/>
              </a:rPr>
              <a:t>onedio.com</a:t>
            </a:r>
            <a:r>
              <a:rPr lang="en-US" b="0" dirty="0">
                <a:solidFill>
                  <a:srgbClr val="CE9178"/>
                </a:solidFill>
                <a:effectLst/>
                <a:latin typeface="Menlo" panose="020B0609030804020204" pitchFamily="49" charset="0"/>
              </a:rPr>
              <a:t>/</a:t>
            </a:r>
            <a:r>
              <a:rPr lang="en-US" b="0" dirty="0" err="1">
                <a:solidFill>
                  <a:srgbClr val="CE9178"/>
                </a:solidFill>
                <a:effectLst/>
                <a:latin typeface="Menlo" panose="020B0609030804020204" pitchFamily="49" charset="0"/>
              </a:rPr>
              <a:t>haber</a:t>
            </a:r>
            <a:r>
              <a:rPr lang="en-US" b="0" dirty="0">
                <a:solidFill>
                  <a:srgbClr val="CE9178"/>
                </a:solidFill>
                <a:effectLst/>
                <a:latin typeface="Menlo" panose="020B0609030804020204" pitchFamily="49" charset="0"/>
              </a:rPr>
              <a:t>/george-orwell-in-en-etkileyici-ve-guzel-sozleri-1003677 "</a:t>
            </a:r>
            <a:r>
              <a:rPr lang="en-US" b="0" dirty="0">
                <a:solidFill>
                  <a:srgbClr val="808080"/>
                </a:solidFill>
                <a:effectLst/>
                <a:latin typeface="Menlo" panose="020B0609030804020204" pitchFamily="49" charset="0"/>
              </a:rPr>
              <a:t>&gt;</a:t>
            </a:r>
            <a:r>
              <a:rPr lang="en-US" dirty="0" err="1">
                <a:solidFill>
                  <a:srgbClr val="D4D4D4"/>
                </a:solidFill>
                <a:latin typeface="Menlo" panose="020B0609030804020204" pitchFamily="49" charset="0"/>
              </a:rPr>
              <a:t>H</a:t>
            </a:r>
            <a:r>
              <a:rPr lang="en-US" b="0" dirty="0" err="1">
                <a:solidFill>
                  <a:srgbClr val="D4D4D4"/>
                </a:solidFill>
                <a:effectLst/>
                <a:latin typeface="Menlo" panose="020B0609030804020204" pitchFamily="49" charset="0"/>
              </a:rPr>
              <a:t>ayvan</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çiftliği</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kitabı</a:t>
            </a:r>
            <a:endParaRPr lang="en-US" b="0" dirty="0">
              <a:solidFill>
                <a:srgbClr val="D4D4D4"/>
              </a:solidFill>
              <a:effectLst/>
              <a:latin typeface="Menlo" panose="020B0609030804020204" pitchFamily="49" charset="0"/>
            </a:endParaRPr>
          </a:p>
          <a:p>
            <a:endParaRPr lang="en-US" dirty="0">
              <a:solidFill>
                <a:srgbClr val="D4D4D4"/>
              </a:solidFill>
              <a:latin typeface="Menlo" panose="020B0609030804020204" pitchFamily="49" charset="0"/>
            </a:endParaRPr>
          </a:p>
          <a:p>
            <a:r>
              <a:rPr lang="en-US" b="0" dirty="0">
                <a:solidFill>
                  <a:srgbClr val="808080"/>
                </a:solidFill>
                <a:effectLst/>
                <a:latin typeface="Menlo" panose="020B0609030804020204" pitchFamily="49" charset="0"/>
              </a:rPr>
              <a:t>&lt;/</a:t>
            </a:r>
            <a:r>
              <a:rPr lang="en-US" b="0" dirty="0" err="1">
                <a:solidFill>
                  <a:srgbClr val="569CD6"/>
                </a:solidFill>
                <a:effectLst/>
                <a:latin typeface="Menlo" panose="020B0609030804020204" pitchFamily="49" charset="0"/>
              </a:rPr>
              <a:t>figcaption</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figure</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66455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2417E8-6066-11D2-D04A-5E31AFA4CA81}"/>
              </a:ext>
            </a:extLst>
          </p:cNvPr>
          <p:cNvSpPr>
            <a:spLocks noGrp="1"/>
          </p:cNvSpPr>
          <p:nvPr>
            <p:ph type="title"/>
          </p:nvPr>
        </p:nvSpPr>
        <p:spPr>
          <a:xfrm>
            <a:off x="1535371" y="1044054"/>
            <a:ext cx="10013709" cy="1030360"/>
          </a:xfrm>
        </p:spPr>
        <p:txBody>
          <a:bodyPr>
            <a:normAutofit/>
          </a:bodyPr>
          <a:lstStyle/>
          <a:p>
            <a:r>
              <a:rPr lang="en-TR" dirty="0">
                <a:solidFill>
                  <a:schemeClr val="bg1"/>
                </a:solidFill>
              </a:rPr>
              <a:t>&lt;code&gt;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1065355-CD10-59A9-CEC8-D9549B6F33D0}"/>
              </a:ext>
            </a:extLst>
          </p:cNvPr>
          <p:cNvSpPr txBox="1"/>
          <p:nvPr/>
        </p:nvSpPr>
        <p:spPr>
          <a:xfrm>
            <a:off x="3046810" y="2828836"/>
            <a:ext cx="6093618" cy="1200329"/>
          </a:xfrm>
          <a:prstGeom prst="rect">
            <a:avLst/>
          </a:prstGeom>
          <a:solidFill>
            <a:schemeClr val="tx1"/>
          </a:solidFill>
        </p:spPr>
        <p:txBody>
          <a:bodyPr wrap="square">
            <a:spAutoFit/>
          </a:bodyPr>
          <a:lstStyle/>
          <a:p>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p</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r>
              <a:rPr lang="en-US" b="0" dirty="0" err="1">
                <a:solidFill>
                  <a:srgbClr val="D4D4D4"/>
                </a:solidFill>
                <a:effectLst/>
                <a:latin typeface="Menlo" panose="020B0609030804020204" pitchFamily="49" charset="0"/>
              </a:rPr>
              <a:t>Python'da</a:t>
            </a:r>
            <a:r>
              <a:rPr lang="en-US" b="0" dirty="0">
                <a:solidFill>
                  <a:srgbClr val="D4D4D4"/>
                </a:solidFill>
                <a:effectLst/>
                <a:latin typeface="Menlo" panose="020B0609030804020204" pitchFamily="49" charset="0"/>
              </a:rPr>
              <a:t> </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code</a:t>
            </a:r>
            <a:r>
              <a:rPr lang="en-US" b="0" dirty="0">
                <a:solidFill>
                  <a:srgbClr val="808080"/>
                </a:solidFill>
                <a:effectLst/>
                <a:latin typeface="Menlo" panose="020B0609030804020204" pitchFamily="49" charset="0"/>
              </a:rPr>
              <a:t>&gt;</a:t>
            </a:r>
            <a:r>
              <a:rPr lang="en-US" b="0" dirty="0">
                <a:solidFill>
                  <a:srgbClr val="D4D4D4"/>
                </a:solidFill>
                <a:effectLst/>
                <a:latin typeface="Menlo" panose="020B0609030804020204" pitchFamily="49" charset="0"/>
              </a:rPr>
              <a:t> int() </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code</a:t>
            </a:r>
            <a:r>
              <a:rPr lang="en-US" b="0" dirty="0">
                <a:solidFill>
                  <a:srgbClr val="808080"/>
                </a:solidFill>
                <a:effectLst/>
                <a:latin typeface="Menlo" panose="020B0609030804020204" pitchFamily="49" charset="0"/>
              </a:rPr>
              <a:t>&gt;</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metodu</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değeri</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tamsayıya</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çevirir</a:t>
            </a:r>
            <a:r>
              <a:rPr lang="en-US" b="0" dirty="0">
                <a:solidFill>
                  <a:srgbClr val="D4D4D4"/>
                </a:solidFill>
                <a:effectLst/>
                <a:latin typeface="Menlo" panose="020B0609030804020204" pitchFamily="49" charset="0"/>
              </a:rPr>
              <a:t>.</a:t>
            </a:r>
          </a:p>
          <a:p>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p</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p:txBody>
      </p:sp>
      <p:pic>
        <p:nvPicPr>
          <p:cNvPr id="7" name="Picture 6">
            <a:extLst>
              <a:ext uri="{FF2B5EF4-FFF2-40B4-BE49-F238E27FC236}">
                <a16:creationId xmlns:a16="http://schemas.microsoft.com/office/drawing/2014/main" id="{21A3BF7D-DE5C-2114-278A-A551B525CC3F}"/>
              </a:ext>
            </a:extLst>
          </p:cNvPr>
          <p:cNvPicPr>
            <a:picLocks noChangeAspect="1"/>
          </p:cNvPicPr>
          <p:nvPr/>
        </p:nvPicPr>
        <p:blipFill>
          <a:blip r:embed="rId2"/>
          <a:stretch>
            <a:fillRect/>
          </a:stretch>
        </p:blipFill>
        <p:spPr>
          <a:xfrm>
            <a:off x="2787932" y="4785450"/>
            <a:ext cx="7508585" cy="470624"/>
          </a:xfrm>
          <a:prstGeom prst="rect">
            <a:avLst/>
          </a:prstGeom>
        </p:spPr>
      </p:pic>
    </p:spTree>
    <p:extLst>
      <p:ext uri="{BB962C8B-B14F-4D97-AF65-F5344CB8AC3E}">
        <p14:creationId xmlns:p14="http://schemas.microsoft.com/office/powerpoint/2010/main" val="2277442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689A1A-D89A-3E10-0E07-89CFAC1D45F7}"/>
              </a:ext>
            </a:extLst>
          </p:cNvPr>
          <p:cNvSpPr>
            <a:spLocks noGrp="1"/>
          </p:cNvSpPr>
          <p:nvPr>
            <p:ph type="title"/>
          </p:nvPr>
        </p:nvSpPr>
        <p:spPr>
          <a:xfrm>
            <a:off x="642918" y="1072110"/>
            <a:ext cx="3611029" cy="1862345"/>
          </a:xfrm>
        </p:spPr>
        <p:txBody>
          <a:bodyPr vert="horz" lIns="109728" tIns="109728" rIns="109728" bIns="91440" rtlCol="0" anchor="ctr">
            <a:normAutofit/>
          </a:bodyPr>
          <a:lstStyle/>
          <a:p>
            <a:r>
              <a:rPr lang="en-US" dirty="0"/>
              <a:t>&lt;aera&gt;</a:t>
            </a:r>
          </a:p>
        </p:txBody>
      </p:sp>
      <p:sp>
        <p:nvSpPr>
          <p:cNvPr id="57" name="Rectangle 56">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9BBB1A7-13E3-73C9-1B51-F94C5BE92A17}"/>
              </a:ext>
            </a:extLst>
          </p:cNvPr>
          <p:cNvSpPr txBox="1"/>
          <p:nvPr/>
        </p:nvSpPr>
        <p:spPr>
          <a:xfrm>
            <a:off x="637874" y="2934455"/>
            <a:ext cx="3616073" cy="2840139"/>
          </a:xfrm>
          <a:prstGeom prst="rect">
            <a:avLst/>
          </a:prstGeom>
        </p:spPr>
        <p:txBody>
          <a:bodyPr vert="horz" lIns="109728" tIns="109728" rIns="109728" bIns="91440" rtlCol="0" anchor="t">
            <a:normAutofit/>
          </a:bodyPr>
          <a:lstStyle/>
          <a:p>
            <a:pPr>
              <a:lnSpc>
                <a:spcPct val="140000"/>
              </a:lnSpc>
              <a:spcBef>
                <a:spcPts val="930"/>
              </a:spcBef>
              <a:buFont typeface="Corbel" panose="020B0503020204020204" pitchFamily="34" charset="0"/>
            </a:pPr>
            <a:r>
              <a:rPr lang="en-US" spc="150">
                <a:solidFill>
                  <a:schemeClr val="tx1">
                    <a:lumMod val="75000"/>
                    <a:lumOff val="25000"/>
                  </a:schemeClr>
                </a:solidFill>
              </a:rPr>
              <a:t>https://developer.mozilla.org/en-US/docs/Web/HTML/Element/area</a:t>
            </a:r>
          </a:p>
        </p:txBody>
      </p:sp>
      <p:pic>
        <p:nvPicPr>
          <p:cNvPr id="14" name="Content Placeholder 13" descr="A screenshot of a computer&#10;&#10;Description automatically generated">
            <a:extLst>
              <a:ext uri="{FF2B5EF4-FFF2-40B4-BE49-F238E27FC236}">
                <a16:creationId xmlns:a16="http://schemas.microsoft.com/office/drawing/2014/main" id="{13892689-080F-BA4D-C973-F9E6FF66D303}"/>
              </a:ext>
            </a:extLst>
          </p:cNvPr>
          <p:cNvPicPr>
            <a:picLocks noGrp="1" noChangeAspect="1"/>
          </p:cNvPicPr>
          <p:nvPr>
            <p:ph idx="1"/>
          </p:nvPr>
        </p:nvPicPr>
        <p:blipFill>
          <a:blip r:embed="rId2"/>
          <a:stretch>
            <a:fillRect/>
          </a:stretch>
        </p:blipFill>
        <p:spPr>
          <a:xfrm>
            <a:off x="5188714" y="1645664"/>
            <a:ext cx="6514470" cy="3566671"/>
          </a:xfrm>
          <a:prstGeom prst="rect">
            <a:avLst/>
          </a:prstGeom>
        </p:spPr>
      </p:pic>
      <p:sp>
        <p:nvSpPr>
          <p:cNvPr id="59" name="Rectangle 58">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8163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F70ED-EB84-4959-9B65-39643AC78289}"/>
              </a:ext>
            </a:extLst>
          </p:cNvPr>
          <p:cNvSpPr>
            <a:spLocks noGrp="1"/>
          </p:cNvSpPr>
          <p:nvPr>
            <p:ph type="title"/>
          </p:nvPr>
        </p:nvSpPr>
        <p:spPr/>
        <p:txBody>
          <a:bodyPr/>
          <a:lstStyle/>
          <a:p>
            <a:r>
              <a:rPr lang="en-TR" dirty="0"/>
              <a:t>&lt;img&gt;</a:t>
            </a:r>
            <a:br>
              <a:rPr lang="en-TR" dirty="0"/>
            </a:br>
            <a:r>
              <a:rPr lang="en-TR" dirty="0"/>
              <a:t>&lt;map&gt;</a:t>
            </a:r>
            <a:br>
              <a:rPr lang="en-TR" dirty="0"/>
            </a:br>
            <a:r>
              <a:rPr lang="en-TR" dirty="0"/>
              <a:t>&lt;area&gt;</a:t>
            </a:r>
          </a:p>
        </p:txBody>
      </p:sp>
      <p:sp>
        <p:nvSpPr>
          <p:cNvPr id="3" name="Content Placeholder 2">
            <a:extLst>
              <a:ext uri="{FF2B5EF4-FFF2-40B4-BE49-F238E27FC236}">
                <a16:creationId xmlns:a16="http://schemas.microsoft.com/office/drawing/2014/main" id="{D976EEE8-146B-4838-49E2-F683B8999351}"/>
              </a:ext>
            </a:extLst>
          </p:cNvPr>
          <p:cNvSpPr>
            <a:spLocks noGrp="1"/>
          </p:cNvSpPr>
          <p:nvPr>
            <p:ph idx="1"/>
          </p:nvPr>
        </p:nvSpPr>
        <p:spPr>
          <a:solidFill>
            <a:schemeClr val="tx1"/>
          </a:solidFill>
        </p:spPr>
        <p:txBody>
          <a:bodyPr/>
          <a:lstStyle/>
          <a:p>
            <a:r>
              <a:rPr lang="en-US" b="0" dirty="0">
                <a:solidFill>
                  <a:srgbClr val="808080"/>
                </a:solidFill>
                <a:effectLst/>
                <a:latin typeface="Menlo" panose="020B0609030804020204" pitchFamily="49" charset="0"/>
              </a:rPr>
              <a:t>&lt;</a:t>
            </a:r>
            <a:r>
              <a:rPr lang="en-US" b="0" dirty="0" err="1">
                <a:solidFill>
                  <a:srgbClr val="569CD6"/>
                </a:solidFill>
                <a:effectLst/>
                <a:latin typeface="Menlo" panose="020B0609030804020204" pitchFamily="49" charset="0"/>
              </a:rPr>
              <a:t>img</a:t>
            </a:r>
            <a:r>
              <a:rPr lang="en-US" b="0" dirty="0">
                <a:solidFill>
                  <a:srgbClr val="D4D4D4"/>
                </a:solidFill>
                <a:effectLst/>
                <a:latin typeface="Menlo" panose="020B0609030804020204" pitchFamily="49" charset="0"/>
              </a:rPr>
              <a:t> </a:t>
            </a:r>
            <a:r>
              <a:rPr lang="en-US" b="0" dirty="0" err="1">
                <a:solidFill>
                  <a:srgbClr val="9CDCFE"/>
                </a:solidFill>
                <a:effectLst/>
                <a:latin typeface="Menlo" panose="020B0609030804020204" pitchFamily="49" charset="0"/>
              </a:rPr>
              <a:t>src</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a:t>
            </a:r>
            <a:r>
              <a:rPr lang="en-US" b="0" dirty="0" err="1">
                <a:solidFill>
                  <a:srgbClr val="CE9178"/>
                </a:solidFill>
                <a:effectLst/>
                <a:latin typeface="Menlo" panose="020B0609030804020204" pitchFamily="49" charset="0"/>
              </a:rPr>
              <a:t>Turkiye-Haritasi.gif</a:t>
            </a:r>
            <a:r>
              <a:rPr lang="en-US" b="0" dirty="0">
                <a:solidFill>
                  <a:srgbClr val="CE9178"/>
                </a:solidFill>
                <a:effectLst/>
                <a:latin typeface="Menlo" panose="020B0609030804020204" pitchFamily="49" charset="0"/>
              </a:rPr>
              <a:t>"</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id</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"tr"</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alt</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a:t>
            </a:r>
            <a:r>
              <a:rPr lang="en-US" b="0" dirty="0">
                <a:solidFill>
                  <a:srgbClr val="D4D4D4"/>
                </a:solidFill>
                <a:effectLst/>
                <a:latin typeface="Menlo" panose="020B0609030804020204" pitchFamily="49" charset="0"/>
              </a:rPr>
              <a:t> </a:t>
            </a:r>
            <a:r>
              <a:rPr lang="en-US" b="0" dirty="0" err="1">
                <a:solidFill>
                  <a:srgbClr val="9CDCFE"/>
                </a:solidFill>
                <a:effectLst/>
                <a:latin typeface="Menlo" panose="020B0609030804020204" pitchFamily="49" charset="0"/>
              </a:rPr>
              <a:t>usemap</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a:t>
            </a:r>
            <a:r>
              <a:rPr lang="en-US" b="0" dirty="0" err="1">
                <a:solidFill>
                  <a:srgbClr val="CE9178"/>
                </a:solidFill>
                <a:effectLst/>
                <a:latin typeface="Menlo" panose="020B0609030804020204" pitchFamily="49" charset="0"/>
              </a:rPr>
              <a:t>hariha</a:t>
            </a:r>
            <a:r>
              <a:rPr lang="en-US" b="0" dirty="0">
                <a:solidFill>
                  <a:srgbClr val="CE9178"/>
                </a:solidFill>
                <a:effectLst/>
                <a:latin typeface="Menlo" panose="020B0609030804020204" pitchFamily="49" charset="0"/>
              </a:rPr>
              <a:t>"</a:t>
            </a:r>
            <a:r>
              <a:rPr lang="en-US" b="0" dirty="0">
                <a:solidFill>
                  <a:srgbClr val="D4D4D4"/>
                </a:solidFill>
                <a:effectLst/>
                <a:latin typeface="Menlo" panose="020B0609030804020204" pitchFamily="49" charset="0"/>
              </a:rPr>
              <a:t> </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map</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name</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a:t>
            </a:r>
            <a:r>
              <a:rPr lang="en-US" b="0" dirty="0" err="1">
                <a:solidFill>
                  <a:srgbClr val="CE9178"/>
                </a:solidFill>
                <a:effectLst/>
                <a:latin typeface="Menlo" panose="020B0609030804020204" pitchFamily="49" charset="0"/>
              </a:rPr>
              <a:t>hariha</a:t>
            </a:r>
            <a:r>
              <a:rPr lang="en-US" b="0" dirty="0">
                <a:solidFill>
                  <a:srgbClr val="CE9178"/>
                </a:solidFill>
                <a:effectLst/>
                <a:latin typeface="Menlo" panose="020B0609030804020204" pitchFamily="49" charset="0"/>
              </a:rPr>
              <a:t>"</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br>
              <a:rPr lang="en-US" b="0" dirty="0">
                <a:solidFill>
                  <a:srgbClr val="D4D4D4"/>
                </a:solidFill>
                <a:effectLst/>
                <a:latin typeface="Menlo" panose="020B0609030804020204" pitchFamily="49" charset="0"/>
              </a:rPr>
            </a:b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area</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shape</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a:t>
            </a:r>
            <a:r>
              <a:rPr lang="en-US" b="0" dirty="0" err="1">
                <a:solidFill>
                  <a:srgbClr val="CE9178"/>
                </a:solidFill>
                <a:effectLst/>
                <a:latin typeface="Menlo" panose="020B0609030804020204" pitchFamily="49" charset="0"/>
              </a:rPr>
              <a:t>rect</a:t>
            </a:r>
            <a:r>
              <a:rPr lang="en-US" b="0" dirty="0">
                <a:solidFill>
                  <a:srgbClr val="CE9178"/>
                </a:solidFill>
                <a:effectLst/>
                <a:latin typeface="Menlo" panose="020B0609030804020204" pitchFamily="49" charset="0"/>
              </a:rPr>
              <a:t>"</a:t>
            </a:r>
            <a:r>
              <a:rPr lang="en-US" b="0" dirty="0">
                <a:solidFill>
                  <a:srgbClr val="D4D4D4"/>
                </a:solidFill>
                <a:effectLst/>
                <a:latin typeface="Menlo" panose="020B0609030804020204" pitchFamily="49" charset="0"/>
              </a:rPr>
              <a:t> </a:t>
            </a:r>
            <a:r>
              <a:rPr lang="en-US" b="0" dirty="0" err="1">
                <a:solidFill>
                  <a:srgbClr val="9CDCFE"/>
                </a:solidFill>
                <a:effectLst/>
                <a:latin typeface="Menlo" panose="020B0609030804020204" pitchFamily="49" charset="0"/>
              </a:rPr>
              <a:t>coords</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"500,150 400,400"</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alt</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a:t>
            </a:r>
            <a:r>
              <a:rPr lang="en-US" b="0" dirty="0" err="1">
                <a:solidFill>
                  <a:srgbClr val="CE9178"/>
                </a:solidFill>
                <a:effectLst/>
                <a:latin typeface="Menlo" panose="020B0609030804020204" pitchFamily="49" charset="0"/>
              </a:rPr>
              <a:t>ankara</a:t>
            </a:r>
            <a:r>
              <a:rPr lang="en-US" b="0" dirty="0">
                <a:solidFill>
                  <a:srgbClr val="CE9178"/>
                </a:solidFill>
                <a:effectLst/>
                <a:latin typeface="Menlo" panose="020B0609030804020204" pitchFamily="49" charset="0"/>
              </a:rPr>
              <a:t>"</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title</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a:t>
            </a:r>
            <a:r>
              <a:rPr lang="en-US" b="0" dirty="0" err="1">
                <a:solidFill>
                  <a:srgbClr val="CE9178"/>
                </a:solidFill>
                <a:effectLst/>
                <a:latin typeface="Menlo" panose="020B0609030804020204" pitchFamily="49" charset="0"/>
              </a:rPr>
              <a:t>ankara</a:t>
            </a:r>
            <a:r>
              <a:rPr lang="en-US" b="0" dirty="0">
                <a:solidFill>
                  <a:srgbClr val="CE9178"/>
                </a:solidFill>
                <a:effectLst/>
                <a:latin typeface="Menlo" panose="020B0609030804020204" pitchFamily="49" charset="0"/>
              </a:rPr>
              <a:t>"</a:t>
            </a:r>
            <a:r>
              <a:rPr lang="en-US" b="0" dirty="0">
                <a:solidFill>
                  <a:srgbClr val="D4D4D4"/>
                </a:solidFill>
                <a:effectLst/>
                <a:latin typeface="Menlo" panose="020B0609030804020204" pitchFamily="49" charset="0"/>
              </a:rPr>
              <a:t> </a:t>
            </a:r>
            <a:r>
              <a:rPr lang="en-US" b="0" dirty="0" err="1">
                <a:solidFill>
                  <a:srgbClr val="9CDCFE"/>
                </a:solidFill>
                <a:effectLst/>
                <a:latin typeface="Menlo" panose="020B0609030804020204" pitchFamily="49" charset="0"/>
              </a:rPr>
              <a:t>href</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"http://</a:t>
            </a:r>
            <a:r>
              <a:rPr lang="en-US" b="0" dirty="0" err="1">
                <a:solidFill>
                  <a:srgbClr val="CE9178"/>
                </a:solidFill>
                <a:effectLst/>
                <a:latin typeface="Menlo" panose="020B0609030804020204" pitchFamily="49" charset="0"/>
              </a:rPr>
              <a:t>www.ankara.gov.tr</a:t>
            </a:r>
            <a:r>
              <a:rPr lang="en-US" b="0" dirty="0">
                <a:solidFill>
                  <a:srgbClr val="CE9178"/>
                </a:solidFill>
                <a:effectLst/>
                <a:latin typeface="Menlo" panose="020B0609030804020204" pitchFamily="49" charset="0"/>
              </a:rPr>
              <a:t>/"</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br>
              <a:rPr lang="en-US" b="0" dirty="0">
                <a:solidFill>
                  <a:srgbClr val="D4D4D4"/>
                </a:solidFill>
                <a:effectLst/>
                <a:latin typeface="Menlo" panose="020B0609030804020204" pitchFamily="49" charset="0"/>
              </a:rPr>
            </a:br>
            <a:br>
              <a:rPr lang="en-US" b="0" dirty="0">
                <a:solidFill>
                  <a:srgbClr val="D4D4D4"/>
                </a:solidFill>
                <a:effectLst/>
                <a:latin typeface="Menlo" panose="020B0609030804020204" pitchFamily="49" charset="0"/>
              </a:rPr>
            </a:b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map</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endParaRPr lang="en-TR" dirty="0"/>
          </a:p>
        </p:txBody>
      </p:sp>
    </p:spTree>
    <p:extLst>
      <p:ext uri="{BB962C8B-B14F-4D97-AF65-F5344CB8AC3E}">
        <p14:creationId xmlns:p14="http://schemas.microsoft.com/office/powerpoint/2010/main" val="801111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7EA94-316F-9757-E98E-4D969F8C13EC}"/>
              </a:ext>
            </a:extLst>
          </p:cNvPr>
          <p:cNvSpPr>
            <a:spLocks noGrp="1"/>
          </p:cNvSpPr>
          <p:nvPr>
            <p:ph type="title"/>
          </p:nvPr>
        </p:nvSpPr>
        <p:spPr>
          <a:xfrm>
            <a:off x="1535371" y="1044054"/>
            <a:ext cx="10013709" cy="1030360"/>
          </a:xfrm>
        </p:spPr>
        <p:txBody>
          <a:bodyPr>
            <a:normAutofit/>
          </a:bodyPr>
          <a:lstStyle/>
          <a:p>
            <a:pPr>
              <a:lnSpc>
                <a:spcPct val="140000"/>
              </a:lnSpc>
            </a:pPr>
            <a:r>
              <a:rPr lang="en-TR" sz="1400" dirty="0">
                <a:solidFill>
                  <a:schemeClr val="bg1"/>
                </a:solidFill>
              </a:rPr>
              <a:t>&lt;DIV&gt;</a:t>
            </a:r>
            <a:br>
              <a:rPr lang="en-TR" sz="1400" dirty="0">
                <a:solidFill>
                  <a:schemeClr val="bg1"/>
                </a:solidFill>
              </a:rPr>
            </a:br>
            <a:r>
              <a:rPr lang="en-TR" sz="1400" dirty="0">
                <a:solidFill>
                  <a:schemeClr val="bg1"/>
                </a:solidFill>
              </a:rPr>
              <a:t>Satırı kaplar. Paragraf etiketi gibidir.</a:t>
            </a:r>
          </a:p>
        </p:txBody>
      </p:sp>
      <p:sp>
        <p:nvSpPr>
          <p:cNvPr id="16" name="Rectangle 15">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202D8719-78D5-A005-12E5-8C77BD2BAE95}"/>
              </a:ext>
            </a:extLst>
          </p:cNvPr>
          <p:cNvSpPr>
            <a:spLocks noGrp="1"/>
          </p:cNvSpPr>
          <p:nvPr>
            <p:ph idx="1"/>
          </p:nvPr>
        </p:nvSpPr>
        <p:spPr>
          <a:xfrm>
            <a:off x="1006765" y="2244357"/>
            <a:ext cx="10542316" cy="4613643"/>
          </a:xfrm>
          <a:solidFill>
            <a:schemeClr val="tx1"/>
          </a:solidFill>
        </p:spPr>
        <p:txBody>
          <a:bodyPr>
            <a:normAutofit fontScale="85000" lnSpcReduction="20000"/>
          </a:bodyPr>
          <a:lstStyle/>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id</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"header"</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style</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"background-color: aquamarine;"</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D4D4D4"/>
                </a:solidFill>
                <a:effectLst/>
                <a:latin typeface="Menlo" panose="020B0609030804020204" pitchFamily="49" charset="0"/>
              </a:rPr>
              <a:t>.</a:t>
            </a: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D4D4D4"/>
                </a:solidFill>
                <a:effectLst/>
                <a:latin typeface="Menlo" panose="020B0609030804020204" pitchFamily="49" charset="0"/>
              </a:rPr>
              <a:t> </a:t>
            </a: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id</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"menu"</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style</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"background-color: </a:t>
            </a:r>
            <a:r>
              <a:rPr lang="en-US" sz="1400" b="0" dirty="0" err="1">
                <a:solidFill>
                  <a:srgbClr val="CE9178"/>
                </a:solidFill>
                <a:effectLst/>
                <a:latin typeface="Menlo" panose="020B0609030804020204" pitchFamily="49" charset="0"/>
              </a:rPr>
              <a:t>rgb</a:t>
            </a:r>
            <a:r>
              <a:rPr lang="en-US" sz="1400" b="0" dirty="0">
                <a:solidFill>
                  <a:srgbClr val="CE9178"/>
                </a:solidFill>
                <a:effectLst/>
                <a:latin typeface="Menlo" panose="020B0609030804020204" pitchFamily="49" charset="0"/>
              </a:rPr>
              <a:t>(214, 101, 21); width: 50px;"</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D4D4D4"/>
                </a:solidFill>
                <a:effectLst/>
                <a:latin typeface="Menlo" panose="020B0609030804020204" pitchFamily="49" charset="0"/>
              </a:rPr>
              <a:t>*</a:t>
            </a: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D4D4D4"/>
                </a:solidFill>
                <a:effectLst/>
                <a:latin typeface="Menlo" panose="020B0609030804020204" pitchFamily="49" charset="0"/>
              </a:rPr>
              <a:t> </a:t>
            </a: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id</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"content"</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D4D4D4"/>
                </a:solidFill>
                <a:effectLst/>
                <a:latin typeface="Menlo" panose="020B0609030804020204" pitchFamily="49" charset="0"/>
              </a:rPr>
              <a:t> </a:t>
            </a: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id</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"footer "</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401761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7EA94-316F-9757-E98E-4D969F8C13EC}"/>
              </a:ext>
            </a:extLst>
          </p:cNvPr>
          <p:cNvSpPr>
            <a:spLocks noGrp="1"/>
          </p:cNvSpPr>
          <p:nvPr>
            <p:ph type="title"/>
          </p:nvPr>
        </p:nvSpPr>
        <p:spPr>
          <a:xfrm>
            <a:off x="1535371" y="1044054"/>
            <a:ext cx="10013709" cy="1030360"/>
          </a:xfrm>
        </p:spPr>
        <p:txBody>
          <a:bodyPr>
            <a:normAutofit/>
          </a:bodyPr>
          <a:lstStyle/>
          <a:p>
            <a:pPr>
              <a:lnSpc>
                <a:spcPct val="140000"/>
              </a:lnSpc>
            </a:pPr>
            <a:r>
              <a:rPr lang="en-TR" sz="1400" dirty="0">
                <a:solidFill>
                  <a:schemeClr val="bg1"/>
                </a:solidFill>
              </a:rPr>
              <a:t>SPAN</a:t>
            </a:r>
            <a:br>
              <a:rPr lang="en-TR" sz="1400" dirty="0">
                <a:solidFill>
                  <a:schemeClr val="bg1"/>
                </a:solidFill>
              </a:rPr>
            </a:br>
            <a:r>
              <a:rPr lang="en-TR" sz="1400" dirty="0">
                <a:solidFill>
                  <a:schemeClr val="bg1"/>
                </a:solidFill>
              </a:rPr>
              <a:t>genişliği içerik kadardır</a:t>
            </a:r>
          </a:p>
        </p:txBody>
      </p:sp>
      <p:sp>
        <p:nvSpPr>
          <p:cNvPr id="16" name="Rectangle 15">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202D8719-78D5-A005-12E5-8C77BD2BAE95}"/>
              </a:ext>
            </a:extLst>
          </p:cNvPr>
          <p:cNvSpPr>
            <a:spLocks noGrp="1"/>
          </p:cNvSpPr>
          <p:nvPr>
            <p:ph idx="1"/>
          </p:nvPr>
        </p:nvSpPr>
        <p:spPr>
          <a:xfrm>
            <a:off x="1006765" y="2244357"/>
            <a:ext cx="10542316" cy="4613643"/>
          </a:xfrm>
          <a:solidFill>
            <a:schemeClr val="tx1"/>
          </a:solidFill>
        </p:spPr>
        <p:txBody>
          <a:bodyPr>
            <a:normAutofit fontScale="92500" lnSpcReduction="10000"/>
          </a:bodyPr>
          <a:lstStyle/>
          <a:p>
            <a:r>
              <a:rPr lang="en-US" sz="1400" b="0" dirty="0">
                <a:solidFill>
                  <a:srgbClr val="808080"/>
                </a:solidFill>
                <a:effectLst/>
                <a:latin typeface="Menlo" panose="020B0609030804020204" pitchFamily="49" charset="0"/>
              </a:rPr>
              <a:t>&lt;</a:t>
            </a:r>
            <a:r>
              <a:rPr lang="en-US" sz="1400" b="0" dirty="0">
                <a:solidFill>
                  <a:srgbClr val="569CD6"/>
                </a:solidFill>
                <a:latin typeface="Menlo" panose="020B0609030804020204" pitchFamily="49" charset="0"/>
              </a:rPr>
              <a:t>span</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id</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"header"</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style</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"background-color: aquamarine;"</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err="1">
                <a:solidFill>
                  <a:srgbClr val="D4D4D4"/>
                </a:solidFill>
                <a:latin typeface="Menlo" panose="020B0609030804020204" pitchFamily="49" charset="0"/>
              </a:rPr>
              <a:t>merhaba</a:t>
            </a:r>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span</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D4D4D4"/>
                </a:solidFill>
                <a:effectLst/>
                <a:latin typeface="Menlo" panose="020B0609030804020204" pitchFamily="49" charset="0"/>
              </a:rPr>
              <a:t> </a:t>
            </a: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span</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id</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"menu"</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style</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"background-color: </a:t>
            </a:r>
            <a:r>
              <a:rPr lang="en-US" sz="1400" b="0" dirty="0" err="1">
                <a:solidFill>
                  <a:srgbClr val="CE9178"/>
                </a:solidFill>
                <a:effectLst/>
                <a:latin typeface="Menlo" panose="020B0609030804020204" pitchFamily="49" charset="0"/>
              </a:rPr>
              <a:t>rgb</a:t>
            </a:r>
            <a:r>
              <a:rPr lang="en-US" sz="1400" b="0" dirty="0">
                <a:solidFill>
                  <a:srgbClr val="CE9178"/>
                </a:solidFill>
                <a:effectLst/>
                <a:latin typeface="Menlo" panose="020B0609030804020204" pitchFamily="49" charset="0"/>
              </a:rPr>
              <a:t>(214, 101, 21); width: 50px;"</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D4D4D4"/>
                </a:solidFill>
                <a:effectLst/>
                <a:latin typeface="Menlo" panose="020B0609030804020204" pitchFamily="49" charset="0"/>
              </a:rPr>
              <a:t>*</a:t>
            </a: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span</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D4D4D4"/>
                </a:solidFill>
                <a:effectLst/>
                <a:latin typeface="Menlo" panose="020B0609030804020204" pitchFamily="49" charset="0"/>
              </a:rPr>
              <a:t> </a:t>
            </a: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id</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"content"</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D4D4D4"/>
                </a:solidFill>
                <a:effectLst/>
                <a:latin typeface="Menlo" panose="020B0609030804020204" pitchFamily="49" charset="0"/>
              </a:rPr>
              <a:t> </a:t>
            </a: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D4D4D4"/>
                </a:solidFill>
                <a:effectLst/>
                <a:latin typeface="Menlo" panose="020B0609030804020204" pitchFamily="49" charset="0"/>
              </a:rPr>
              <a:t> </a:t>
            </a:r>
            <a:r>
              <a:rPr lang="en-US" sz="1400" b="0" dirty="0">
                <a:solidFill>
                  <a:srgbClr val="9CDCFE"/>
                </a:solidFill>
                <a:effectLst/>
                <a:latin typeface="Menlo" panose="020B0609030804020204" pitchFamily="49" charset="0"/>
              </a:rPr>
              <a:t>id</a:t>
            </a:r>
            <a:r>
              <a:rPr lang="en-US" sz="1400" b="0" dirty="0">
                <a:solidFill>
                  <a:srgbClr val="D4D4D4"/>
                </a:solidFill>
                <a:effectLst/>
                <a:latin typeface="Menlo" panose="020B0609030804020204" pitchFamily="49" charset="0"/>
              </a:rPr>
              <a:t>=</a:t>
            </a:r>
            <a:r>
              <a:rPr lang="en-US" sz="1400" b="0" dirty="0">
                <a:solidFill>
                  <a:srgbClr val="CE9178"/>
                </a:solidFill>
                <a:effectLst/>
                <a:latin typeface="Menlo" panose="020B0609030804020204" pitchFamily="49" charset="0"/>
              </a:rPr>
              <a:t>"footer "</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a:p>
            <a:r>
              <a:rPr lang="en-US" sz="1400" b="0" dirty="0">
                <a:solidFill>
                  <a:srgbClr val="808080"/>
                </a:solidFill>
                <a:effectLst/>
                <a:latin typeface="Menlo" panose="020B0609030804020204" pitchFamily="49" charset="0"/>
              </a:rPr>
              <a:t>&lt;/</a:t>
            </a:r>
            <a:r>
              <a:rPr lang="en-US" sz="1400" b="0" dirty="0">
                <a:solidFill>
                  <a:srgbClr val="569CD6"/>
                </a:solidFill>
                <a:effectLst/>
                <a:latin typeface="Menlo" panose="020B0609030804020204" pitchFamily="49" charset="0"/>
              </a:rPr>
              <a:t>div</a:t>
            </a:r>
            <a:r>
              <a:rPr lang="en-US" sz="1400" b="0" dirty="0">
                <a:solidFill>
                  <a:srgbClr val="808080"/>
                </a:solidFill>
                <a:effectLst/>
                <a:latin typeface="Menlo" panose="020B0609030804020204" pitchFamily="49" charset="0"/>
              </a:rPr>
              <a:t>&gt;</a:t>
            </a:r>
            <a:endParaRPr lang="en-US" sz="1400"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1338958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56AB-B500-606D-54C2-B566388B2A66}"/>
              </a:ext>
            </a:extLst>
          </p:cNvPr>
          <p:cNvSpPr>
            <a:spLocks noGrp="1"/>
          </p:cNvSpPr>
          <p:nvPr>
            <p:ph type="title"/>
          </p:nvPr>
        </p:nvSpPr>
        <p:spPr>
          <a:xfrm>
            <a:off x="271850" y="705113"/>
            <a:ext cx="3783042" cy="5197498"/>
          </a:xfrm>
        </p:spPr>
        <p:txBody>
          <a:bodyPr>
            <a:normAutofit/>
          </a:bodyPr>
          <a:lstStyle/>
          <a:p>
            <a:r>
              <a:rPr lang="en-US" b="1" i="0" dirty="0">
                <a:solidFill>
                  <a:srgbClr val="495057"/>
                </a:solidFill>
                <a:effectLst/>
                <a:latin typeface="Rubik"/>
              </a:rPr>
              <a:t>&lt;b&gt;</a:t>
            </a:r>
            <a:r>
              <a:rPr lang="en-US" b="0" i="0" dirty="0">
                <a:solidFill>
                  <a:srgbClr val="495057"/>
                </a:solidFill>
                <a:effectLst/>
                <a:latin typeface="Rubik"/>
              </a:rPr>
              <a:t> </a:t>
            </a:r>
            <a:r>
              <a:rPr lang="en-US" b="0" i="0" dirty="0" err="1">
                <a:solidFill>
                  <a:srgbClr val="495057"/>
                </a:solidFill>
                <a:effectLst/>
                <a:latin typeface="Rubik"/>
              </a:rPr>
              <a:t>ve</a:t>
            </a:r>
            <a:r>
              <a:rPr lang="en-US" b="0" i="0" dirty="0">
                <a:solidFill>
                  <a:srgbClr val="495057"/>
                </a:solidFill>
                <a:effectLst/>
                <a:latin typeface="Rubik"/>
              </a:rPr>
              <a:t> </a:t>
            </a:r>
            <a:r>
              <a:rPr lang="en-US" b="1" i="0" dirty="0">
                <a:solidFill>
                  <a:srgbClr val="495057"/>
                </a:solidFill>
                <a:effectLst/>
                <a:latin typeface="Rubik"/>
              </a:rPr>
              <a:t>&lt;strong&gt;</a:t>
            </a:r>
            <a:r>
              <a:rPr lang="en-US" b="0" i="0" dirty="0">
                <a:solidFill>
                  <a:srgbClr val="495057"/>
                </a:solidFill>
                <a:effectLst/>
                <a:latin typeface="Rubik"/>
              </a:rPr>
              <a:t> </a:t>
            </a:r>
            <a:br>
              <a:rPr lang="en-US" b="0" i="0" dirty="0">
                <a:solidFill>
                  <a:srgbClr val="495057"/>
                </a:solidFill>
                <a:effectLst/>
                <a:latin typeface="Rubik"/>
              </a:rPr>
            </a:br>
            <a:r>
              <a:rPr lang="en-US" b="1" i="0" dirty="0">
                <a:solidFill>
                  <a:srgbClr val="495057"/>
                </a:solidFill>
                <a:effectLst/>
                <a:latin typeface="Rubik"/>
              </a:rPr>
              <a:t>&lt;</a:t>
            </a:r>
            <a:r>
              <a:rPr lang="en-US" b="1" i="0" dirty="0" err="1">
                <a:solidFill>
                  <a:srgbClr val="495057"/>
                </a:solidFill>
                <a:effectLst/>
                <a:latin typeface="Rubik"/>
              </a:rPr>
              <a:t>i</a:t>
            </a:r>
            <a:r>
              <a:rPr lang="en-US" b="1" i="0" dirty="0">
                <a:solidFill>
                  <a:srgbClr val="495057"/>
                </a:solidFill>
                <a:effectLst/>
                <a:latin typeface="Rubik"/>
              </a:rPr>
              <a:t>&gt;</a:t>
            </a:r>
            <a:r>
              <a:rPr lang="en-US" b="0" i="0" dirty="0">
                <a:solidFill>
                  <a:srgbClr val="495057"/>
                </a:solidFill>
                <a:effectLst/>
                <a:latin typeface="Rubik"/>
              </a:rPr>
              <a:t> </a:t>
            </a:r>
            <a:r>
              <a:rPr lang="en-US" b="0" i="0" dirty="0" err="1">
                <a:solidFill>
                  <a:srgbClr val="495057"/>
                </a:solidFill>
                <a:effectLst/>
                <a:latin typeface="Rubik"/>
              </a:rPr>
              <a:t>ve</a:t>
            </a:r>
            <a:r>
              <a:rPr lang="en-US" b="0" i="0" dirty="0">
                <a:solidFill>
                  <a:srgbClr val="495057"/>
                </a:solidFill>
                <a:effectLst/>
                <a:latin typeface="Rubik"/>
              </a:rPr>
              <a:t> </a:t>
            </a:r>
            <a:r>
              <a:rPr lang="en-US" b="1" i="0" dirty="0">
                <a:solidFill>
                  <a:srgbClr val="495057"/>
                </a:solidFill>
                <a:effectLst/>
                <a:latin typeface="Rubik"/>
              </a:rPr>
              <a:t>&lt;</a:t>
            </a:r>
            <a:r>
              <a:rPr lang="en-US" b="1" i="0" dirty="0" err="1">
                <a:solidFill>
                  <a:srgbClr val="495057"/>
                </a:solidFill>
                <a:effectLst/>
                <a:latin typeface="Rubik"/>
              </a:rPr>
              <a:t>em</a:t>
            </a:r>
            <a:r>
              <a:rPr lang="en-US" b="1" i="0" dirty="0">
                <a:solidFill>
                  <a:srgbClr val="495057"/>
                </a:solidFill>
                <a:effectLst/>
                <a:latin typeface="Rubik"/>
              </a:rPr>
              <a:t>&gt;</a:t>
            </a:r>
            <a:r>
              <a:rPr lang="en-US" b="0" i="0" dirty="0">
                <a:solidFill>
                  <a:srgbClr val="495057"/>
                </a:solidFill>
                <a:effectLst/>
                <a:latin typeface="Rubik"/>
              </a:rPr>
              <a:t> </a:t>
            </a:r>
            <a:br>
              <a:rPr lang="en-US" b="0" i="0" dirty="0">
                <a:solidFill>
                  <a:srgbClr val="495057"/>
                </a:solidFill>
                <a:effectLst/>
                <a:latin typeface="Rubik"/>
              </a:rPr>
            </a:br>
            <a:r>
              <a:rPr lang="en-US" b="1" i="0" dirty="0">
                <a:solidFill>
                  <a:srgbClr val="495057"/>
                </a:solidFill>
                <a:effectLst/>
                <a:latin typeface="Rubik"/>
              </a:rPr>
              <a:t>&lt;</a:t>
            </a:r>
            <a:r>
              <a:rPr lang="en-US" b="1" i="0" dirty="0" err="1">
                <a:solidFill>
                  <a:srgbClr val="495057"/>
                </a:solidFill>
                <a:effectLst/>
                <a:latin typeface="Rubik"/>
              </a:rPr>
              <a:t>i</a:t>
            </a:r>
            <a:r>
              <a:rPr lang="en-US" b="1" i="0" dirty="0">
                <a:solidFill>
                  <a:srgbClr val="495057"/>
                </a:solidFill>
                <a:effectLst/>
                <a:latin typeface="Rubik"/>
              </a:rPr>
              <a:t>&gt;</a:t>
            </a:r>
            <a:r>
              <a:rPr lang="en-US" b="0" i="0" dirty="0">
                <a:solidFill>
                  <a:srgbClr val="495057"/>
                </a:solidFill>
                <a:effectLst/>
                <a:latin typeface="Rubik"/>
              </a:rPr>
              <a:t> </a:t>
            </a:r>
            <a:r>
              <a:rPr lang="en-US" b="0" i="0" dirty="0" err="1">
                <a:solidFill>
                  <a:srgbClr val="495057"/>
                </a:solidFill>
                <a:effectLst/>
                <a:latin typeface="Rubik"/>
              </a:rPr>
              <a:t>ve</a:t>
            </a:r>
            <a:r>
              <a:rPr lang="en-US" b="0" i="0" dirty="0">
                <a:solidFill>
                  <a:srgbClr val="495057"/>
                </a:solidFill>
                <a:effectLst/>
                <a:latin typeface="Rubik"/>
              </a:rPr>
              <a:t> </a:t>
            </a:r>
            <a:r>
              <a:rPr lang="en-US" b="1" i="0" dirty="0">
                <a:solidFill>
                  <a:srgbClr val="495057"/>
                </a:solidFill>
                <a:effectLst/>
                <a:latin typeface="Rubik"/>
              </a:rPr>
              <a:t>&lt;</a:t>
            </a:r>
            <a:r>
              <a:rPr lang="en-US" b="1" i="0" dirty="0" err="1">
                <a:solidFill>
                  <a:srgbClr val="495057"/>
                </a:solidFill>
                <a:effectLst/>
                <a:latin typeface="Rubik"/>
              </a:rPr>
              <a:t>em</a:t>
            </a:r>
            <a:r>
              <a:rPr lang="en-US" b="1" i="0" dirty="0">
                <a:solidFill>
                  <a:srgbClr val="495057"/>
                </a:solidFill>
                <a:effectLst/>
                <a:latin typeface="Rubik"/>
              </a:rPr>
              <a:t>&gt;</a:t>
            </a:r>
            <a:r>
              <a:rPr lang="en-US" b="0" i="0" dirty="0">
                <a:solidFill>
                  <a:srgbClr val="495057"/>
                </a:solidFill>
                <a:effectLst/>
                <a:latin typeface="Rubik"/>
              </a:rPr>
              <a:t> </a:t>
            </a:r>
            <a:br>
              <a:rPr lang="en-US" b="0" i="0" dirty="0">
                <a:solidFill>
                  <a:srgbClr val="495057"/>
                </a:solidFill>
                <a:effectLst/>
                <a:latin typeface="Rubik"/>
              </a:rPr>
            </a:br>
            <a:endParaRPr lang="en-TR" dirty="0"/>
          </a:p>
        </p:txBody>
      </p:sp>
      <p:sp>
        <p:nvSpPr>
          <p:cNvPr id="3" name="Content Placeholder 2">
            <a:extLst>
              <a:ext uri="{FF2B5EF4-FFF2-40B4-BE49-F238E27FC236}">
                <a16:creationId xmlns:a16="http://schemas.microsoft.com/office/drawing/2014/main" id="{B4A19672-FB86-CC01-7D1F-E784A0ACB824}"/>
              </a:ext>
            </a:extLst>
          </p:cNvPr>
          <p:cNvSpPr>
            <a:spLocks noGrp="1"/>
          </p:cNvSpPr>
          <p:nvPr>
            <p:ph idx="1"/>
          </p:nvPr>
        </p:nvSpPr>
        <p:spPr>
          <a:xfrm>
            <a:off x="4856204" y="705113"/>
            <a:ext cx="7335795" cy="5197497"/>
          </a:xfrm>
        </p:spPr>
        <p:txBody>
          <a:bodyPr>
            <a:normAutofit fontScale="92500"/>
          </a:bodyPr>
          <a:lstStyle/>
          <a:p>
            <a:pPr algn="l"/>
            <a:r>
              <a:rPr lang="en-US" sz="2800" b="1" i="0" dirty="0">
                <a:solidFill>
                  <a:srgbClr val="495057"/>
                </a:solidFill>
                <a:effectLst/>
                <a:latin typeface="Rubik"/>
              </a:rPr>
              <a:t>&lt;b&gt;</a:t>
            </a:r>
            <a:r>
              <a:rPr lang="en-US" sz="2800" b="0" i="0" dirty="0">
                <a:solidFill>
                  <a:srgbClr val="495057"/>
                </a:solidFill>
                <a:effectLst/>
                <a:latin typeface="Rubik"/>
              </a:rPr>
              <a:t> </a:t>
            </a:r>
            <a:r>
              <a:rPr lang="en-US" sz="2800" b="0" i="0" dirty="0" err="1">
                <a:solidFill>
                  <a:srgbClr val="495057"/>
                </a:solidFill>
                <a:effectLst/>
                <a:latin typeface="Rubik"/>
              </a:rPr>
              <a:t>ve</a:t>
            </a:r>
            <a:r>
              <a:rPr lang="en-US" sz="2800" b="0" i="0" dirty="0">
                <a:solidFill>
                  <a:srgbClr val="495057"/>
                </a:solidFill>
                <a:effectLst/>
                <a:latin typeface="Rubik"/>
              </a:rPr>
              <a:t> </a:t>
            </a:r>
            <a:r>
              <a:rPr lang="en-US" sz="2800" b="1" i="0" dirty="0">
                <a:solidFill>
                  <a:srgbClr val="495057"/>
                </a:solidFill>
                <a:effectLst/>
                <a:latin typeface="Rubik"/>
              </a:rPr>
              <a:t>&lt;strong&gt;  : </a:t>
            </a:r>
          </a:p>
          <a:p>
            <a:pPr algn="l"/>
            <a:r>
              <a:rPr lang="en-US" sz="2800" b="0" i="0" dirty="0" err="1">
                <a:solidFill>
                  <a:srgbClr val="495057"/>
                </a:solidFill>
                <a:effectLst/>
                <a:latin typeface="Rubik"/>
              </a:rPr>
              <a:t>Yazı</a:t>
            </a:r>
            <a:r>
              <a:rPr lang="en-US" sz="2800" b="0" i="0" dirty="0">
                <a:solidFill>
                  <a:srgbClr val="495057"/>
                </a:solidFill>
                <a:effectLst/>
                <a:latin typeface="Rubik"/>
              </a:rPr>
              <a:t> </a:t>
            </a:r>
            <a:r>
              <a:rPr lang="en-US" sz="2800" b="1" i="0" dirty="0" err="1">
                <a:solidFill>
                  <a:srgbClr val="495057"/>
                </a:solidFill>
                <a:effectLst/>
                <a:latin typeface="Rubik"/>
              </a:rPr>
              <a:t>koyulaştırma</a:t>
            </a:r>
            <a:r>
              <a:rPr lang="en-US" sz="2800" b="1" i="0" dirty="0">
                <a:solidFill>
                  <a:srgbClr val="495057"/>
                </a:solidFill>
                <a:effectLst/>
                <a:latin typeface="Rubik"/>
              </a:rPr>
              <a:t> </a:t>
            </a:r>
            <a:r>
              <a:rPr lang="en-US" sz="2800" b="0" i="0" dirty="0" err="1">
                <a:solidFill>
                  <a:srgbClr val="495057"/>
                </a:solidFill>
                <a:effectLst/>
                <a:latin typeface="Rubik"/>
              </a:rPr>
              <a:t>için</a:t>
            </a:r>
            <a:r>
              <a:rPr lang="en-US" sz="2800" b="0" i="0" dirty="0">
                <a:solidFill>
                  <a:srgbClr val="495057"/>
                </a:solidFill>
                <a:effectLst/>
                <a:latin typeface="Rubik"/>
              </a:rPr>
              <a:t> 2 </a:t>
            </a:r>
            <a:r>
              <a:rPr lang="en-US" sz="2800" b="0" i="0" dirty="0" err="1">
                <a:solidFill>
                  <a:srgbClr val="495057"/>
                </a:solidFill>
                <a:effectLst/>
                <a:latin typeface="Rubik"/>
              </a:rPr>
              <a:t>etiket</a:t>
            </a:r>
            <a:r>
              <a:rPr lang="en-US" sz="2800" b="0" i="0" dirty="0">
                <a:solidFill>
                  <a:srgbClr val="495057"/>
                </a:solidFill>
                <a:effectLst/>
                <a:latin typeface="Rubik"/>
              </a:rPr>
              <a:t> </a:t>
            </a:r>
            <a:r>
              <a:rPr lang="en-US" sz="2800" b="0" i="0" dirty="0" err="1">
                <a:solidFill>
                  <a:srgbClr val="495057"/>
                </a:solidFill>
                <a:effectLst/>
                <a:latin typeface="Rubik"/>
              </a:rPr>
              <a:t>kullanıyoruz</a:t>
            </a:r>
            <a:r>
              <a:rPr lang="en-US" sz="2800" b="0" i="0" dirty="0">
                <a:solidFill>
                  <a:srgbClr val="495057"/>
                </a:solidFill>
                <a:effectLst/>
                <a:latin typeface="Rubik"/>
              </a:rPr>
              <a:t>. </a:t>
            </a:r>
          </a:p>
          <a:p>
            <a:pPr algn="l"/>
            <a:r>
              <a:rPr lang="en-US" sz="2800" b="1" i="0" dirty="0">
                <a:solidFill>
                  <a:srgbClr val="495057"/>
                </a:solidFill>
                <a:effectLst/>
                <a:latin typeface="Rubik"/>
              </a:rPr>
              <a:t>&lt;</a:t>
            </a:r>
            <a:r>
              <a:rPr lang="en-US" sz="2800" b="1" i="0" dirty="0" err="1">
                <a:solidFill>
                  <a:srgbClr val="495057"/>
                </a:solidFill>
                <a:effectLst/>
                <a:latin typeface="Rubik"/>
              </a:rPr>
              <a:t>i</a:t>
            </a:r>
            <a:r>
              <a:rPr lang="en-US" sz="2800" b="1" i="0" dirty="0">
                <a:solidFill>
                  <a:srgbClr val="495057"/>
                </a:solidFill>
                <a:effectLst/>
                <a:latin typeface="Rubik"/>
              </a:rPr>
              <a:t>&gt;</a:t>
            </a:r>
            <a:r>
              <a:rPr lang="en-US" sz="2800" b="0" i="0" dirty="0">
                <a:solidFill>
                  <a:srgbClr val="495057"/>
                </a:solidFill>
                <a:effectLst/>
                <a:latin typeface="Rubik"/>
              </a:rPr>
              <a:t> </a:t>
            </a:r>
            <a:r>
              <a:rPr lang="en-US" sz="2800" b="0" i="0" dirty="0" err="1">
                <a:solidFill>
                  <a:srgbClr val="495057"/>
                </a:solidFill>
                <a:effectLst/>
                <a:latin typeface="Rubik"/>
              </a:rPr>
              <a:t>ve</a:t>
            </a:r>
            <a:r>
              <a:rPr lang="en-US" sz="2800" b="0" i="0" dirty="0">
                <a:solidFill>
                  <a:srgbClr val="495057"/>
                </a:solidFill>
                <a:effectLst/>
                <a:latin typeface="Rubik"/>
              </a:rPr>
              <a:t> </a:t>
            </a:r>
            <a:r>
              <a:rPr lang="en-US" sz="2800" b="1" i="0" dirty="0">
                <a:solidFill>
                  <a:srgbClr val="495057"/>
                </a:solidFill>
                <a:effectLst/>
                <a:latin typeface="Rubik"/>
              </a:rPr>
              <a:t>&lt;</a:t>
            </a:r>
            <a:r>
              <a:rPr lang="en-US" sz="2800" b="1" i="0" dirty="0" err="1">
                <a:solidFill>
                  <a:srgbClr val="495057"/>
                </a:solidFill>
                <a:effectLst/>
                <a:latin typeface="Rubik"/>
              </a:rPr>
              <a:t>em</a:t>
            </a:r>
            <a:r>
              <a:rPr lang="en-US" sz="2800" b="1" i="0" dirty="0">
                <a:solidFill>
                  <a:srgbClr val="495057"/>
                </a:solidFill>
                <a:effectLst/>
                <a:latin typeface="Rubik"/>
              </a:rPr>
              <a:t>&gt; :  </a:t>
            </a:r>
          </a:p>
          <a:p>
            <a:pPr algn="l"/>
            <a:r>
              <a:rPr lang="en-US" sz="2800" b="0" i="0" dirty="0" err="1">
                <a:solidFill>
                  <a:srgbClr val="495057"/>
                </a:solidFill>
                <a:effectLst/>
                <a:latin typeface="Rubik"/>
              </a:rPr>
              <a:t>Yazıları</a:t>
            </a:r>
            <a:r>
              <a:rPr lang="en-US" sz="2800" b="0" i="0" dirty="0">
                <a:solidFill>
                  <a:srgbClr val="495057"/>
                </a:solidFill>
                <a:effectLst/>
                <a:latin typeface="Rubik"/>
              </a:rPr>
              <a:t> </a:t>
            </a:r>
            <a:r>
              <a:rPr lang="en-US" sz="2800" b="1" i="0" dirty="0">
                <a:solidFill>
                  <a:srgbClr val="495057"/>
                </a:solidFill>
                <a:effectLst/>
                <a:latin typeface="Rubik"/>
              </a:rPr>
              <a:t>italic </a:t>
            </a:r>
            <a:r>
              <a:rPr lang="en-US" sz="2800" b="0" i="0" dirty="0">
                <a:solidFill>
                  <a:srgbClr val="495057"/>
                </a:solidFill>
                <a:effectLst/>
                <a:latin typeface="Rubik"/>
              </a:rPr>
              <a:t>hale </a:t>
            </a:r>
            <a:r>
              <a:rPr lang="en-US" sz="2800" b="0" i="0" dirty="0" err="1">
                <a:solidFill>
                  <a:srgbClr val="495057"/>
                </a:solidFill>
                <a:effectLst/>
                <a:latin typeface="Rubik"/>
              </a:rPr>
              <a:t>çevirmek</a:t>
            </a:r>
            <a:r>
              <a:rPr lang="en-US" sz="2800" b="0" i="0" dirty="0">
                <a:solidFill>
                  <a:srgbClr val="495057"/>
                </a:solidFill>
                <a:effectLst/>
                <a:latin typeface="Rubik"/>
              </a:rPr>
              <a:t> </a:t>
            </a:r>
            <a:r>
              <a:rPr lang="en-US" sz="2800" b="0" i="0" dirty="0" err="1">
                <a:solidFill>
                  <a:srgbClr val="495057"/>
                </a:solidFill>
                <a:effectLst/>
                <a:latin typeface="Rubik"/>
              </a:rPr>
              <a:t>için</a:t>
            </a:r>
            <a:r>
              <a:rPr lang="en-US" sz="2800" b="0" i="0" dirty="0">
                <a:solidFill>
                  <a:srgbClr val="495057"/>
                </a:solidFill>
                <a:effectLst/>
                <a:latin typeface="Rubik"/>
              </a:rPr>
              <a:t> 2 </a:t>
            </a:r>
            <a:r>
              <a:rPr lang="en-US" sz="2800" b="0" i="0" dirty="0" err="1">
                <a:solidFill>
                  <a:srgbClr val="495057"/>
                </a:solidFill>
                <a:effectLst/>
                <a:latin typeface="Rubik"/>
              </a:rPr>
              <a:t>etiket</a:t>
            </a:r>
            <a:r>
              <a:rPr lang="en-US" sz="2800" b="0" i="0" dirty="0">
                <a:solidFill>
                  <a:srgbClr val="495057"/>
                </a:solidFill>
                <a:effectLst/>
                <a:latin typeface="Rubik"/>
              </a:rPr>
              <a:t> </a:t>
            </a:r>
            <a:r>
              <a:rPr lang="en-US" sz="2800" b="0" i="0" dirty="0" err="1">
                <a:solidFill>
                  <a:srgbClr val="495057"/>
                </a:solidFill>
                <a:effectLst/>
                <a:latin typeface="Rubik"/>
              </a:rPr>
              <a:t>kullanıyoruz</a:t>
            </a:r>
            <a:r>
              <a:rPr lang="en-US" sz="2800" b="0" i="0" dirty="0">
                <a:solidFill>
                  <a:srgbClr val="495057"/>
                </a:solidFill>
                <a:effectLst/>
                <a:latin typeface="Rubik"/>
              </a:rPr>
              <a:t>. </a:t>
            </a:r>
          </a:p>
          <a:p>
            <a:pPr algn="l"/>
            <a:r>
              <a:rPr lang="en-US" sz="2800" b="1" i="0" dirty="0">
                <a:solidFill>
                  <a:srgbClr val="495057"/>
                </a:solidFill>
                <a:effectLst/>
                <a:latin typeface="Rubik"/>
              </a:rPr>
              <a:t>&lt;u&gt;</a:t>
            </a:r>
            <a:r>
              <a:rPr lang="en-US" sz="2800" b="0" i="0" dirty="0">
                <a:solidFill>
                  <a:srgbClr val="495057"/>
                </a:solidFill>
                <a:effectLst/>
                <a:latin typeface="Rubik"/>
              </a:rPr>
              <a:t> </a:t>
            </a:r>
            <a:r>
              <a:rPr lang="en-US" sz="2800" b="0" i="0" dirty="0" err="1">
                <a:solidFill>
                  <a:srgbClr val="495057"/>
                </a:solidFill>
                <a:effectLst/>
                <a:latin typeface="Rubik"/>
              </a:rPr>
              <a:t>ve</a:t>
            </a:r>
            <a:r>
              <a:rPr lang="en-US" sz="2800" b="0" i="0" dirty="0">
                <a:solidFill>
                  <a:srgbClr val="495057"/>
                </a:solidFill>
                <a:effectLst/>
                <a:latin typeface="Rubik"/>
              </a:rPr>
              <a:t> </a:t>
            </a:r>
            <a:r>
              <a:rPr lang="en-US" sz="2800" b="1" i="0" dirty="0">
                <a:solidFill>
                  <a:srgbClr val="495057"/>
                </a:solidFill>
                <a:effectLst/>
                <a:latin typeface="Rubik"/>
              </a:rPr>
              <a:t>&lt;ins&gt; :  </a:t>
            </a:r>
          </a:p>
          <a:p>
            <a:pPr algn="l"/>
            <a:r>
              <a:rPr lang="en-US" sz="2800" b="0" i="0" dirty="0" err="1">
                <a:solidFill>
                  <a:srgbClr val="495057"/>
                </a:solidFill>
                <a:effectLst/>
                <a:latin typeface="Rubik"/>
              </a:rPr>
              <a:t>Yazıların</a:t>
            </a:r>
            <a:r>
              <a:rPr lang="en-US" sz="2800" b="0" i="0" dirty="0">
                <a:solidFill>
                  <a:srgbClr val="495057"/>
                </a:solidFill>
                <a:effectLst/>
                <a:latin typeface="Rubik"/>
              </a:rPr>
              <a:t> </a:t>
            </a:r>
            <a:r>
              <a:rPr lang="en-US" sz="2800" b="0" i="0" dirty="0" err="1">
                <a:solidFill>
                  <a:srgbClr val="495057"/>
                </a:solidFill>
                <a:effectLst/>
                <a:latin typeface="Rubik"/>
              </a:rPr>
              <a:t>altını</a:t>
            </a:r>
            <a:r>
              <a:rPr lang="en-US" sz="2800" b="0" i="0" dirty="0">
                <a:solidFill>
                  <a:srgbClr val="495057"/>
                </a:solidFill>
                <a:effectLst/>
                <a:latin typeface="Rubik"/>
              </a:rPr>
              <a:t> </a:t>
            </a:r>
            <a:r>
              <a:rPr lang="en-US" sz="2800" b="0" i="0" dirty="0" err="1">
                <a:solidFill>
                  <a:srgbClr val="495057"/>
                </a:solidFill>
                <a:effectLst/>
                <a:latin typeface="Rubik"/>
              </a:rPr>
              <a:t>çizmek</a:t>
            </a:r>
            <a:r>
              <a:rPr lang="en-US" sz="2800" b="0" i="0" dirty="0">
                <a:solidFill>
                  <a:srgbClr val="495057"/>
                </a:solidFill>
                <a:effectLst/>
                <a:latin typeface="Rubik"/>
              </a:rPr>
              <a:t> </a:t>
            </a:r>
            <a:r>
              <a:rPr lang="en-US" sz="2800" b="0" i="0" dirty="0" err="1">
                <a:solidFill>
                  <a:srgbClr val="495057"/>
                </a:solidFill>
                <a:effectLst/>
                <a:latin typeface="Rubik"/>
              </a:rPr>
              <a:t>için</a:t>
            </a:r>
            <a:r>
              <a:rPr lang="en-US" sz="2800" b="0" i="0" dirty="0">
                <a:solidFill>
                  <a:srgbClr val="495057"/>
                </a:solidFill>
                <a:effectLst/>
                <a:latin typeface="Rubik"/>
              </a:rPr>
              <a:t> 2 </a:t>
            </a:r>
            <a:r>
              <a:rPr lang="en-US" sz="2800" b="0" i="0" dirty="0" err="1">
                <a:solidFill>
                  <a:srgbClr val="495057"/>
                </a:solidFill>
                <a:effectLst/>
                <a:latin typeface="Rubik"/>
              </a:rPr>
              <a:t>etiket</a:t>
            </a:r>
            <a:r>
              <a:rPr lang="en-US" sz="2800" b="0" i="0" dirty="0">
                <a:solidFill>
                  <a:srgbClr val="495057"/>
                </a:solidFill>
                <a:effectLst/>
                <a:latin typeface="Rubik"/>
              </a:rPr>
              <a:t> </a:t>
            </a:r>
            <a:r>
              <a:rPr lang="en-US" sz="2800" b="0" i="0" dirty="0" err="1">
                <a:solidFill>
                  <a:srgbClr val="495057"/>
                </a:solidFill>
                <a:effectLst/>
                <a:latin typeface="Rubik"/>
              </a:rPr>
              <a:t>kullanıyoruz</a:t>
            </a:r>
            <a:r>
              <a:rPr lang="en-US" sz="2800" b="0" i="0" dirty="0">
                <a:solidFill>
                  <a:srgbClr val="495057"/>
                </a:solidFill>
                <a:effectLst/>
                <a:latin typeface="Rubik"/>
              </a:rPr>
              <a:t>. </a:t>
            </a:r>
            <a:endParaRPr lang="en-TR" sz="2800" dirty="0"/>
          </a:p>
        </p:txBody>
      </p:sp>
    </p:spTree>
    <p:extLst>
      <p:ext uri="{BB962C8B-B14F-4D97-AF65-F5344CB8AC3E}">
        <p14:creationId xmlns:p14="http://schemas.microsoft.com/office/powerpoint/2010/main" val="871255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DBC43-06D2-4428-AB84-AEF0A6B763A3}"/>
              </a:ext>
            </a:extLst>
          </p:cNvPr>
          <p:cNvSpPr>
            <a:spLocks noGrp="1"/>
          </p:cNvSpPr>
          <p:nvPr>
            <p:ph type="title"/>
          </p:nvPr>
        </p:nvSpPr>
        <p:spPr>
          <a:xfrm>
            <a:off x="160637" y="705113"/>
            <a:ext cx="4880919" cy="5197498"/>
          </a:xfrm>
        </p:spPr>
        <p:txBody>
          <a:bodyPr>
            <a:normAutofit/>
          </a:bodyPr>
          <a:lstStyle/>
          <a:p>
            <a:r>
              <a:rPr lang="en-US" sz="2800" b="1" i="0" dirty="0">
                <a:solidFill>
                  <a:srgbClr val="495057"/>
                </a:solidFill>
                <a:effectLst/>
                <a:latin typeface="Rubik"/>
              </a:rPr>
              <a:t>&lt;mark&gt; TEXT &lt;/mark&gt; </a:t>
            </a:r>
            <a:br>
              <a:rPr lang="en-US" sz="3200" b="0" i="0" dirty="0">
                <a:solidFill>
                  <a:srgbClr val="495057"/>
                </a:solidFill>
                <a:effectLst/>
                <a:latin typeface="Rubik"/>
              </a:rPr>
            </a:br>
            <a:r>
              <a:rPr lang="en-US" sz="2800" b="1" i="0" dirty="0">
                <a:solidFill>
                  <a:srgbClr val="495057"/>
                </a:solidFill>
                <a:effectLst/>
                <a:latin typeface="Rubik"/>
              </a:rPr>
              <a:t>&lt;small&gt;TEXT &lt;/small&gt;</a:t>
            </a:r>
            <a:br>
              <a:rPr lang="en-US" sz="3200" b="0" i="0" dirty="0">
                <a:solidFill>
                  <a:srgbClr val="495057"/>
                </a:solidFill>
                <a:effectLst/>
                <a:latin typeface="Rubik"/>
              </a:rPr>
            </a:br>
            <a:endParaRPr lang="en-TR" sz="3200" dirty="0"/>
          </a:p>
        </p:txBody>
      </p:sp>
      <p:sp>
        <p:nvSpPr>
          <p:cNvPr id="3" name="Content Placeholder 2">
            <a:extLst>
              <a:ext uri="{FF2B5EF4-FFF2-40B4-BE49-F238E27FC236}">
                <a16:creationId xmlns:a16="http://schemas.microsoft.com/office/drawing/2014/main" id="{E3E66362-B94A-DFDC-122F-981000199626}"/>
              </a:ext>
            </a:extLst>
          </p:cNvPr>
          <p:cNvSpPr>
            <a:spLocks noGrp="1"/>
          </p:cNvSpPr>
          <p:nvPr>
            <p:ph idx="1"/>
          </p:nvPr>
        </p:nvSpPr>
        <p:spPr>
          <a:xfrm>
            <a:off x="4707924" y="705113"/>
            <a:ext cx="7323439" cy="5197497"/>
          </a:xfrm>
        </p:spPr>
        <p:txBody>
          <a:bodyPr/>
          <a:lstStyle/>
          <a:p>
            <a:pPr algn="l"/>
            <a:r>
              <a:rPr lang="en-US" b="1" i="0" dirty="0">
                <a:solidFill>
                  <a:srgbClr val="495057"/>
                </a:solidFill>
                <a:effectLst/>
                <a:latin typeface="+mj-lt"/>
              </a:rPr>
              <a:t>&lt;mark&gt; : </a:t>
            </a:r>
            <a:r>
              <a:rPr lang="en-US" b="0" i="0" dirty="0" err="1">
                <a:solidFill>
                  <a:srgbClr val="495057"/>
                </a:solidFill>
                <a:effectLst/>
                <a:latin typeface="+mj-lt"/>
              </a:rPr>
              <a:t>vurgulanmak</a:t>
            </a:r>
            <a:r>
              <a:rPr lang="en-US" b="0" i="0" dirty="0">
                <a:solidFill>
                  <a:srgbClr val="495057"/>
                </a:solidFill>
                <a:effectLst/>
                <a:latin typeface="+mj-lt"/>
              </a:rPr>
              <a:t> </a:t>
            </a:r>
            <a:r>
              <a:rPr lang="en-US" b="0" i="0" dirty="0" err="1">
                <a:solidFill>
                  <a:srgbClr val="495057"/>
                </a:solidFill>
                <a:effectLst/>
                <a:latin typeface="+mj-lt"/>
              </a:rPr>
              <a:t>istenen</a:t>
            </a:r>
            <a:r>
              <a:rPr lang="en-US" b="0" i="0" dirty="0">
                <a:solidFill>
                  <a:srgbClr val="495057"/>
                </a:solidFill>
                <a:effectLst/>
                <a:latin typeface="+mj-lt"/>
              </a:rPr>
              <a:t> text </a:t>
            </a:r>
            <a:r>
              <a:rPr lang="en-US" b="0" i="0" dirty="0" err="1">
                <a:solidFill>
                  <a:srgbClr val="495057"/>
                </a:solidFill>
                <a:effectLst/>
                <a:latin typeface="+mj-lt"/>
              </a:rPr>
              <a:t>için</a:t>
            </a:r>
            <a:r>
              <a:rPr lang="en-US" b="0" i="0" dirty="0">
                <a:solidFill>
                  <a:srgbClr val="495057"/>
                </a:solidFill>
                <a:effectLst/>
                <a:latin typeface="+mj-lt"/>
              </a:rPr>
              <a:t> </a:t>
            </a:r>
            <a:r>
              <a:rPr lang="en-US" b="0" i="0" dirty="0" err="1">
                <a:solidFill>
                  <a:srgbClr val="495057"/>
                </a:solidFill>
                <a:effectLst/>
                <a:latin typeface="+mj-lt"/>
              </a:rPr>
              <a:t>kullanılır</a:t>
            </a:r>
            <a:r>
              <a:rPr lang="en-US" b="0" i="0" dirty="0">
                <a:solidFill>
                  <a:srgbClr val="495057"/>
                </a:solidFill>
                <a:effectLst/>
                <a:latin typeface="+mj-lt"/>
              </a:rPr>
              <a:t>.</a:t>
            </a:r>
          </a:p>
          <a:p>
            <a:pPr algn="l"/>
            <a:r>
              <a:rPr lang="en-US" b="1" i="0" dirty="0">
                <a:solidFill>
                  <a:srgbClr val="495057"/>
                </a:solidFill>
                <a:effectLst/>
                <a:latin typeface="+mj-lt"/>
              </a:rPr>
              <a:t>&lt;small&gt;  : </a:t>
            </a:r>
            <a:r>
              <a:rPr lang="en-US" b="0" i="0" dirty="0" err="1">
                <a:solidFill>
                  <a:srgbClr val="495057"/>
                </a:solidFill>
                <a:effectLst/>
                <a:latin typeface="+mj-lt"/>
              </a:rPr>
              <a:t>Daha</a:t>
            </a:r>
            <a:r>
              <a:rPr lang="en-US" b="0" i="0" dirty="0">
                <a:solidFill>
                  <a:srgbClr val="495057"/>
                </a:solidFill>
                <a:effectLst/>
                <a:latin typeface="+mj-lt"/>
              </a:rPr>
              <a:t> </a:t>
            </a:r>
            <a:r>
              <a:rPr lang="en-US" b="0" i="0" dirty="0" err="1">
                <a:solidFill>
                  <a:srgbClr val="495057"/>
                </a:solidFill>
                <a:effectLst/>
                <a:latin typeface="+mj-lt"/>
              </a:rPr>
              <a:t>küçük</a:t>
            </a:r>
            <a:r>
              <a:rPr lang="en-US" b="0" i="0" dirty="0">
                <a:solidFill>
                  <a:srgbClr val="495057"/>
                </a:solidFill>
                <a:effectLst/>
                <a:latin typeface="+mj-lt"/>
              </a:rPr>
              <a:t> </a:t>
            </a:r>
            <a:r>
              <a:rPr lang="en-US" b="0" i="0" dirty="0" err="1">
                <a:solidFill>
                  <a:srgbClr val="495057"/>
                </a:solidFill>
                <a:effectLst/>
                <a:latin typeface="+mj-lt"/>
              </a:rPr>
              <a:t>yazı</a:t>
            </a:r>
            <a:r>
              <a:rPr lang="en-US" b="0" i="0" dirty="0">
                <a:solidFill>
                  <a:srgbClr val="495057"/>
                </a:solidFill>
                <a:effectLst/>
                <a:latin typeface="+mj-lt"/>
              </a:rPr>
              <a:t> </a:t>
            </a:r>
            <a:r>
              <a:rPr lang="en-US" b="0" i="0" dirty="0" err="1">
                <a:solidFill>
                  <a:srgbClr val="495057"/>
                </a:solidFill>
                <a:effectLst/>
                <a:latin typeface="+mj-lt"/>
              </a:rPr>
              <a:t>yazmak</a:t>
            </a:r>
            <a:r>
              <a:rPr lang="en-US" b="0" i="0" dirty="0">
                <a:solidFill>
                  <a:srgbClr val="495057"/>
                </a:solidFill>
                <a:effectLst/>
                <a:latin typeface="+mj-lt"/>
              </a:rPr>
              <a:t> </a:t>
            </a:r>
            <a:r>
              <a:rPr lang="en-US" b="0" i="0" dirty="0" err="1">
                <a:solidFill>
                  <a:srgbClr val="495057"/>
                </a:solidFill>
                <a:effectLst/>
                <a:latin typeface="+mj-lt"/>
              </a:rPr>
              <a:t>için</a:t>
            </a:r>
            <a:r>
              <a:rPr lang="en-US" b="0" i="0" dirty="0">
                <a:solidFill>
                  <a:srgbClr val="495057"/>
                </a:solidFill>
                <a:effectLst/>
                <a:latin typeface="+mj-lt"/>
              </a:rPr>
              <a:t> </a:t>
            </a:r>
            <a:r>
              <a:rPr lang="en-US" b="0" i="0" dirty="0" err="1">
                <a:solidFill>
                  <a:srgbClr val="495057"/>
                </a:solidFill>
                <a:effectLst/>
                <a:latin typeface="+mj-lt"/>
              </a:rPr>
              <a:t>kullanılır</a:t>
            </a:r>
            <a:r>
              <a:rPr lang="en-US" b="0" i="0" dirty="0">
                <a:solidFill>
                  <a:srgbClr val="495057"/>
                </a:solidFill>
                <a:effectLst/>
                <a:latin typeface="+mj-lt"/>
              </a:rPr>
              <a:t>. </a:t>
            </a:r>
          </a:p>
          <a:p>
            <a:pPr algn="l"/>
            <a:endParaRPr lang="en-US" b="0" i="0" dirty="0">
              <a:solidFill>
                <a:srgbClr val="495057"/>
              </a:solidFill>
              <a:effectLst/>
              <a:latin typeface="+mj-lt"/>
            </a:endParaRPr>
          </a:p>
          <a:p>
            <a:pPr algn="l"/>
            <a:r>
              <a:rPr lang="en-US" b="0" dirty="0">
                <a:effectLst/>
                <a:latin typeface="+mj-lt"/>
              </a:rPr>
              <a:t>&lt;h1&gt;</a:t>
            </a:r>
            <a:r>
              <a:rPr lang="en-US" b="0" dirty="0">
                <a:latin typeface="+mj-lt"/>
              </a:rPr>
              <a:t>   </a:t>
            </a:r>
            <a:r>
              <a:rPr lang="en-US" b="0" dirty="0" err="1">
                <a:latin typeface="+mj-lt"/>
              </a:rPr>
              <a:t>Hacettepe</a:t>
            </a:r>
            <a:r>
              <a:rPr lang="en-US" b="0" dirty="0">
                <a:latin typeface="+mj-lt"/>
              </a:rPr>
              <a:t> </a:t>
            </a:r>
            <a:r>
              <a:rPr lang="en-US" b="0" dirty="0" err="1">
                <a:latin typeface="+mj-lt"/>
              </a:rPr>
              <a:t>Üniversitesi</a:t>
            </a:r>
            <a:r>
              <a:rPr lang="en-US" b="0" dirty="0">
                <a:latin typeface="+mj-lt"/>
              </a:rPr>
              <a:t> </a:t>
            </a:r>
          </a:p>
          <a:p>
            <a:pPr algn="l"/>
            <a:r>
              <a:rPr lang="en-US" b="0" dirty="0">
                <a:effectLst/>
                <a:latin typeface="+mj-lt"/>
              </a:rPr>
              <a:t>&lt;small&gt;</a:t>
            </a:r>
            <a:r>
              <a:rPr lang="en-US" b="0" dirty="0" err="1">
                <a:latin typeface="+mj-lt"/>
              </a:rPr>
              <a:t>Beytepe</a:t>
            </a:r>
            <a:r>
              <a:rPr lang="en-US" b="0" dirty="0">
                <a:latin typeface="+mj-lt"/>
              </a:rPr>
              <a:t> </a:t>
            </a:r>
            <a:r>
              <a:rPr lang="en-US" b="0" dirty="0" err="1">
                <a:latin typeface="+mj-lt"/>
              </a:rPr>
              <a:t>Kampüsü</a:t>
            </a:r>
            <a:r>
              <a:rPr lang="en-US" b="0" dirty="0">
                <a:effectLst/>
                <a:latin typeface="+mj-lt"/>
              </a:rPr>
              <a:t>&lt;/small&gt;</a:t>
            </a:r>
            <a:r>
              <a:rPr lang="en-US" b="0" dirty="0">
                <a:latin typeface="+mj-lt"/>
              </a:rPr>
              <a:t> </a:t>
            </a:r>
          </a:p>
          <a:p>
            <a:pPr algn="l"/>
            <a:r>
              <a:rPr lang="en-US" b="0" dirty="0">
                <a:effectLst/>
                <a:latin typeface="+mj-lt"/>
              </a:rPr>
              <a:t>&lt;/h1&gt;</a:t>
            </a:r>
            <a:endParaRPr lang="en-US" b="0" i="0" dirty="0">
              <a:solidFill>
                <a:srgbClr val="495057"/>
              </a:solidFill>
              <a:effectLst/>
              <a:latin typeface="+mj-lt"/>
            </a:endParaRPr>
          </a:p>
          <a:p>
            <a:endParaRPr lang="en-TR" dirty="0"/>
          </a:p>
        </p:txBody>
      </p:sp>
    </p:spTree>
    <p:extLst>
      <p:ext uri="{BB962C8B-B14F-4D97-AF65-F5344CB8AC3E}">
        <p14:creationId xmlns:p14="http://schemas.microsoft.com/office/powerpoint/2010/main" val="426991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ADC669-315B-A39A-022B-4D9F63D32142}"/>
              </a:ext>
            </a:extLst>
          </p:cNvPr>
          <p:cNvSpPr>
            <a:spLocks noGrp="1"/>
          </p:cNvSpPr>
          <p:nvPr>
            <p:ph type="title"/>
          </p:nvPr>
        </p:nvSpPr>
        <p:spPr>
          <a:xfrm>
            <a:off x="1535371" y="1044054"/>
            <a:ext cx="10013709" cy="1030360"/>
          </a:xfrm>
        </p:spPr>
        <p:txBody>
          <a:bodyPr>
            <a:normAutofit fontScale="90000"/>
          </a:bodyPr>
          <a:lstStyle/>
          <a:p>
            <a:pPr algn="ctr"/>
            <a:r>
              <a:rPr lang="en-US" b="1" dirty="0">
                <a:solidFill>
                  <a:schemeClr val="bg1"/>
                </a:solidFill>
                <a:effectLst/>
                <a:latin typeface="runda"/>
              </a:rPr>
              <a:t>The Ultimate HTML5 Cheat Sheet – 2023</a:t>
            </a:r>
            <a:br>
              <a:rPr lang="en-US" b="0" i="0" dirty="0">
                <a:solidFill>
                  <a:schemeClr val="bg1"/>
                </a:solidFill>
                <a:effectLst/>
                <a:latin typeface="proxima-nova"/>
              </a:rPr>
            </a:br>
            <a:endParaRPr lang="en-US" b="0" i="0" dirty="0">
              <a:solidFill>
                <a:schemeClr val="bg1"/>
              </a:solidFill>
              <a:effectLst/>
              <a:latin typeface="proxima-nova"/>
            </a:endParaRPr>
          </a:p>
        </p:txBody>
      </p:sp>
      <p:sp>
        <p:nvSpPr>
          <p:cNvPr id="16" name="Rectangle 15">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BB7FD5-9D4A-EAC1-832F-BC76C5444D14}"/>
              </a:ext>
            </a:extLst>
          </p:cNvPr>
          <p:cNvSpPr>
            <a:spLocks noGrp="1"/>
          </p:cNvSpPr>
          <p:nvPr>
            <p:ph idx="1"/>
          </p:nvPr>
        </p:nvSpPr>
        <p:spPr>
          <a:xfrm>
            <a:off x="1535371" y="2702257"/>
            <a:ext cx="9935571" cy="3426158"/>
          </a:xfrm>
        </p:spPr>
        <p:txBody>
          <a:bodyPr anchor="t">
            <a:normAutofit/>
          </a:bodyPr>
          <a:lstStyle/>
          <a:p>
            <a:r>
              <a:rPr lang="en-TR" dirty="0">
                <a:hlinkClick r:id="rId2"/>
              </a:rPr>
              <a:t>https://www.wpkube.com/html5-cheat-sheet/</a:t>
            </a:r>
            <a:endParaRPr lang="en-TR" dirty="0"/>
          </a:p>
        </p:txBody>
      </p:sp>
    </p:spTree>
    <p:extLst>
      <p:ext uri="{BB962C8B-B14F-4D97-AF65-F5344CB8AC3E}">
        <p14:creationId xmlns:p14="http://schemas.microsoft.com/office/powerpoint/2010/main" val="1183467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96DD-709D-C07D-2F77-40E546A872B4}"/>
              </a:ext>
            </a:extLst>
          </p:cNvPr>
          <p:cNvSpPr>
            <a:spLocks noGrp="1"/>
          </p:cNvSpPr>
          <p:nvPr>
            <p:ph type="title"/>
          </p:nvPr>
        </p:nvSpPr>
        <p:spPr/>
        <p:txBody>
          <a:bodyPr>
            <a:normAutofit/>
          </a:bodyPr>
          <a:lstStyle/>
          <a:p>
            <a:r>
              <a:rPr lang="en-TR" sz="2000" dirty="0"/>
              <a:t>&lt;del&gt;TTT&lt;/del&gt;</a:t>
            </a:r>
            <a:br>
              <a:rPr lang="en-TR" sz="2000" dirty="0"/>
            </a:br>
            <a:r>
              <a:rPr lang="en-TR" sz="2000" dirty="0"/>
              <a:t>&lt;sub&gt;TTT&lt;/sub&gt;</a:t>
            </a:r>
          </a:p>
        </p:txBody>
      </p:sp>
      <p:sp>
        <p:nvSpPr>
          <p:cNvPr id="3" name="Content Placeholder 2">
            <a:extLst>
              <a:ext uri="{FF2B5EF4-FFF2-40B4-BE49-F238E27FC236}">
                <a16:creationId xmlns:a16="http://schemas.microsoft.com/office/drawing/2014/main" id="{DA0D2EDA-07F3-F39B-611E-CEF78666D238}"/>
              </a:ext>
            </a:extLst>
          </p:cNvPr>
          <p:cNvSpPr>
            <a:spLocks noGrp="1"/>
          </p:cNvSpPr>
          <p:nvPr>
            <p:ph idx="1"/>
          </p:nvPr>
        </p:nvSpPr>
        <p:spPr/>
        <p:txBody>
          <a:bodyPr/>
          <a:lstStyle/>
          <a:p>
            <a:pPr algn="l"/>
            <a:r>
              <a:rPr lang="en-US" b="1" i="0" dirty="0">
                <a:solidFill>
                  <a:srgbClr val="495057"/>
                </a:solidFill>
                <a:effectLst/>
                <a:latin typeface="Rubik"/>
              </a:rPr>
              <a:t>&lt;del&gt; : </a:t>
            </a:r>
            <a:r>
              <a:rPr lang="en-US" b="0" i="0" dirty="0" err="1">
                <a:solidFill>
                  <a:srgbClr val="495057"/>
                </a:solidFill>
                <a:effectLst/>
                <a:latin typeface="Rubik"/>
              </a:rPr>
              <a:t>Üstü</a:t>
            </a:r>
            <a:r>
              <a:rPr lang="en-US" b="0" i="0" dirty="0">
                <a:solidFill>
                  <a:srgbClr val="495057"/>
                </a:solidFill>
                <a:effectLst/>
                <a:latin typeface="Rubik"/>
              </a:rPr>
              <a:t> </a:t>
            </a:r>
            <a:r>
              <a:rPr lang="en-US" b="0" i="0" dirty="0" err="1">
                <a:solidFill>
                  <a:srgbClr val="495057"/>
                </a:solidFill>
                <a:effectLst/>
                <a:latin typeface="Rubik"/>
              </a:rPr>
              <a:t>çizili</a:t>
            </a:r>
            <a:r>
              <a:rPr lang="en-US" b="0" i="0" dirty="0">
                <a:solidFill>
                  <a:srgbClr val="495057"/>
                </a:solidFill>
                <a:effectLst/>
                <a:latin typeface="Rubik"/>
              </a:rPr>
              <a:t> </a:t>
            </a:r>
            <a:r>
              <a:rPr lang="en-US" b="0" i="0" dirty="0" err="1">
                <a:solidFill>
                  <a:srgbClr val="495057"/>
                </a:solidFill>
                <a:effectLst/>
                <a:latin typeface="Rubik"/>
              </a:rPr>
              <a:t>yazı</a:t>
            </a:r>
            <a:r>
              <a:rPr lang="en-US" b="0" i="0" dirty="0">
                <a:solidFill>
                  <a:srgbClr val="495057"/>
                </a:solidFill>
                <a:effectLst/>
                <a:latin typeface="Rubik"/>
              </a:rPr>
              <a:t> </a:t>
            </a:r>
            <a:r>
              <a:rPr lang="en-US" b="0" i="0" dirty="0" err="1">
                <a:solidFill>
                  <a:srgbClr val="495057"/>
                </a:solidFill>
                <a:effectLst/>
                <a:latin typeface="Rubik"/>
              </a:rPr>
              <a:t>yazmak</a:t>
            </a:r>
            <a:r>
              <a:rPr lang="en-US" b="0" i="0" dirty="0">
                <a:solidFill>
                  <a:srgbClr val="495057"/>
                </a:solidFill>
                <a:effectLst/>
                <a:latin typeface="Rubik"/>
              </a:rPr>
              <a:t> </a:t>
            </a:r>
            <a:r>
              <a:rPr lang="en-US" b="0" i="0" dirty="0" err="1">
                <a:solidFill>
                  <a:srgbClr val="495057"/>
                </a:solidFill>
                <a:effectLst/>
                <a:latin typeface="Rubik"/>
              </a:rPr>
              <a:t>için</a:t>
            </a:r>
            <a:r>
              <a:rPr lang="en-US" b="0" i="0" dirty="0">
                <a:solidFill>
                  <a:srgbClr val="495057"/>
                </a:solidFill>
                <a:effectLst/>
                <a:latin typeface="Rubik"/>
              </a:rPr>
              <a:t> </a:t>
            </a:r>
            <a:r>
              <a:rPr lang="en-US" b="0" i="0" dirty="0" err="1">
                <a:solidFill>
                  <a:srgbClr val="495057"/>
                </a:solidFill>
                <a:effectLst/>
                <a:latin typeface="Rubik"/>
              </a:rPr>
              <a:t>kullanılır</a:t>
            </a:r>
            <a:r>
              <a:rPr lang="en-US" b="0" i="0" dirty="0">
                <a:solidFill>
                  <a:srgbClr val="495057"/>
                </a:solidFill>
                <a:effectLst/>
                <a:latin typeface="Rubik"/>
              </a:rPr>
              <a:t>. </a:t>
            </a:r>
            <a:r>
              <a:rPr lang="en-US" b="0" i="0" dirty="0" err="1">
                <a:solidFill>
                  <a:srgbClr val="495057"/>
                </a:solidFill>
                <a:effectLst/>
                <a:latin typeface="Rubik"/>
              </a:rPr>
              <a:t>Genelde</a:t>
            </a:r>
            <a:r>
              <a:rPr lang="en-US" b="0" i="0" dirty="0">
                <a:solidFill>
                  <a:srgbClr val="495057"/>
                </a:solidFill>
                <a:effectLst/>
                <a:latin typeface="Rubik"/>
              </a:rPr>
              <a:t> </a:t>
            </a:r>
            <a:r>
              <a:rPr lang="en-US" b="0" i="0" dirty="0" err="1">
                <a:solidFill>
                  <a:srgbClr val="495057"/>
                </a:solidFill>
                <a:effectLst/>
                <a:latin typeface="Rubik"/>
              </a:rPr>
              <a:t>eski</a:t>
            </a:r>
            <a:r>
              <a:rPr lang="en-US" b="0" i="0" dirty="0">
                <a:solidFill>
                  <a:srgbClr val="495057"/>
                </a:solidFill>
                <a:effectLst/>
                <a:latin typeface="Rubik"/>
              </a:rPr>
              <a:t> </a:t>
            </a:r>
            <a:r>
              <a:rPr lang="en-US" b="0" i="0" dirty="0" err="1">
                <a:solidFill>
                  <a:srgbClr val="495057"/>
                </a:solidFill>
                <a:effectLst/>
                <a:latin typeface="Rubik"/>
              </a:rPr>
              <a:t>fiyatların</a:t>
            </a:r>
            <a:r>
              <a:rPr lang="en-US" b="0" i="0" dirty="0">
                <a:solidFill>
                  <a:srgbClr val="495057"/>
                </a:solidFill>
                <a:effectLst/>
                <a:latin typeface="Rubik"/>
              </a:rPr>
              <a:t> </a:t>
            </a:r>
            <a:r>
              <a:rPr lang="en-US" b="0" i="0" dirty="0" err="1">
                <a:solidFill>
                  <a:srgbClr val="495057"/>
                </a:solidFill>
                <a:effectLst/>
                <a:latin typeface="Rubik"/>
              </a:rPr>
              <a:t>üstünü</a:t>
            </a:r>
            <a:r>
              <a:rPr lang="en-US" b="0" i="0" dirty="0">
                <a:solidFill>
                  <a:srgbClr val="495057"/>
                </a:solidFill>
                <a:effectLst/>
                <a:latin typeface="Rubik"/>
              </a:rPr>
              <a:t> </a:t>
            </a:r>
            <a:r>
              <a:rPr lang="en-US" b="0" i="0" dirty="0" err="1">
                <a:solidFill>
                  <a:srgbClr val="495057"/>
                </a:solidFill>
                <a:effectLst/>
                <a:latin typeface="Rubik"/>
              </a:rPr>
              <a:t>çizmek</a:t>
            </a:r>
            <a:r>
              <a:rPr lang="en-US" b="0" i="0" dirty="0">
                <a:solidFill>
                  <a:srgbClr val="495057"/>
                </a:solidFill>
                <a:effectLst/>
                <a:latin typeface="Rubik"/>
              </a:rPr>
              <a:t> </a:t>
            </a:r>
            <a:r>
              <a:rPr lang="en-US" b="0" i="0" dirty="0" err="1">
                <a:solidFill>
                  <a:srgbClr val="495057"/>
                </a:solidFill>
                <a:effectLst/>
                <a:latin typeface="Rubik"/>
              </a:rPr>
              <a:t>için</a:t>
            </a:r>
            <a:r>
              <a:rPr lang="en-US" b="0" i="0" dirty="0">
                <a:solidFill>
                  <a:srgbClr val="495057"/>
                </a:solidFill>
                <a:effectLst/>
                <a:latin typeface="Rubik"/>
              </a:rPr>
              <a:t>.</a:t>
            </a:r>
          </a:p>
          <a:p>
            <a:pPr algn="l"/>
            <a:r>
              <a:rPr lang="en-US" b="1" i="0" dirty="0">
                <a:solidFill>
                  <a:srgbClr val="495057"/>
                </a:solidFill>
                <a:effectLst/>
                <a:latin typeface="Rubik"/>
              </a:rPr>
              <a:t>&lt;sup&gt; </a:t>
            </a:r>
            <a:r>
              <a:rPr lang="en-US" b="1" i="0" dirty="0" err="1">
                <a:solidFill>
                  <a:srgbClr val="495057"/>
                </a:solidFill>
                <a:effectLst/>
                <a:latin typeface="Rubik"/>
              </a:rPr>
              <a:t>ve</a:t>
            </a:r>
            <a:r>
              <a:rPr lang="en-US" b="1" i="0" dirty="0">
                <a:solidFill>
                  <a:srgbClr val="495057"/>
                </a:solidFill>
                <a:effectLst/>
                <a:latin typeface="Rubik"/>
              </a:rPr>
              <a:t> &lt;sub&gt; : </a:t>
            </a:r>
            <a:r>
              <a:rPr lang="en-US" b="0" i="0" dirty="0" err="1">
                <a:solidFill>
                  <a:srgbClr val="495057"/>
                </a:solidFill>
                <a:effectLst/>
                <a:latin typeface="Rubik"/>
              </a:rPr>
              <a:t>karakterleri</a:t>
            </a:r>
            <a:r>
              <a:rPr lang="en-US" b="0" i="0" dirty="0">
                <a:solidFill>
                  <a:srgbClr val="495057"/>
                </a:solidFill>
                <a:effectLst/>
                <a:latin typeface="Rubik"/>
              </a:rPr>
              <a:t> </a:t>
            </a:r>
            <a:r>
              <a:rPr lang="en-US" b="0" i="0" dirty="0" err="1">
                <a:solidFill>
                  <a:srgbClr val="495057"/>
                </a:solidFill>
                <a:effectLst/>
                <a:latin typeface="Rubik"/>
              </a:rPr>
              <a:t>üste</a:t>
            </a:r>
            <a:r>
              <a:rPr lang="en-US" b="0" i="0" dirty="0">
                <a:solidFill>
                  <a:srgbClr val="495057"/>
                </a:solidFill>
                <a:effectLst/>
                <a:latin typeface="Rubik"/>
              </a:rPr>
              <a:t> yada </a:t>
            </a:r>
            <a:r>
              <a:rPr lang="en-US" b="0" i="0" dirty="0" err="1">
                <a:solidFill>
                  <a:srgbClr val="495057"/>
                </a:solidFill>
                <a:effectLst/>
                <a:latin typeface="Rubik"/>
              </a:rPr>
              <a:t>alta</a:t>
            </a:r>
            <a:r>
              <a:rPr lang="en-US" b="0" i="0" dirty="0">
                <a:solidFill>
                  <a:srgbClr val="495057"/>
                </a:solidFill>
                <a:effectLst/>
                <a:latin typeface="Rubik"/>
              </a:rPr>
              <a:t> </a:t>
            </a:r>
            <a:r>
              <a:rPr lang="en-US" b="0" i="0" dirty="0" err="1">
                <a:solidFill>
                  <a:srgbClr val="495057"/>
                </a:solidFill>
                <a:effectLst/>
                <a:latin typeface="Rubik"/>
              </a:rPr>
              <a:t>almak</a:t>
            </a:r>
            <a:r>
              <a:rPr lang="en-US" b="0" i="0" dirty="0">
                <a:solidFill>
                  <a:srgbClr val="495057"/>
                </a:solidFill>
                <a:effectLst/>
                <a:latin typeface="Rubik"/>
              </a:rPr>
              <a:t> </a:t>
            </a:r>
            <a:r>
              <a:rPr lang="en-US" b="0" i="0" dirty="0" err="1">
                <a:solidFill>
                  <a:srgbClr val="495057"/>
                </a:solidFill>
                <a:effectLst/>
                <a:latin typeface="Rubik"/>
              </a:rPr>
              <a:t>için</a:t>
            </a:r>
            <a:r>
              <a:rPr lang="en-US" b="0" i="0" dirty="0">
                <a:solidFill>
                  <a:srgbClr val="495057"/>
                </a:solidFill>
                <a:effectLst/>
                <a:latin typeface="Rubik"/>
              </a:rPr>
              <a:t> </a:t>
            </a:r>
            <a:r>
              <a:rPr lang="en-US" b="0" i="0" dirty="0" err="1">
                <a:solidFill>
                  <a:srgbClr val="495057"/>
                </a:solidFill>
                <a:effectLst/>
                <a:latin typeface="Rubik"/>
              </a:rPr>
              <a:t>kullanılır</a:t>
            </a:r>
            <a:r>
              <a:rPr lang="en-US" b="0" i="0" dirty="0">
                <a:solidFill>
                  <a:srgbClr val="495057"/>
                </a:solidFill>
                <a:effectLst/>
                <a:latin typeface="Rubik"/>
              </a:rPr>
              <a:t>.</a:t>
            </a:r>
          </a:p>
          <a:p>
            <a:endParaRPr lang="en-TR" dirty="0"/>
          </a:p>
        </p:txBody>
      </p:sp>
    </p:spTree>
    <p:extLst>
      <p:ext uri="{BB962C8B-B14F-4D97-AF65-F5344CB8AC3E}">
        <p14:creationId xmlns:p14="http://schemas.microsoft.com/office/powerpoint/2010/main" val="2892744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987D-719F-53F7-80ED-ACD337299BAA}"/>
              </a:ext>
            </a:extLst>
          </p:cNvPr>
          <p:cNvSpPr>
            <a:spLocks noGrp="1"/>
          </p:cNvSpPr>
          <p:nvPr>
            <p:ph type="title"/>
          </p:nvPr>
        </p:nvSpPr>
        <p:spPr>
          <a:xfrm>
            <a:off x="442913" y="1769776"/>
            <a:ext cx="3411973" cy="1959261"/>
          </a:xfrm>
        </p:spPr>
        <p:txBody>
          <a:bodyPr/>
          <a:lstStyle/>
          <a:p>
            <a:r>
              <a:rPr lang="en-TR" dirty="0"/>
              <a:t>IFRAME</a:t>
            </a:r>
          </a:p>
        </p:txBody>
      </p:sp>
      <p:sp>
        <p:nvSpPr>
          <p:cNvPr id="3" name="Content Placeholder 2">
            <a:extLst>
              <a:ext uri="{FF2B5EF4-FFF2-40B4-BE49-F238E27FC236}">
                <a16:creationId xmlns:a16="http://schemas.microsoft.com/office/drawing/2014/main" id="{C4F2BFAC-51C4-DFBC-0C7E-EEE4F2332465}"/>
              </a:ext>
            </a:extLst>
          </p:cNvPr>
          <p:cNvSpPr>
            <a:spLocks noGrp="1"/>
          </p:cNvSpPr>
          <p:nvPr>
            <p:ph idx="1"/>
          </p:nvPr>
        </p:nvSpPr>
        <p:spPr>
          <a:xfrm>
            <a:off x="442913" y="3729037"/>
            <a:ext cx="3611978" cy="2571750"/>
          </a:xfrm>
          <a:solidFill>
            <a:schemeClr val="tx1"/>
          </a:solidFill>
        </p:spPr>
        <p:txBody>
          <a:bodyPr>
            <a:normAutofit/>
          </a:bodyPr>
          <a:lstStyle/>
          <a:p>
            <a:r>
              <a:rPr lang="en-US" sz="1200" b="0" dirty="0">
                <a:solidFill>
                  <a:srgbClr val="808080"/>
                </a:solidFill>
                <a:effectLst/>
                <a:latin typeface="Aharoni" panose="02010803020104030203" pitchFamily="2" charset="-79"/>
                <a:cs typeface="Aharoni" panose="02010803020104030203" pitchFamily="2" charset="-79"/>
              </a:rPr>
              <a:t>&lt;</a:t>
            </a:r>
            <a:r>
              <a:rPr lang="en-US" sz="1200" b="0" dirty="0" err="1">
                <a:solidFill>
                  <a:srgbClr val="569CD6"/>
                </a:solidFill>
                <a:effectLst/>
                <a:latin typeface="Aharoni" panose="02010803020104030203" pitchFamily="2" charset="-79"/>
                <a:cs typeface="Aharoni" panose="02010803020104030203" pitchFamily="2" charset="-79"/>
              </a:rPr>
              <a:t>iframe</a:t>
            </a:r>
            <a:r>
              <a:rPr lang="en-US" sz="1200" b="0" dirty="0">
                <a:solidFill>
                  <a:srgbClr val="D4D4D4"/>
                </a:solidFill>
                <a:effectLst/>
                <a:latin typeface="Aharoni" panose="02010803020104030203" pitchFamily="2" charset="-79"/>
                <a:cs typeface="Aharoni" panose="02010803020104030203" pitchFamily="2" charset="-79"/>
              </a:rPr>
              <a:t> </a:t>
            </a:r>
          </a:p>
          <a:p>
            <a:r>
              <a:rPr lang="en-US" sz="1200" b="0" dirty="0" err="1">
                <a:solidFill>
                  <a:srgbClr val="9CDCFE"/>
                </a:solidFill>
                <a:effectLst/>
                <a:latin typeface="Aharoni" panose="02010803020104030203" pitchFamily="2" charset="-79"/>
                <a:cs typeface="Aharoni" panose="02010803020104030203" pitchFamily="2" charset="-79"/>
              </a:rPr>
              <a:t>src</a:t>
            </a:r>
            <a:r>
              <a:rPr lang="en-US" sz="1200" b="0" dirty="0">
                <a:solidFill>
                  <a:srgbClr val="D4D4D4"/>
                </a:solidFill>
                <a:effectLst/>
                <a:latin typeface="Aharoni" panose="02010803020104030203" pitchFamily="2" charset="-79"/>
                <a:cs typeface="Aharoni" panose="02010803020104030203" pitchFamily="2" charset="-79"/>
              </a:rPr>
              <a:t>=</a:t>
            </a:r>
            <a:r>
              <a:rPr lang="en-US" sz="1200" b="0" dirty="0">
                <a:solidFill>
                  <a:srgbClr val="CE9178"/>
                </a:solidFill>
                <a:effectLst/>
                <a:latin typeface="Aharoni" panose="02010803020104030203" pitchFamily="2" charset="-79"/>
                <a:cs typeface="Aharoni" panose="02010803020104030203" pitchFamily="2" charset="-79"/>
              </a:rPr>
              <a:t>"https://</a:t>
            </a:r>
            <a:r>
              <a:rPr lang="en-US" sz="1200" b="0" dirty="0" err="1">
                <a:solidFill>
                  <a:srgbClr val="CE9178"/>
                </a:solidFill>
                <a:effectLst/>
                <a:latin typeface="Aharoni" panose="02010803020104030203" pitchFamily="2" charset="-79"/>
                <a:cs typeface="Aharoni" panose="02010803020104030203" pitchFamily="2" charset="-79"/>
              </a:rPr>
              <a:t>www.google.com</a:t>
            </a:r>
            <a:r>
              <a:rPr lang="en-US" sz="1200" b="0" dirty="0">
                <a:solidFill>
                  <a:srgbClr val="CE9178"/>
                </a:solidFill>
                <a:effectLst/>
                <a:latin typeface="Aharoni" panose="02010803020104030203" pitchFamily="2" charset="-79"/>
                <a:cs typeface="Aharoni" panose="02010803020104030203" pitchFamily="2" charset="-79"/>
              </a:rPr>
              <a:t>"</a:t>
            </a:r>
            <a:r>
              <a:rPr lang="en-US" sz="1200" b="0" dirty="0">
                <a:solidFill>
                  <a:srgbClr val="D4D4D4"/>
                </a:solidFill>
                <a:effectLst/>
                <a:latin typeface="Aharoni" panose="02010803020104030203" pitchFamily="2" charset="-79"/>
                <a:cs typeface="Aharoni" panose="02010803020104030203" pitchFamily="2" charset="-79"/>
              </a:rPr>
              <a:t> </a:t>
            </a:r>
          </a:p>
          <a:p>
            <a:r>
              <a:rPr lang="en-US" sz="1200" b="0" dirty="0">
                <a:solidFill>
                  <a:srgbClr val="9CDCFE"/>
                </a:solidFill>
                <a:effectLst/>
                <a:latin typeface="Aharoni" panose="02010803020104030203" pitchFamily="2" charset="-79"/>
                <a:cs typeface="Aharoni" panose="02010803020104030203" pitchFamily="2" charset="-79"/>
              </a:rPr>
              <a:t>frameborder</a:t>
            </a:r>
            <a:r>
              <a:rPr lang="en-US" sz="1200" b="0" dirty="0">
                <a:solidFill>
                  <a:srgbClr val="D4D4D4"/>
                </a:solidFill>
                <a:effectLst/>
                <a:latin typeface="Aharoni" panose="02010803020104030203" pitchFamily="2" charset="-79"/>
                <a:cs typeface="Aharoni" panose="02010803020104030203" pitchFamily="2" charset="-79"/>
              </a:rPr>
              <a:t>=</a:t>
            </a:r>
            <a:r>
              <a:rPr lang="en-US" sz="1200" b="0" dirty="0">
                <a:solidFill>
                  <a:srgbClr val="CE9178"/>
                </a:solidFill>
                <a:effectLst/>
                <a:latin typeface="Aharoni" panose="02010803020104030203" pitchFamily="2" charset="-79"/>
                <a:cs typeface="Aharoni" panose="02010803020104030203" pitchFamily="2" charset="-79"/>
              </a:rPr>
              <a:t>"0"</a:t>
            </a:r>
            <a:r>
              <a:rPr lang="en-US" sz="1200" b="0" dirty="0">
                <a:solidFill>
                  <a:srgbClr val="808080"/>
                </a:solidFill>
                <a:effectLst/>
                <a:latin typeface="Aharoni" panose="02010803020104030203" pitchFamily="2" charset="-79"/>
                <a:cs typeface="Aharoni" panose="02010803020104030203" pitchFamily="2" charset="-79"/>
              </a:rPr>
              <a:t>&gt;</a:t>
            </a:r>
            <a:endParaRPr lang="en-US" sz="1200" b="0" dirty="0">
              <a:solidFill>
                <a:srgbClr val="D4D4D4"/>
              </a:solidFill>
              <a:effectLst/>
              <a:latin typeface="Aharoni" panose="02010803020104030203" pitchFamily="2" charset="-79"/>
              <a:cs typeface="Aharoni" panose="02010803020104030203" pitchFamily="2" charset="-79"/>
            </a:endParaRPr>
          </a:p>
          <a:p>
            <a:r>
              <a:rPr lang="en-US" sz="1200" b="0" dirty="0">
                <a:solidFill>
                  <a:srgbClr val="808080"/>
                </a:solidFill>
                <a:effectLst/>
                <a:latin typeface="Aharoni" panose="02010803020104030203" pitchFamily="2" charset="-79"/>
                <a:cs typeface="Aharoni" panose="02010803020104030203" pitchFamily="2" charset="-79"/>
              </a:rPr>
              <a:t>&lt;/</a:t>
            </a:r>
            <a:r>
              <a:rPr lang="en-US" sz="1200" b="0" dirty="0" err="1">
                <a:solidFill>
                  <a:srgbClr val="569CD6"/>
                </a:solidFill>
                <a:effectLst/>
                <a:latin typeface="Aharoni" panose="02010803020104030203" pitchFamily="2" charset="-79"/>
                <a:cs typeface="Aharoni" panose="02010803020104030203" pitchFamily="2" charset="-79"/>
              </a:rPr>
              <a:t>iframe</a:t>
            </a:r>
            <a:r>
              <a:rPr lang="en-US" sz="1200" b="0" dirty="0">
                <a:solidFill>
                  <a:srgbClr val="808080"/>
                </a:solidFill>
                <a:effectLst/>
                <a:latin typeface="Aharoni" panose="02010803020104030203" pitchFamily="2" charset="-79"/>
                <a:cs typeface="Aharoni" panose="02010803020104030203" pitchFamily="2" charset="-79"/>
              </a:rPr>
              <a:t>&gt;</a:t>
            </a:r>
            <a:endParaRPr lang="en-US" sz="1200" b="0" dirty="0">
              <a:solidFill>
                <a:srgbClr val="D4D4D4"/>
              </a:solidFill>
              <a:effectLst/>
              <a:latin typeface="Aharoni" panose="02010803020104030203" pitchFamily="2" charset="-79"/>
              <a:cs typeface="Aharoni" panose="02010803020104030203" pitchFamily="2" charset="-79"/>
            </a:endParaRPr>
          </a:p>
          <a:p>
            <a:br>
              <a:rPr lang="en-US" sz="1200" b="0" dirty="0">
                <a:solidFill>
                  <a:srgbClr val="D4D4D4"/>
                </a:solidFill>
                <a:effectLst/>
                <a:latin typeface="Aharoni" panose="02010803020104030203" pitchFamily="2" charset="-79"/>
                <a:cs typeface="Aharoni" panose="02010803020104030203" pitchFamily="2" charset="-79"/>
              </a:rPr>
            </a:br>
            <a:endParaRPr lang="en-TR" sz="1200" dirty="0">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F282242E-1706-DC5D-F8DA-9BBD1C8D111E}"/>
              </a:ext>
            </a:extLst>
          </p:cNvPr>
          <p:cNvSpPr txBox="1"/>
          <p:nvPr/>
        </p:nvSpPr>
        <p:spPr>
          <a:xfrm>
            <a:off x="4786313" y="1100940"/>
            <a:ext cx="7262812" cy="5632311"/>
          </a:xfrm>
          <a:prstGeom prst="rect">
            <a:avLst/>
          </a:prstGeom>
          <a:solidFill>
            <a:schemeClr val="tx1"/>
          </a:solidFill>
        </p:spPr>
        <p:txBody>
          <a:bodyPr wrap="square">
            <a:spAutoFit/>
          </a:bodyPr>
          <a:lstStyle/>
          <a:p>
            <a:endParaRPr lang="en-US" sz="1800" b="0" dirty="0">
              <a:solidFill>
                <a:srgbClr val="808080"/>
              </a:solidFill>
              <a:effectLst/>
              <a:latin typeface="Aharoni" panose="02010803020104030203" pitchFamily="2" charset="-79"/>
              <a:cs typeface="Aharoni" panose="02010803020104030203" pitchFamily="2" charset="-79"/>
            </a:endParaRPr>
          </a:p>
          <a:p>
            <a:pPr lvl="1"/>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div</a:t>
            </a:r>
            <a:r>
              <a:rPr lang="en-US" b="0" dirty="0">
                <a:solidFill>
                  <a:srgbClr val="D4D4D4"/>
                </a:solidFill>
                <a:effectLst/>
                <a:latin typeface="Aharoni" panose="02010803020104030203" pitchFamily="2" charset="-79"/>
                <a:cs typeface="Aharoni" panose="02010803020104030203" pitchFamily="2" charset="-79"/>
              </a:rPr>
              <a:t> </a:t>
            </a:r>
            <a:r>
              <a:rPr lang="en-US" b="0" dirty="0">
                <a:solidFill>
                  <a:srgbClr val="9CDCFE"/>
                </a:solidFill>
                <a:effectLst/>
                <a:latin typeface="Aharoni" panose="02010803020104030203" pitchFamily="2" charset="-79"/>
                <a:cs typeface="Aharoni" panose="02010803020104030203" pitchFamily="2" charset="-79"/>
              </a:rPr>
              <a:t>class</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CE9178"/>
                </a:solidFill>
                <a:effectLst/>
                <a:latin typeface="Aharoni" panose="02010803020104030203" pitchFamily="2" charset="-79"/>
                <a:cs typeface="Aharoni" panose="02010803020104030203" pitchFamily="2" charset="-79"/>
              </a:rPr>
              <a:t>"</a:t>
            </a:r>
            <a:r>
              <a:rPr lang="en-US" b="0" dirty="0" err="1">
                <a:solidFill>
                  <a:srgbClr val="CE9178"/>
                </a:solidFill>
                <a:effectLst/>
                <a:latin typeface="Aharoni" panose="02010803020104030203" pitchFamily="2" charset="-79"/>
                <a:cs typeface="Aharoni" panose="02010803020104030203" pitchFamily="2" charset="-79"/>
              </a:rPr>
              <a:t>mapouter</a:t>
            </a:r>
            <a:r>
              <a:rPr lang="en-US" b="0" dirty="0">
                <a:solidFill>
                  <a:srgbClr val="CE9178"/>
                </a:solidFill>
                <a:effectLst/>
                <a:latin typeface="Aharoni" panose="02010803020104030203" pitchFamily="2" charset="-79"/>
                <a:cs typeface="Aharoni" panose="02010803020104030203" pitchFamily="2" charset="-79"/>
              </a:rPr>
              <a:t>"</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pPr lvl="1"/>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div</a:t>
            </a:r>
            <a:r>
              <a:rPr lang="en-US" b="0" dirty="0">
                <a:solidFill>
                  <a:srgbClr val="D4D4D4"/>
                </a:solidFill>
                <a:effectLst/>
                <a:latin typeface="Aharoni" panose="02010803020104030203" pitchFamily="2" charset="-79"/>
                <a:cs typeface="Aharoni" panose="02010803020104030203" pitchFamily="2" charset="-79"/>
              </a:rPr>
              <a:t> </a:t>
            </a:r>
            <a:r>
              <a:rPr lang="en-US" b="0" dirty="0">
                <a:solidFill>
                  <a:srgbClr val="9CDCFE"/>
                </a:solidFill>
                <a:effectLst/>
                <a:latin typeface="Aharoni" panose="02010803020104030203" pitchFamily="2" charset="-79"/>
                <a:cs typeface="Aharoni" panose="02010803020104030203" pitchFamily="2" charset="-79"/>
              </a:rPr>
              <a:t>class</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CE9178"/>
                </a:solidFill>
                <a:effectLst/>
                <a:latin typeface="Aharoni" panose="02010803020104030203" pitchFamily="2" charset="-79"/>
                <a:cs typeface="Aharoni" panose="02010803020104030203" pitchFamily="2" charset="-79"/>
              </a:rPr>
              <a:t>"</a:t>
            </a:r>
            <a:r>
              <a:rPr lang="en-US" b="0" dirty="0" err="1">
                <a:solidFill>
                  <a:srgbClr val="CE9178"/>
                </a:solidFill>
                <a:effectLst/>
                <a:latin typeface="Aharoni" panose="02010803020104030203" pitchFamily="2" charset="-79"/>
                <a:cs typeface="Aharoni" panose="02010803020104030203" pitchFamily="2" charset="-79"/>
              </a:rPr>
              <a:t>gmap_canvas</a:t>
            </a:r>
            <a:r>
              <a:rPr lang="en-US" b="0" dirty="0">
                <a:solidFill>
                  <a:srgbClr val="CE9178"/>
                </a:solidFill>
                <a:effectLst/>
                <a:latin typeface="Aharoni" panose="02010803020104030203" pitchFamily="2" charset="-79"/>
                <a:cs typeface="Aharoni" panose="02010803020104030203" pitchFamily="2" charset="-79"/>
              </a:rPr>
              <a:t>"</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pPr lvl="1"/>
            <a:r>
              <a:rPr lang="en-US" b="0" dirty="0">
                <a:solidFill>
                  <a:srgbClr val="808080"/>
                </a:solidFill>
                <a:effectLst/>
                <a:latin typeface="Aharoni" panose="02010803020104030203" pitchFamily="2" charset="-79"/>
                <a:cs typeface="Aharoni" panose="02010803020104030203" pitchFamily="2" charset="-79"/>
              </a:rPr>
              <a:t>&lt;</a:t>
            </a:r>
            <a:r>
              <a:rPr lang="en-US" b="0" dirty="0" err="1">
                <a:solidFill>
                  <a:srgbClr val="569CD6"/>
                </a:solidFill>
                <a:effectLst/>
                <a:latin typeface="Aharoni" panose="02010803020104030203" pitchFamily="2" charset="-79"/>
                <a:cs typeface="Aharoni" panose="02010803020104030203" pitchFamily="2" charset="-79"/>
              </a:rPr>
              <a:t>iframe</a:t>
            </a:r>
            <a:r>
              <a:rPr lang="en-US" b="0" dirty="0">
                <a:solidFill>
                  <a:srgbClr val="D4D4D4"/>
                </a:solidFill>
                <a:effectLst/>
                <a:latin typeface="Aharoni" panose="02010803020104030203" pitchFamily="2" charset="-79"/>
                <a:cs typeface="Aharoni" panose="02010803020104030203" pitchFamily="2" charset="-79"/>
              </a:rPr>
              <a:t> </a:t>
            </a:r>
            <a:r>
              <a:rPr lang="en-US" b="0" dirty="0">
                <a:solidFill>
                  <a:srgbClr val="9CDCFE"/>
                </a:solidFill>
                <a:effectLst/>
                <a:latin typeface="Aharoni" panose="02010803020104030203" pitchFamily="2" charset="-79"/>
                <a:cs typeface="Aharoni" panose="02010803020104030203" pitchFamily="2" charset="-79"/>
              </a:rPr>
              <a:t>class</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CE9178"/>
                </a:solidFill>
                <a:effectLst/>
                <a:latin typeface="Aharoni" panose="02010803020104030203" pitchFamily="2" charset="-79"/>
                <a:cs typeface="Aharoni" panose="02010803020104030203" pitchFamily="2" charset="-79"/>
              </a:rPr>
              <a:t>"</a:t>
            </a:r>
            <a:r>
              <a:rPr lang="en-US" b="0" dirty="0" err="1">
                <a:solidFill>
                  <a:srgbClr val="CE9178"/>
                </a:solidFill>
                <a:effectLst/>
                <a:latin typeface="Aharoni" panose="02010803020104030203" pitchFamily="2" charset="-79"/>
                <a:cs typeface="Aharoni" panose="02010803020104030203" pitchFamily="2" charset="-79"/>
              </a:rPr>
              <a:t>gmap_iframe</a:t>
            </a:r>
            <a:r>
              <a:rPr lang="en-US" b="0" dirty="0">
                <a:solidFill>
                  <a:srgbClr val="CE9178"/>
                </a:solidFill>
                <a:effectLst/>
                <a:latin typeface="Aharoni" panose="02010803020104030203" pitchFamily="2" charset="-79"/>
                <a:cs typeface="Aharoni" panose="02010803020104030203" pitchFamily="2" charset="-79"/>
              </a:rPr>
              <a:t>"</a:t>
            </a:r>
            <a:r>
              <a:rPr lang="en-US" b="0" dirty="0">
                <a:solidFill>
                  <a:srgbClr val="D4D4D4"/>
                </a:solidFill>
                <a:effectLst/>
                <a:latin typeface="Aharoni" panose="02010803020104030203" pitchFamily="2" charset="-79"/>
                <a:cs typeface="Aharoni" panose="02010803020104030203" pitchFamily="2" charset="-79"/>
              </a:rPr>
              <a:t> </a:t>
            </a:r>
            <a:r>
              <a:rPr lang="en-US" b="0" dirty="0">
                <a:solidFill>
                  <a:srgbClr val="9CDCFE"/>
                </a:solidFill>
                <a:effectLst/>
                <a:latin typeface="Aharoni" panose="02010803020104030203" pitchFamily="2" charset="-79"/>
                <a:cs typeface="Aharoni" panose="02010803020104030203" pitchFamily="2" charset="-79"/>
              </a:rPr>
              <a:t>frameborder</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CE9178"/>
                </a:solidFill>
                <a:effectLst/>
                <a:latin typeface="Aharoni" panose="02010803020104030203" pitchFamily="2" charset="-79"/>
                <a:cs typeface="Aharoni" panose="02010803020104030203" pitchFamily="2" charset="-79"/>
              </a:rPr>
              <a:t>"0"</a:t>
            </a:r>
            <a:r>
              <a:rPr lang="en-US" b="0" dirty="0">
                <a:solidFill>
                  <a:srgbClr val="D4D4D4"/>
                </a:solidFill>
                <a:effectLst/>
                <a:latin typeface="Aharoni" panose="02010803020104030203" pitchFamily="2" charset="-79"/>
                <a:cs typeface="Aharoni" panose="02010803020104030203" pitchFamily="2" charset="-79"/>
              </a:rPr>
              <a:t> </a:t>
            </a:r>
            <a:r>
              <a:rPr lang="en-US" b="0" dirty="0">
                <a:solidFill>
                  <a:srgbClr val="9CDCFE"/>
                </a:solidFill>
                <a:effectLst/>
                <a:latin typeface="Aharoni" panose="02010803020104030203" pitchFamily="2" charset="-79"/>
                <a:cs typeface="Aharoni" panose="02010803020104030203" pitchFamily="2" charset="-79"/>
              </a:rPr>
              <a:t>scrolling</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CE9178"/>
                </a:solidFill>
                <a:effectLst/>
                <a:latin typeface="Aharoni" panose="02010803020104030203" pitchFamily="2" charset="-79"/>
                <a:cs typeface="Aharoni" panose="02010803020104030203" pitchFamily="2" charset="-79"/>
              </a:rPr>
              <a:t>"no"</a:t>
            </a:r>
            <a:r>
              <a:rPr lang="en-US" b="0" dirty="0">
                <a:solidFill>
                  <a:srgbClr val="D4D4D4"/>
                </a:solidFill>
                <a:effectLst/>
                <a:latin typeface="Aharoni" panose="02010803020104030203" pitchFamily="2" charset="-79"/>
                <a:cs typeface="Aharoni" panose="02010803020104030203" pitchFamily="2" charset="-79"/>
              </a:rPr>
              <a:t> </a:t>
            </a:r>
            <a:r>
              <a:rPr lang="en-US" b="0" dirty="0" err="1">
                <a:solidFill>
                  <a:srgbClr val="9CDCFE"/>
                </a:solidFill>
                <a:effectLst/>
                <a:latin typeface="Aharoni" panose="02010803020104030203" pitchFamily="2" charset="-79"/>
                <a:cs typeface="Aharoni" panose="02010803020104030203" pitchFamily="2" charset="-79"/>
              </a:rPr>
              <a:t>marginheight</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CE9178"/>
                </a:solidFill>
                <a:effectLst/>
                <a:latin typeface="Aharoni" panose="02010803020104030203" pitchFamily="2" charset="-79"/>
                <a:cs typeface="Aharoni" panose="02010803020104030203" pitchFamily="2" charset="-79"/>
              </a:rPr>
              <a:t>"0"</a:t>
            </a:r>
            <a:r>
              <a:rPr lang="en-US" b="0" dirty="0">
                <a:solidFill>
                  <a:srgbClr val="D4D4D4"/>
                </a:solidFill>
                <a:effectLst/>
                <a:latin typeface="Aharoni" panose="02010803020104030203" pitchFamily="2" charset="-79"/>
                <a:cs typeface="Aharoni" panose="02010803020104030203" pitchFamily="2" charset="-79"/>
              </a:rPr>
              <a:t> </a:t>
            </a:r>
            <a:r>
              <a:rPr lang="en-US" b="0" dirty="0" err="1">
                <a:solidFill>
                  <a:srgbClr val="9CDCFE"/>
                </a:solidFill>
                <a:effectLst/>
                <a:latin typeface="Aharoni" panose="02010803020104030203" pitchFamily="2" charset="-79"/>
                <a:cs typeface="Aharoni" panose="02010803020104030203" pitchFamily="2" charset="-79"/>
              </a:rPr>
              <a:t>marginwidth</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CE9178"/>
                </a:solidFill>
                <a:effectLst/>
                <a:latin typeface="Aharoni" panose="02010803020104030203" pitchFamily="2" charset="-79"/>
                <a:cs typeface="Aharoni" panose="02010803020104030203" pitchFamily="2" charset="-79"/>
              </a:rPr>
              <a:t>"0"</a:t>
            </a:r>
            <a:r>
              <a:rPr lang="en-US" b="0" dirty="0">
                <a:solidFill>
                  <a:srgbClr val="D4D4D4"/>
                </a:solidFill>
                <a:effectLst/>
                <a:latin typeface="Aharoni" panose="02010803020104030203" pitchFamily="2" charset="-79"/>
                <a:cs typeface="Aharoni" panose="02010803020104030203" pitchFamily="2" charset="-79"/>
              </a:rPr>
              <a:t> </a:t>
            </a:r>
            <a:r>
              <a:rPr lang="en-US" b="0" dirty="0" err="1">
                <a:solidFill>
                  <a:srgbClr val="9CDCFE"/>
                </a:solidFill>
                <a:effectLst/>
                <a:latin typeface="Aharoni" panose="02010803020104030203" pitchFamily="2" charset="-79"/>
                <a:cs typeface="Aharoni" panose="02010803020104030203" pitchFamily="2" charset="-79"/>
              </a:rPr>
              <a:t>src</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CE9178"/>
                </a:solidFill>
                <a:effectLst/>
                <a:latin typeface="Aharoni" panose="02010803020104030203" pitchFamily="2" charset="-79"/>
                <a:cs typeface="Aharoni" panose="02010803020104030203" pitchFamily="2" charset="-79"/>
              </a:rPr>
              <a:t>"https://</a:t>
            </a:r>
            <a:r>
              <a:rPr lang="en-US" b="0" dirty="0" err="1">
                <a:solidFill>
                  <a:srgbClr val="CE9178"/>
                </a:solidFill>
                <a:effectLst/>
                <a:latin typeface="Aharoni" panose="02010803020104030203" pitchFamily="2" charset="-79"/>
                <a:cs typeface="Aharoni" panose="02010803020104030203" pitchFamily="2" charset="-79"/>
              </a:rPr>
              <a:t>maps.google.com</a:t>
            </a:r>
            <a:r>
              <a:rPr lang="en-US" b="0" dirty="0">
                <a:solidFill>
                  <a:srgbClr val="CE9178"/>
                </a:solidFill>
                <a:effectLst/>
                <a:latin typeface="Aharoni" panose="02010803020104030203" pitchFamily="2" charset="-79"/>
                <a:cs typeface="Aharoni" panose="02010803020104030203" pitchFamily="2" charset="-79"/>
              </a:rPr>
              <a:t>/</a:t>
            </a:r>
            <a:r>
              <a:rPr lang="en-US" b="0" dirty="0" err="1">
                <a:solidFill>
                  <a:srgbClr val="CE9178"/>
                </a:solidFill>
                <a:effectLst/>
                <a:latin typeface="Aharoni" panose="02010803020104030203" pitchFamily="2" charset="-79"/>
                <a:cs typeface="Aharoni" panose="02010803020104030203" pitchFamily="2" charset="-79"/>
              </a:rPr>
              <a:t>maps?width</a:t>
            </a:r>
            <a:r>
              <a:rPr lang="en-US" b="0" dirty="0">
                <a:solidFill>
                  <a:srgbClr val="CE9178"/>
                </a:solidFill>
                <a:effectLst/>
                <a:latin typeface="Aharoni" panose="02010803020104030203" pitchFamily="2" charset="-79"/>
                <a:cs typeface="Aharoni" panose="02010803020104030203" pitchFamily="2" charset="-79"/>
              </a:rPr>
              <a:t>=600</a:t>
            </a:r>
            <a:r>
              <a:rPr lang="en-US" b="0" dirty="0">
                <a:solidFill>
                  <a:srgbClr val="569CD6"/>
                </a:solidFill>
                <a:effectLst/>
                <a:latin typeface="Aharoni" panose="02010803020104030203" pitchFamily="2" charset="-79"/>
                <a:cs typeface="Aharoni" panose="02010803020104030203" pitchFamily="2" charset="-79"/>
              </a:rPr>
              <a:t>&amp;amp;</a:t>
            </a:r>
            <a:r>
              <a:rPr lang="en-US" b="0" dirty="0">
                <a:solidFill>
                  <a:srgbClr val="CE9178"/>
                </a:solidFill>
                <a:effectLst/>
                <a:latin typeface="Aharoni" panose="02010803020104030203" pitchFamily="2" charset="-79"/>
                <a:cs typeface="Aharoni" panose="02010803020104030203" pitchFamily="2" charset="-79"/>
              </a:rPr>
              <a:t>height=400</a:t>
            </a:r>
            <a:r>
              <a:rPr lang="en-US" b="0" dirty="0">
                <a:solidFill>
                  <a:srgbClr val="569CD6"/>
                </a:solidFill>
                <a:effectLst/>
                <a:latin typeface="Aharoni" panose="02010803020104030203" pitchFamily="2" charset="-79"/>
                <a:cs typeface="Aharoni" panose="02010803020104030203" pitchFamily="2" charset="-79"/>
              </a:rPr>
              <a:t>&amp;amp;</a:t>
            </a:r>
            <a:r>
              <a:rPr lang="en-US" b="0" dirty="0">
                <a:solidFill>
                  <a:srgbClr val="CE9178"/>
                </a:solidFill>
                <a:effectLst/>
                <a:latin typeface="Aharoni" panose="02010803020104030203" pitchFamily="2" charset="-79"/>
                <a:cs typeface="Aharoni" panose="02010803020104030203" pitchFamily="2" charset="-79"/>
              </a:rPr>
              <a:t>hl=</a:t>
            </a:r>
            <a:r>
              <a:rPr lang="en-US" b="0" dirty="0" err="1">
                <a:solidFill>
                  <a:srgbClr val="CE9178"/>
                </a:solidFill>
                <a:effectLst/>
                <a:latin typeface="Aharoni" panose="02010803020104030203" pitchFamily="2" charset="-79"/>
                <a:cs typeface="Aharoni" panose="02010803020104030203" pitchFamily="2" charset="-79"/>
              </a:rPr>
              <a:t>en</a:t>
            </a:r>
            <a:r>
              <a:rPr lang="en-US" b="0" dirty="0" err="1">
                <a:solidFill>
                  <a:srgbClr val="569CD6"/>
                </a:solidFill>
                <a:effectLst/>
                <a:latin typeface="Aharoni" panose="02010803020104030203" pitchFamily="2" charset="-79"/>
                <a:cs typeface="Aharoni" panose="02010803020104030203" pitchFamily="2" charset="-79"/>
              </a:rPr>
              <a:t>&amp;amp;</a:t>
            </a:r>
            <a:r>
              <a:rPr lang="en-US" b="0" dirty="0" err="1">
                <a:solidFill>
                  <a:srgbClr val="CE9178"/>
                </a:solidFill>
                <a:effectLst/>
                <a:latin typeface="Aharoni" panose="02010803020104030203" pitchFamily="2" charset="-79"/>
                <a:cs typeface="Aharoni" panose="02010803020104030203" pitchFamily="2" charset="-79"/>
              </a:rPr>
              <a:t>q</a:t>
            </a:r>
            <a:r>
              <a:rPr lang="en-US" b="0" dirty="0">
                <a:solidFill>
                  <a:srgbClr val="CE9178"/>
                </a:solidFill>
                <a:effectLst/>
                <a:latin typeface="Aharoni" panose="02010803020104030203" pitchFamily="2" charset="-79"/>
                <a:cs typeface="Aharoni" panose="02010803020104030203" pitchFamily="2" charset="-79"/>
              </a:rPr>
              <a:t>=</a:t>
            </a:r>
            <a:r>
              <a:rPr lang="en-US" b="0" dirty="0" err="1">
                <a:solidFill>
                  <a:srgbClr val="CE9178"/>
                </a:solidFill>
                <a:effectLst/>
                <a:latin typeface="Aharoni" panose="02010803020104030203" pitchFamily="2" charset="-79"/>
                <a:cs typeface="Aharoni" panose="02010803020104030203" pitchFamily="2" charset="-79"/>
              </a:rPr>
              <a:t>hacettepe</a:t>
            </a:r>
            <a:r>
              <a:rPr lang="en-US" b="0" dirty="0">
                <a:solidFill>
                  <a:srgbClr val="CE9178"/>
                </a:solidFill>
                <a:effectLst/>
                <a:latin typeface="Aharoni" panose="02010803020104030203" pitchFamily="2" charset="-79"/>
                <a:cs typeface="Aharoni" panose="02010803020104030203" pitchFamily="2" charset="-79"/>
              </a:rPr>
              <a:t> </a:t>
            </a:r>
            <a:r>
              <a:rPr lang="en-US" b="0" dirty="0" err="1">
                <a:solidFill>
                  <a:srgbClr val="CE9178"/>
                </a:solidFill>
                <a:effectLst/>
                <a:latin typeface="Aharoni" panose="02010803020104030203" pitchFamily="2" charset="-79"/>
                <a:cs typeface="Aharoni" panose="02010803020104030203" pitchFamily="2" charset="-79"/>
              </a:rPr>
              <a:t>üniversitesi</a:t>
            </a:r>
            <a:r>
              <a:rPr lang="en-US" b="0" dirty="0" err="1">
                <a:solidFill>
                  <a:srgbClr val="569CD6"/>
                </a:solidFill>
                <a:effectLst/>
                <a:latin typeface="Aharoni" panose="02010803020104030203" pitchFamily="2" charset="-79"/>
                <a:cs typeface="Aharoni" panose="02010803020104030203" pitchFamily="2" charset="-79"/>
              </a:rPr>
              <a:t>&amp;amp;</a:t>
            </a:r>
            <a:r>
              <a:rPr lang="en-US" b="0" dirty="0" err="1">
                <a:solidFill>
                  <a:srgbClr val="CE9178"/>
                </a:solidFill>
                <a:effectLst/>
                <a:latin typeface="Aharoni" panose="02010803020104030203" pitchFamily="2" charset="-79"/>
                <a:cs typeface="Aharoni" panose="02010803020104030203" pitchFamily="2" charset="-79"/>
              </a:rPr>
              <a:t>t</a:t>
            </a:r>
            <a:r>
              <a:rPr lang="en-US" b="0" dirty="0">
                <a:solidFill>
                  <a:srgbClr val="CE9178"/>
                </a:solidFill>
                <a:effectLst/>
                <a:latin typeface="Aharoni" panose="02010803020104030203" pitchFamily="2" charset="-79"/>
                <a:cs typeface="Aharoni" panose="02010803020104030203" pitchFamily="2" charset="-79"/>
              </a:rPr>
              <a:t>=</a:t>
            </a:r>
            <a:r>
              <a:rPr lang="en-US" b="0" dirty="0">
                <a:solidFill>
                  <a:srgbClr val="569CD6"/>
                </a:solidFill>
                <a:effectLst/>
                <a:latin typeface="Aharoni" panose="02010803020104030203" pitchFamily="2" charset="-79"/>
                <a:cs typeface="Aharoni" panose="02010803020104030203" pitchFamily="2" charset="-79"/>
              </a:rPr>
              <a:t>&amp;</a:t>
            </a:r>
            <a:r>
              <a:rPr lang="en-US" b="0" dirty="0" err="1">
                <a:solidFill>
                  <a:srgbClr val="569CD6"/>
                </a:solidFill>
                <a:effectLst/>
                <a:latin typeface="Aharoni" panose="02010803020104030203" pitchFamily="2" charset="-79"/>
                <a:cs typeface="Aharoni" panose="02010803020104030203" pitchFamily="2" charset="-79"/>
              </a:rPr>
              <a:t>amp;</a:t>
            </a:r>
            <a:r>
              <a:rPr lang="en-US" b="0" dirty="0" err="1">
                <a:solidFill>
                  <a:srgbClr val="CE9178"/>
                </a:solidFill>
                <a:effectLst/>
                <a:latin typeface="Aharoni" panose="02010803020104030203" pitchFamily="2" charset="-79"/>
                <a:cs typeface="Aharoni" panose="02010803020104030203" pitchFamily="2" charset="-79"/>
              </a:rPr>
              <a:t>z</a:t>
            </a:r>
            <a:r>
              <a:rPr lang="en-US" b="0" dirty="0">
                <a:solidFill>
                  <a:srgbClr val="CE9178"/>
                </a:solidFill>
                <a:effectLst/>
                <a:latin typeface="Aharoni" panose="02010803020104030203" pitchFamily="2" charset="-79"/>
                <a:cs typeface="Aharoni" panose="02010803020104030203" pitchFamily="2" charset="-79"/>
              </a:rPr>
              <a:t>=14</a:t>
            </a:r>
            <a:r>
              <a:rPr lang="en-US" b="0" dirty="0">
                <a:solidFill>
                  <a:srgbClr val="569CD6"/>
                </a:solidFill>
                <a:effectLst/>
                <a:latin typeface="Aharoni" panose="02010803020104030203" pitchFamily="2" charset="-79"/>
                <a:cs typeface="Aharoni" panose="02010803020104030203" pitchFamily="2" charset="-79"/>
              </a:rPr>
              <a:t>&amp;amp;</a:t>
            </a:r>
            <a:r>
              <a:rPr lang="en-US" b="0" dirty="0">
                <a:solidFill>
                  <a:srgbClr val="CE9178"/>
                </a:solidFill>
                <a:effectLst/>
                <a:latin typeface="Aharoni" panose="02010803020104030203" pitchFamily="2" charset="-79"/>
                <a:cs typeface="Aharoni" panose="02010803020104030203" pitchFamily="2" charset="-79"/>
              </a:rPr>
              <a:t>ie=UTF8</a:t>
            </a:r>
            <a:r>
              <a:rPr lang="en-US" b="0" dirty="0">
                <a:solidFill>
                  <a:srgbClr val="569CD6"/>
                </a:solidFill>
                <a:effectLst/>
                <a:latin typeface="Aharoni" panose="02010803020104030203" pitchFamily="2" charset="-79"/>
                <a:cs typeface="Aharoni" panose="02010803020104030203" pitchFamily="2" charset="-79"/>
              </a:rPr>
              <a:t>&amp;amp;</a:t>
            </a:r>
            <a:r>
              <a:rPr lang="en-US" b="0" dirty="0">
                <a:solidFill>
                  <a:srgbClr val="CE9178"/>
                </a:solidFill>
                <a:effectLst/>
                <a:latin typeface="Aharoni" panose="02010803020104030203" pitchFamily="2" charset="-79"/>
                <a:cs typeface="Aharoni" panose="02010803020104030203" pitchFamily="2" charset="-79"/>
              </a:rPr>
              <a:t>iwloc=</a:t>
            </a:r>
            <a:r>
              <a:rPr lang="en-US" b="0" dirty="0" err="1">
                <a:solidFill>
                  <a:srgbClr val="CE9178"/>
                </a:solidFill>
                <a:effectLst/>
                <a:latin typeface="Aharoni" panose="02010803020104030203" pitchFamily="2" charset="-79"/>
                <a:cs typeface="Aharoni" panose="02010803020104030203" pitchFamily="2" charset="-79"/>
              </a:rPr>
              <a:t>B</a:t>
            </a:r>
            <a:r>
              <a:rPr lang="en-US" b="0" dirty="0" err="1">
                <a:solidFill>
                  <a:srgbClr val="569CD6"/>
                </a:solidFill>
                <a:effectLst/>
                <a:latin typeface="Aharoni" panose="02010803020104030203" pitchFamily="2" charset="-79"/>
                <a:cs typeface="Aharoni" panose="02010803020104030203" pitchFamily="2" charset="-79"/>
              </a:rPr>
              <a:t>&amp;amp;</a:t>
            </a:r>
            <a:r>
              <a:rPr lang="en-US" b="0" dirty="0" err="1">
                <a:solidFill>
                  <a:srgbClr val="CE9178"/>
                </a:solidFill>
                <a:effectLst/>
                <a:latin typeface="Aharoni" panose="02010803020104030203" pitchFamily="2" charset="-79"/>
                <a:cs typeface="Aharoni" panose="02010803020104030203" pitchFamily="2" charset="-79"/>
              </a:rPr>
              <a:t>output</a:t>
            </a:r>
            <a:r>
              <a:rPr lang="en-US" b="0" dirty="0">
                <a:solidFill>
                  <a:srgbClr val="CE9178"/>
                </a:solidFill>
                <a:effectLst/>
                <a:latin typeface="Aharoni" panose="02010803020104030203" pitchFamily="2" charset="-79"/>
                <a:cs typeface="Aharoni" panose="02010803020104030203" pitchFamily="2" charset="-79"/>
              </a:rPr>
              <a:t>=embed"</a:t>
            </a:r>
            <a:r>
              <a:rPr lang="en-US" b="0" dirty="0">
                <a:solidFill>
                  <a:srgbClr val="808080"/>
                </a:solidFill>
                <a:effectLst/>
                <a:latin typeface="Aharoni" panose="02010803020104030203" pitchFamily="2" charset="-79"/>
                <a:cs typeface="Aharoni" panose="02010803020104030203" pitchFamily="2" charset="-79"/>
              </a:rPr>
              <a:t>&gt;&lt;/</a:t>
            </a:r>
            <a:r>
              <a:rPr lang="en-US" b="0" dirty="0" err="1">
                <a:solidFill>
                  <a:srgbClr val="569CD6"/>
                </a:solidFill>
                <a:effectLst/>
                <a:latin typeface="Aharoni" panose="02010803020104030203" pitchFamily="2" charset="-79"/>
                <a:cs typeface="Aharoni" panose="02010803020104030203" pitchFamily="2" charset="-79"/>
              </a:rPr>
              <a:t>iframe</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pPr lvl="1"/>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a</a:t>
            </a:r>
            <a:r>
              <a:rPr lang="en-US" b="0" dirty="0">
                <a:solidFill>
                  <a:srgbClr val="D4D4D4"/>
                </a:solidFill>
                <a:effectLst/>
                <a:latin typeface="Aharoni" panose="02010803020104030203" pitchFamily="2" charset="-79"/>
                <a:cs typeface="Aharoni" panose="02010803020104030203" pitchFamily="2" charset="-79"/>
              </a:rPr>
              <a:t> </a:t>
            </a:r>
            <a:r>
              <a:rPr lang="en-US" b="0" dirty="0" err="1">
                <a:solidFill>
                  <a:srgbClr val="9CDCFE"/>
                </a:solidFill>
                <a:effectLst/>
                <a:latin typeface="Aharoni" panose="02010803020104030203" pitchFamily="2" charset="-79"/>
                <a:cs typeface="Aharoni" panose="02010803020104030203" pitchFamily="2" charset="-79"/>
              </a:rPr>
              <a:t>href</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CE9178"/>
                </a:solidFill>
                <a:effectLst/>
                <a:latin typeface="Aharoni" panose="02010803020104030203" pitchFamily="2" charset="-79"/>
                <a:cs typeface="Aharoni" panose="02010803020104030203" pitchFamily="2" charset="-79"/>
              </a:rPr>
              <a:t>"https://</a:t>
            </a:r>
            <a:r>
              <a:rPr lang="en-US" b="0" dirty="0" err="1">
                <a:solidFill>
                  <a:srgbClr val="CE9178"/>
                </a:solidFill>
                <a:effectLst/>
                <a:latin typeface="Aharoni" panose="02010803020104030203" pitchFamily="2" charset="-79"/>
                <a:cs typeface="Aharoni" panose="02010803020104030203" pitchFamily="2" charset="-79"/>
              </a:rPr>
              <a:t>connectionsgame.org</a:t>
            </a:r>
            <a:r>
              <a:rPr lang="en-US" b="0" dirty="0">
                <a:solidFill>
                  <a:srgbClr val="CE9178"/>
                </a:solidFill>
                <a:effectLst/>
                <a:latin typeface="Aharoni" panose="02010803020104030203" pitchFamily="2" charset="-79"/>
                <a:cs typeface="Aharoni" panose="02010803020104030203" pitchFamily="2" charset="-79"/>
              </a:rPr>
              <a:t>/"</a:t>
            </a:r>
            <a:r>
              <a:rPr lang="en-US" b="0" dirty="0">
                <a:solidFill>
                  <a:srgbClr val="808080"/>
                </a:solidFill>
                <a:effectLst/>
                <a:latin typeface="Aharoni" panose="02010803020104030203" pitchFamily="2" charset="-79"/>
                <a:cs typeface="Aharoni" panose="02010803020104030203" pitchFamily="2" charset="-79"/>
              </a:rPr>
              <a:t>&gt;</a:t>
            </a:r>
            <a:r>
              <a:rPr lang="en-US" b="0" dirty="0">
                <a:solidFill>
                  <a:srgbClr val="D4D4D4"/>
                </a:solidFill>
                <a:effectLst/>
                <a:latin typeface="Aharoni" panose="02010803020104030203" pitchFamily="2" charset="-79"/>
                <a:cs typeface="Aharoni" panose="02010803020104030203" pitchFamily="2" charset="-79"/>
              </a:rPr>
              <a:t>Connections NYT</a:t>
            </a:r>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a</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pPr lvl="1"/>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div</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pPr lvl="1"/>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style</a:t>
            </a:r>
            <a:r>
              <a:rPr lang="en-US" b="0" dirty="0">
                <a:solidFill>
                  <a:srgbClr val="808080"/>
                </a:solidFill>
                <a:effectLst/>
                <a:latin typeface="Aharoni" panose="02010803020104030203" pitchFamily="2" charset="-79"/>
                <a:cs typeface="Aharoni" panose="02010803020104030203" pitchFamily="2" charset="-79"/>
              </a:rPr>
              <a:t>&gt;</a:t>
            </a:r>
            <a:r>
              <a:rPr lang="en-US" b="0" dirty="0">
                <a:solidFill>
                  <a:srgbClr val="D7BA7D"/>
                </a:solidFill>
                <a:effectLst/>
                <a:latin typeface="Aharoni" panose="02010803020104030203" pitchFamily="2" charset="-79"/>
                <a:cs typeface="Aharoni" panose="02010803020104030203" pitchFamily="2" charset="-79"/>
              </a:rPr>
              <a:t>.</a:t>
            </a:r>
            <a:r>
              <a:rPr lang="en-US" b="0" dirty="0" err="1">
                <a:solidFill>
                  <a:srgbClr val="D7BA7D"/>
                </a:solidFill>
                <a:effectLst/>
                <a:latin typeface="Aharoni" panose="02010803020104030203" pitchFamily="2" charset="-79"/>
                <a:cs typeface="Aharoni" panose="02010803020104030203" pitchFamily="2" charset="-79"/>
              </a:rPr>
              <a:t>mapouter</a:t>
            </a:r>
            <a:r>
              <a:rPr lang="en-US" b="0" dirty="0">
                <a:solidFill>
                  <a:srgbClr val="D4D4D4"/>
                </a:solidFill>
                <a:effectLst/>
                <a:latin typeface="Aharoni" panose="02010803020104030203" pitchFamily="2" charset="-79"/>
                <a:cs typeface="Aharoni" panose="02010803020104030203" pitchFamily="2" charset="-79"/>
              </a:rPr>
              <a:t>{</a:t>
            </a:r>
            <a:r>
              <a:rPr lang="en-US" b="0" dirty="0" err="1">
                <a:solidFill>
                  <a:srgbClr val="9CDCFE"/>
                </a:solidFill>
                <a:effectLst/>
                <a:latin typeface="Aharoni" panose="02010803020104030203" pitchFamily="2" charset="-79"/>
                <a:cs typeface="Aharoni" panose="02010803020104030203" pitchFamily="2" charset="-79"/>
              </a:rPr>
              <a:t>position</a:t>
            </a:r>
            <a:r>
              <a:rPr lang="en-US" b="0" dirty="0" err="1">
                <a:solidFill>
                  <a:srgbClr val="D4D4D4"/>
                </a:solidFill>
                <a:effectLst/>
                <a:latin typeface="Aharoni" panose="02010803020104030203" pitchFamily="2" charset="-79"/>
                <a:cs typeface="Aharoni" panose="02010803020104030203" pitchFamily="2" charset="-79"/>
              </a:rPr>
              <a:t>:</a:t>
            </a:r>
            <a:r>
              <a:rPr lang="en-US" b="0" dirty="0" err="1">
                <a:solidFill>
                  <a:srgbClr val="CE9178"/>
                </a:solidFill>
                <a:effectLst/>
                <a:latin typeface="Aharoni" panose="02010803020104030203" pitchFamily="2" charset="-79"/>
                <a:cs typeface="Aharoni" panose="02010803020104030203" pitchFamily="2" charset="-79"/>
              </a:rPr>
              <a:t>relative</a:t>
            </a:r>
            <a:r>
              <a:rPr lang="en-US" b="0" dirty="0" err="1">
                <a:solidFill>
                  <a:srgbClr val="D4D4D4"/>
                </a:solidFill>
                <a:effectLst/>
                <a:latin typeface="Aharoni" panose="02010803020104030203" pitchFamily="2" charset="-79"/>
                <a:cs typeface="Aharoni" panose="02010803020104030203" pitchFamily="2" charset="-79"/>
              </a:rPr>
              <a:t>;</a:t>
            </a:r>
            <a:r>
              <a:rPr lang="en-US" b="0" dirty="0" err="1">
                <a:solidFill>
                  <a:srgbClr val="9CDCFE"/>
                </a:solidFill>
                <a:effectLst/>
                <a:latin typeface="Aharoni" panose="02010803020104030203" pitchFamily="2" charset="-79"/>
                <a:cs typeface="Aharoni" panose="02010803020104030203" pitchFamily="2" charset="-79"/>
              </a:rPr>
              <a:t>text-align</a:t>
            </a:r>
            <a:r>
              <a:rPr lang="en-US" b="0" dirty="0" err="1">
                <a:solidFill>
                  <a:srgbClr val="D4D4D4"/>
                </a:solidFill>
                <a:effectLst/>
                <a:latin typeface="Aharoni" panose="02010803020104030203" pitchFamily="2" charset="-79"/>
                <a:cs typeface="Aharoni" panose="02010803020104030203" pitchFamily="2" charset="-79"/>
              </a:rPr>
              <a:t>:</a:t>
            </a:r>
            <a:r>
              <a:rPr lang="en-US" b="0" dirty="0" err="1">
                <a:solidFill>
                  <a:srgbClr val="CE9178"/>
                </a:solidFill>
                <a:effectLst/>
                <a:latin typeface="Aharoni" panose="02010803020104030203" pitchFamily="2" charset="-79"/>
                <a:cs typeface="Aharoni" panose="02010803020104030203" pitchFamily="2" charset="-79"/>
              </a:rPr>
              <a:t>right</a:t>
            </a:r>
            <a:r>
              <a:rPr lang="en-US" b="0" dirty="0" err="1">
                <a:solidFill>
                  <a:srgbClr val="D4D4D4"/>
                </a:solidFill>
                <a:effectLst/>
                <a:latin typeface="Aharoni" panose="02010803020104030203" pitchFamily="2" charset="-79"/>
                <a:cs typeface="Aharoni" panose="02010803020104030203" pitchFamily="2" charset="-79"/>
              </a:rPr>
              <a:t>;</a:t>
            </a:r>
            <a:r>
              <a:rPr lang="en-US" b="0" dirty="0" err="1">
                <a:solidFill>
                  <a:srgbClr val="9CDCFE"/>
                </a:solidFill>
                <a:effectLst/>
                <a:latin typeface="Aharoni" panose="02010803020104030203" pitchFamily="2" charset="-79"/>
                <a:cs typeface="Aharoni" panose="02010803020104030203" pitchFamily="2" charset="-79"/>
              </a:rPr>
              <a:t>width</a:t>
            </a:r>
            <a:r>
              <a:rPr lang="en-US" b="0" dirty="0">
                <a:solidFill>
                  <a:srgbClr val="D4D4D4"/>
                </a:solidFill>
                <a:effectLst/>
                <a:latin typeface="Aharoni" panose="02010803020104030203" pitchFamily="2" charset="-79"/>
                <a:cs typeface="Aharoni" panose="02010803020104030203" pitchFamily="2" charset="-79"/>
              </a:rPr>
              <a:t>: </a:t>
            </a:r>
            <a:r>
              <a:rPr lang="en-US" b="0" dirty="0">
                <a:solidFill>
                  <a:srgbClr val="B5CEA8"/>
                </a:solidFill>
                <a:effectLst/>
                <a:latin typeface="Aharoni" panose="02010803020104030203" pitchFamily="2" charset="-79"/>
                <a:cs typeface="Aharoni" panose="02010803020104030203" pitchFamily="2" charset="-79"/>
              </a:rPr>
              <a:t>300px</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9CDCFE"/>
                </a:solidFill>
                <a:effectLst/>
                <a:latin typeface="Aharoni" panose="02010803020104030203" pitchFamily="2" charset="-79"/>
                <a:cs typeface="Aharoni" panose="02010803020104030203" pitchFamily="2" charset="-79"/>
              </a:rPr>
              <a:t>height</a:t>
            </a:r>
            <a:r>
              <a:rPr lang="en-US" b="0" dirty="0">
                <a:solidFill>
                  <a:srgbClr val="D4D4D4"/>
                </a:solidFill>
                <a:effectLst/>
                <a:latin typeface="Aharoni" panose="02010803020104030203" pitchFamily="2" charset="-79"/>
                <a:cs typeface="Aharoni" panose="02010803020104030203" pitchFamily="2" charset="-79"/>
              </a:rPr>
              <a:t>: </a:t>
            </a:r>
            <a:r>
              <a:rPr lang="en-US" b="0" dirty="0">
                <a:solidFill>
                  <a:srgbClr val="B5CEA8"/>
                </a:solidFill>
                <a:effectLst/>
                <a:latin typeface="Aharoni" panose="02010803020104030203" pitchFamily="2" charset="-79"/>
                <a:cs typeface="Aharoni" panose="02010803020104030203" pitchFamily="2" charset="-79"/>
              </a:rPr>
              <a:t>300px</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D7BA7D"/>
                </a:solidFill>
                <a:effectLst/>
                <a:latin typeface="Aharoni" panose="02010803020104030203" pitchFamily="2" charset="-79"/>
                <a:cs typeface="Aharoni" panose="02010803020104030203" pitchFamily="2" charset="-79"/>
              </a:rPr>
              <a:t>.</a:t>
            </a:r>
            <a:r>
              <a:rPr lang="en-US" b="0" dirty="0" err="1">
                <a:solidFill>
                  <a:srgbClr val="D7BA7D"/>
                </a:solidFill>
                <a:effectLst/>
                <a:latin typeface="Aharoni" panose="02010803020104030203" pitchFamily="2" charset="-79"/>
                <a:cs typeface="Aharoni" panose="02010803020104030203" pitchFamily="2" charset="-79"/>
              </a:rPr>
              <a:t>gmap_canvas</a:t>
            </a:r>
            <a:r>
              <a:rPr lang="en-US" b="0" dirty="0">
                <a:solidFill>
                  <a:srgbClr val="D4D4D4"/>
                </a:solidFill>
                <a:effectLst/>
                <a:latin typeface="Aharoni" panose="02010803020104030203" pitchFamily="2" charset="-79"/>
                <a:cs typeface="Aharoni" panose="02010803020104030203" pitchFamily="2" charset="-79"/>
              </a:rPr>
              <a:t> {</a:t>
            </a:r>
            <a:r>
              <a:rPr lang="en-US" b="0" dirty="0">
                <a:solidFill>
                  <a:srgbClr val="9CDCFE"/>
                </a:solidFill>
                <a:effectLst/>
                <a:latin typeface="Aharoni" panose="02010803020104030203" pitchFamily="2" charset="-79"/>
                <a:cs typeface="Aharoni" panose="02010803020104030203" pitchFamily="2" charset="-79"/>
              </a:rPr>
              <a:t>overflow</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CE9178"/>
                </a:solidFill>
                <a:effectLst/>
                <a:latin typeface="Aharoni" panose="02010803020104030203" pitchFamily="2" charset="-79"/>
                <a:cs typeface="Aharoni" panose="02010803020104030203" pitchFamily="2" charset="-79"/>
              </a:rPr>
              <a:t>hidden</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9CDCFE"/>
                </a:solidFill>
                <a:effectLst/>
                <a:latin typeface="Aharoni" panose="02010803020104030203" pitchFamily="2" charset="-79"/>
                <a:cs typeface="Aharoni" panose="02010803020104030203" pitchFamily="2" charset="-79"/>
              </a:rPr>
              <a:t>background</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CE9178"/>
                </a:solidFill>
                <a:effectLst/>
                <a:latin typeface="Aharoni" panose="02010803020104030203" pitchFamily="2" charset="-79"/>
                <a:cs typeface="Aharoni" panose="02010803020104030203" pitchFamily="2" charset="-79"/>
              </a:rPr>
              <a:t>none</a:t>
            </a:r>
            <a:r>
              <a:rPr lang="en-US" b="0" dirty="0">
                <a:solidFill>
                  <a:srgbClr val="569CD6"/>
                </a:solidFill>
                <a:effectLst/>
                <a:latin typeface="Aharoni" panose="02010803020104030203" pitchFamily="2" charset="-79"/>
                <a:cs typeface="Aharoni" panose="02010803020104030203" pitchFamily="2" charset="-79"/>
              </a:rPr>
              <a:t>!important</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9CDCFE"/>
                </a:solidFill>
                <a:effectLst/>
                <a:latin typeface="Aharoni" panose="02010803020104030203" pitchFamily="2" charset="-79"/>
                <a:cs typeface="Aharoni" panose="02010803020104030203" pitchFamily="2" charset="-79"/>
              </a:rPr>
              <a:t>width</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B5CEA8"/>
                </a:solidFill>
                <a:effectLst/>
                <a:latin typeface="Aharoni" panose="02010803020104030203" pitchFamily="2" charset="-79"/>
                <a:cs typeface="Aharoni" panose="02010803020104030203" pitchFamily="2" charset="-79"/>
              </a:rPr>
              <a:t>300px</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9CDCFE"/>
                </a:solidFill>
                <a:effectLst/>
                <a:latin typeface="Aharoni" panose="02010803020104030203" pitchFamily="2" charset="-79"/>
                <a:cs typeface="Aharoni" panose="02010803020104030203" pitchFamily="2" charset="-79"/>
              </a:rPr>
              <a:t>height</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B5CEA8"/>
                </a:solidFill>
                <a:effectLst/>
                <a:latin typeface="Aharoni" panose="02010803020104030203" pitchFamily="2" charset="-79"/>
                <a:cs typeface="Aharoni" panose="02010803020104030203" pitchFamily="2" charset="-79"/>
              </a:rPr>
              <a:t>300px</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D7BA7D"/>
                </a:solidFill>
                <a:effectLst/>
                <a:latin typeface="Aharoni" panose="02010803020104030203" pitchFamily="2" charset="-79"/>
                <a:cs typeface="Aharoni" panose="02010803020104030203" pitchFamily="2" charset="-79"/>
              </a:rPr>
              <a:t>.</a:t>
            </a:r>
            <a:r>
              <a:rPr lang="en-US" b="0" dirty="0" err="1">
                <a:solidFill>
                  <a:srgbClr val="D7BA7D"/>
                </a:solidFill>
                <a:effectLst/>
                <a:latin typeface="Aharoni" panose="02010803020104030203" pitchFamily="2" charset="-79"/>
                <a:cs typeface="Aharoni" panose="02010803020104030203" pitchFamily="2" charset="-79"/>
              </a:rPr>
              <a:t>gmap_iframe</a:t>
            </a:r>
            <a:r>
              <a:rPr lang="en-US" b="0" dirty="0">
                <a:solidFill>
                  <a:srgbClr val="D4D4D4"/>
                </a:solidFill>
                <a:effectLst/>
                <a:latin typeface="Aharoni" panose="02010803020104030203" pitchFamily="2" charset="-79"/>
                <a:cs typeface="Aharoni" panose="02010803020104030203" pitchFamily="2" charset="-79"/>
              </a:rPr>
              <a:t> {</a:t>
            </a:r>
            <a:r>
              <a:rPr lang="en-US" b="0" dirty="0">
                <a:solidFill>
                  <a:srgbClr val="9CDCFE"/>
                </a:solidFill>
                <a:effectLst/>
                <a:latin typeface="Aharoni" panose="02010803020104030203" pitchFamily="2" charset="-79"/>
                <a:cs typeface="Aharoni" panose="02010803020104030203" pitchFamily="2" charset="-79"/>
              </a:rPr>
              <a:t>width</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B5CEA8"/>
                </a:solidFill>
                <a:effectLst/>
                <a:latin typeface="Aharoni" panose="02010803020104030203" pitchFamily="2" charset="-79"/>
                <a:cs typeface="Aharoni" panose="02010803020104030203" pitchFamily="2" charset="-79"/>
              </a:rPr>
              <a:t>300px</a:t>
            </a:r>
            <a:r>
              <a:rPr lang="en-US" b="0" dirty="0">
                <a:solidFill>
                  <a:srgbClr val="569CD6"/>
                </a:solidFill>
                <a:effectLst/>
                <a:latin typeface="Aharoni" panose="02010803020104030203" pitchFamily="2" charset="-79"/>
                <a:cs typeface="Aharoni" panose="02010803020104030203" pitchFamily="2" charset="-79"/>
              </a:rPr>
              <a:t>!important</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9CDCFE"/>
                </a:solidFill>
                <a:effectLst/>
                <a:latin typeface="Aharoni" panose="02010803020104030203" pitchFamily="2" charset="-79"/>
                <a:cs typeface="Aharoni" panose="02010803020104030203" pitchFamily="2" charset="-79"/>
              </a:rPr>
              <a:t>height</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B5CEA8"/>
                </a:solidFill>
                <a:effectLst/>
                <a:latin typeface="Aharoni" panose="02010803020104030203" pitchFamily="2" charset="-79"/>
                <a:cs typeface="Aharoni" panose="02010803020104030203" pitchFamily="2" charset="-79"/>
              </a:rPr>
              <a:t>300px</a:t>
            </a:r>
            <a:r>
              <a:rPr lang="en-US" b="0" dirty="0">
                <a:solidFill>
                  <a:srgbClr val="569CD6"/>
                </a:solidFill>
                <a:effectLst/>
                <a:latin typeface="Aharoni" panose="02010803020104030203" pitchFamily="2" charset="-79"/>
                <a:cs typeface="Aharoni" panose="02010803020104030203" pitchFamily="2" charset="-79"/>
              </a:rPr>
              <a:t>!important</a:t>
            </a:r>
            <a:r>
              <a:rPr lang="en-US" b="0" dirty="0">
                <a:solidFill>
                  <a:srgbClr val="D4D4D4"/>
                </a:solidFill>
                <a:effectLst/>
                <a:latin typeface="Aharoni" panose="02010803020104030203" pitchFamily="2" charset="-79"/>
                <a:cs typeface="Aharoni" panose="02010803020104030203" pitchFamily="2" charset="-79"/>
              </a:rPr>
              <a:t>;}</a:t>
            </a:r>
          </a:p>
          <a:p>
            <a:pPr lvl="1"/>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style</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pPr lvl="1"/>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div</a:t>
            </a:r>
            <a:r>
              <a:rPr lang="en-US" b="0" dirty="0">
                <a:solidFill>
                  <a:srgbClr val="808080"/>
                </a:solidFill>
                <a:effectLst/>
                <a:latin typeface="Aharoni" panose="02010803020104030203" pitchFamily="2" charset="-79"/>
                <a:cs typeface="Aharoni" panose="02010803020104030203" pitchFamily="2" charset="-79"/>
              </a:rPr>
              <a:t>&gt;</a:t>
            </a:r>
          </a:p>
          <a:p>
            <a:endParaRPr lang="en-US" sz="1800" b="0" dirty="0">
              <a:solidFill>
                <a:srgbClr val="D4D4D4"/>
              </a:solidFill>
              <a:effectLst/>
              <a:latin typeface="Aharoni" panose="02010803020104030203" pitchFamily="2" charset="-79"/>
              <a:cs typeface="Aharoni" panose="02010803020104030203" pitchFamily="2" charset="-79"/>
            </a:endParaRPr>
          </a:p>
        </p:txBody>
      </p:sp>
      <p:sp>
        <p:nvSpPr>
          <p:cNvPr id="7" name="TextBox 6">
            <a:extLst>
              <a:ext uri="{FF2B5EF4-FFF2-40B4-BE49-F238E27FC236}">
                <a16:creationId xmlns:a16="http://schemas.microsoft.com/office/drawing/2014/main" id="{D451243B-A94A-1679-BFF1-15BC1115CCC5}"/>
              </a:ext>
            </a:extLst>
          </p:cNvPr>
          <p:cNvSpPr txBox="1"/>
          <p:nvPr/>
        </p:nvSpPr>
        <p:spPr>
          <a:xfrm>
            <a:off x="142875" y="124749"/>
            <a:ext cx="10001250" cy="1200329"/>
          </a:xfrm>
          <a:prstGeom prst="rect">
            <a:avLst/>
          </a:prstGeom>
          <a:noFill/>
        </p:spPr>
        <p:txBody>
          <a:bodyPr wrap="square">
            <a:spAutoFit/>
          </a:bodyPr>
          <a:lstStyle/>
          <a:p>
            <a:r>
              <a:rPr lang="en-TR" dirty="0">
                <a:hlinkClick r:id="rId2"/>
              </a:rPr>
              <a:t>https://www.embedmymap.com/?gclid=Cj0KCQjwhL6pBhDjARIsAGx8D58a5dw4UaYZu7g-RmWxllJBBYWZxPIQeMAKzwBa4ut0OJTNixXnKykaAtN5EALw_wcB#iframecodegenerator/</a:t>
            </a:r>
            <a:endParaRPr lang="en-TR" dirty="0"/>
          </a:p>
        </p:txBody>
      </p:sp>
    </p:spTree>
    <p:extLst>
      <p:ext uri="{BB962C8B-B14F-4D97-AF65-F5344CB8AC3E}">
        <p14:creationId xmlns:p14="http://schemas.microsoft.com/office/powerpoint/2010/main" val="1194802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B2D9F-D8A4-658B-C1B3-933E25C7086E}"/>
              </a:ext>
            </a:extLst>
          </p:cNvPr>
          <p:cNvSpPr>
            <a:spLocks noGrp="1"/>
          </p:cNvSpPr>
          <p:nvPr>
            <p:ph type="title"/>
          </p:nvPr>
        </p:nvSpPr>
        <p:spPr/>
        <p:txBody>
          <a:bodyPr/>
          <a:lstStyle/>
          <a:p>
            <a:r>
              <a:rPr lang="en-TR" dirty="0"/>
              <a:t>Sıralı Liste</a:t>
            </a:r>
          </a:p>
        </p:txBody>
      </p:sp>
      <p:sp>
        <p:nvSpPr>
          <p:cNvPr id="6" name="TextBox 5">
            <a:extLst>
              <a:ext uri="{FF2B5EF4-FFF2-40B4-BE49-F238E27FC236}">
                <a16:creationId xmlns:a16="http://schemas.microsoft.com/office/drawing/2014/main" id="{7FEAEE0A-FAE3-ABE7-1A01-2DC61C77BE46}"/>
              </a:ext>
            </a:extLst>
          </p:cNvPr>
          <p:cNvSpPr txBox="1"/>
          <p:nvPr/>
        </p:nvSpPr>
        <p:spPr>
          <a:xfrm>
            <a:off x="5236176" y="1651850"/>
            <a:ext cx="3411973" cy="3693319"/>
          </a:xfrm>
          <a:prstGeom prst="rect">
            <a:avLst/>
          </a:prstGeom>
          <a:solidFill>
            <a:schemeClr val="tx1"/>
          </a:solidFill>
        </p:spPr>
        <p:txBody>
          <a:bodyPr wrap="square">
            <a:spAutoFit/>
          </a:bodyPr>
          <a:lstStyle/>
          <a:p>
            <a:pPr lvl="1"/>
            <a:endParaRPr lang="en-US" b="0" dirty="0">
              <a:solidFill>
                <a:srgbClr val="808080"/>
              </a:solidFill>
              <a:effectLst/>
              <a:latin typeface="Menlo" panose="020B0609030804020204" pitchFamily="49" charset="0"/>
            </a:endParaRPr>
          </a:p>
          <a:p>
            <a:r>
              <a:rPr lang="en-US" b="0" dirty="0">
                <a:solidFill>
                  <a:srgbClr val="808080"/>
                </a:solidFill>
                <a:effectLst/>
                <a:latin typeface="Menlo" panose="020B0609030804020204" pitchFamily="49" charset="0"/>
              </a:rPr>
              <a:t>&lt;</a:t>
            </a:r>
            <a:r>
              <a:rPr lang="en-US" b="0" dirty="0" err="1">
                <a:solidFill>
                  <a:srgbClr val="569CD6"/>
                </a:solidFill>
                <a:effectLst/>
                <a:latin typeface="Menlo" panose="020B0609030804020204" pitchFamily="49" charset="0"/>
              </a:rPr>
              <a:t>ol</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type</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"A"</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li</a:t>
            </a:r>
            <a:r>
              <a:rPr lang="en-US" b="0" dirty="0">
                <a:solidFill>
                  <a:srgbClr val="808080"/>
                </a:solidFill>
                <a:effectLst/>
                <a:latin typeface="Menlo" panose="020B0609030804020204" pitchFamily="49" charset="0"/>
              </a:rPr>
              <a:t>&gt;</a:t>
            </a:r>
            <a:r>
              <a:rPr lang="en-US" b="0" dirty="0" err="1">
                <a:solidFill>
                  <a:srgbClr val="D4D4D4"/>
                </a:solidFill>
                <a:effectLst/>
                <a:latin typeface="Menlo" panose="020B0609030804020204" pitchFamily="49" charset="0"/>
              </a:rPr>
              <a:t>Kahve</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li</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li</a:t>
            </a:r>
            <a:r>
              <a:rPr lang="en-US" b="0" dirty="0">
                <a:solidFill>
                  <a:srgbClr val="808080"/>
                </a:solidFill>
                <a:effectLst/>
                <a:latin typeface="Menlo" panose="020B0609030804020204" pitchFamily="49" charset="0"/>
              </a:rPr>
              <a:t>&gt;</a:t>
            </a:r>
            <a:r>
              <a:rPr lang="en-US" b="0" dirty="0" err="1">
                <a:solidFill>
                  <a:srgbClr val="D4D4D4"/>
                </a:solidFill>
                <a:effectLst/>
                <a:latin typeface="Menlo" panose="020B0609030804020204" pitchFamily="49" charset="0"/>
              </a:rPr>
              <a:t>Çay</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li</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li</a:t>
            </a:r>
            <a:r>
              <a:rPr lang="en-US" b="0" dirty="0">
                <a:solidFill>
                  <a:srgbClr val="808080"/>
                </a:solidFill>
                <a:effectLst/>
                <a:latin typeface="Menlo" panose="020B0609030804020204" pitchFamily="49" charset="0"/>
              </a:rPr>
              <a:t>&gt;</a:t>
            </a:r>
            <a:r>
              <a:rPr lang="en-US" b="0" dirty="0" err="1">
                <a:solidFill>
                  <a:srgbClr val="D4D4D4"/>
                </a:solidFill>
                <a:effectLst/>
                <a:latin typeface="Menlo" panose="020B0609030804020204" pitchFamily="49" charset="0"/>
              </a:rPr>
              <a:t>Süt</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li</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r>
              <a:rPr lang="en-US" b="0" dirty="0">
                <a:solidFill>
                  <a:srgbClr val="808080"/>
                </a:solidFill>
                <a:effectLst/>
                <a:latin typeface="Menlo" panose="020B0609030804020204" pitchFamily="49" charset="0"/>
              </a:rPr>
              <a:t>&lt;/</a:t>
            </a:r>
            <a:r>
              <a:rPr lang="en-US" b="0" dirty="0" err="1">
                <a:solidFill>
                  <a:srgbClr val="569CD6"/>
                </a:solidFill>
                <a:effectLst/>
                <a:latin typeface="Menlo" panose="020B0609030804020204" pitchFamily="49" charset="0"/>
              </a:rPr>
              <a:t>ol</a:t>
            </a:r>
            <a:r>
              <a:rPr lang="en-US" b="0" dirty="0">
                <a:solidFill>
                  <a:srgbClr val="808080"/>
                </a:solidFill>
                <a:effectLst/>
                <a:latin typeface="Menlo" panose="020B0609030804020204" pitchFamily="49" charset="0"/>
              </a:rPr>
              <a:t>&gt;</a:t>
            </a:r>
          </a:p>
          <a:p>
            <a:r>
              <a:rPr lang="en-US" b="0" dirty="0">
                <a:solidFill>
                  <a:srgbClr val="808080"/>
                </a:solidFill>
                <a:effectLst/>
                <a:latin typeface="Menlo" panose="020B0609030804020204" pitchFamily="49" charset="0"/>
              </a:rPr>
              <a:t>&lt;</a:t>
            </a:r>
            <a:r>
              <a:rPr lang="en-US" b="0" dirty="0" err="1">
                <a:solidFill>
                  <a:srgbClr val="569CD6"/>
                </a:solidFill>
                <a:effectLst/>
                <a:latin typeface="Menlo" panose="020B0609030804020204" pitchFamily="49" charset="0"/>
              </a:rPr>
              <a:t>ol</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type</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”I"</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li</a:t>
            </a:r>
            <a:r>
              <a:rPr lang="en-US" b="0" dirty="0">
                <a:solidFill>
                  <a:srgbClr val="808080"/>
                </a:solidFill>
                <a:effectLst/>
                <a:latin typeface="Menlo" panose="020B0609030804020204" pitchFamily="49" charset="0"/>
              </a:rPr>
              <a:t>&gt;</a:t>
            </a:r>
            <a:r>
              <a:rPr lang="en-US" b="0" dirty="0" err="1">
                <a:solidFill>
                  <a:srgbClr val="D4D4D4"/>
                </a:solidFill>
                <a:effectLst/>
                <a:latin typeface="Menlo" panose="020B0609030804020204" pitchFamily="49" charset="0"/>
              </a:rPr>
              <a:t>Kahve</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li</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li</a:t>
            </a:r>
            <a:r>
              <a:rPr lang="en-US" b="0" dirty="0">
                <a:solidFill>
                  <a:srgbClr val="808080"/>
                </a:solidFill>
                <a:effectLst/>
                <a:latin typeface="Menlo" panose="020B0609030804020204" pitchFamily="49" charset="0"/>
              </a:rPr>
              <a:t>&gt;</a:t>
            </a:r>
            <a:r>
              <a:rPr lang="en-US" b="0" dirty="0" err="1">
                <a:solidFill>
                  <a:srgbClr val="D4D4D4"/>
                </a:solidFill>
                <a:effectLst/>
                <a:latin typeface="Menlo" panose="020B0609030804020204" pitchFamily="49" charset="0"/>
              </a:rPr>
              <a:t>Çay</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li</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li</a:t>
            </a:r>
            <a:r>
              <a:rPr lang="en-US" b="0" dirty="0">
                <a:solidFill>
                  <a:srgbClr val="808080"/>
                </a:solidFill>
                <a:effectLst/>
                <a:latin typeface="Menlo" panose="020B0609030804020204" pitchFamily="49" charset="0"/>
              </a:rPr>
              <a:t>&gt;</a:t>
            </a:r>
            <a:r>
              <a:rPr lang="en-US" b="0" dirty="0" err="1">
                <a:solidFill>
                  <a:srgbClr val="D4D4D4"/>
                </a:solidFill>
                <a:effectLst/>
                <a:latin typeface="Menlo" panose="020B0609030804020204" pitchFamily="49" charset="0"/>
              </a:rPr>
              <a:t>Süt</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li</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r>
              <a:rPr lang="en-US" b="0" dirty="0">
                <a:solidFill>
                  <a:srgbClr val="808080"/>
                </a:solidFill>
                <a:effectLst/>
                <a:latin typeface="Menlo" panose="020B0609030804020204" pitchFamily="49" charset="0"/>
              </a:rPr>
              <a:t>&lt;/</a:t>
            </a:r>
            <a:r>
              <a:rPr lang="en-US" b="0" dirty="0" err="1">
                <a:solidFill>
                  <a:srgbClr val="569CD6"/>
                </a:solidFill>
                <a:effectLst/>
                <a:latin typeface="Menlo" panose="020B0609030804020204" pitchFamily="49" charset="0"/>
              </a:rPr>
              <a:t>ol</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endParaRPr lang="en-US" b="0" dirty="0">
              <a:solidFill>
                <a:srgbClr val="D4D4D4"/>
              </a:solidFill>
              <a:effectLst/>
              <a:latin typeface="Menlo" panose="020B0609030804020204" pitchFamily="49" charset="0"/>
            </a:endParaRPr>
          </a:p>
          <a:p>
            <a:endParaRPr lang="en-US" b="0" dirty="0">
              <a:solidFill>
                <a:srgbClr val="D4D4D4"/>
              </a:solidFill>
              <a:effectLst/>
              <a:latin typeface="Menlo" panose="020B0609030804020204" pitchFamily="49" charset="0"/>
            </a:endParaRPr>
          </a:p>
        </p:txBody>
      </p:sp>
      <p:pic>
        <p:nvPicPr>
          <p:cNvPr id="14" name="Picture 13" descr="A black text on a white background&#10;&#10;Description automatically generated">
            <a:extLst>
              <a:ext uri="{FF2B5EF4-FFF2-40B4-BE49-F238E27FC236}">
                <a16:creationId xmlns:a16="http://schemas.microsoft.com/office/drawing/2014/main" id="{CB9520E1-82A6-33E4-8DF3-2B4DF6E4EFC0}"/>
              </a:ext>
            </a:extLst>
          </p:cNvPr>
          <p:cNvPicPr>
            <a:picLocks noChangeAspect="1"/>
          </p:cNvPicPr>
          <p:nvPr/>
        </p:nvPicPr>
        <p:blipFill>
          <a:blip r:embed="rId2"/>
          <a:stretch>
            <a:fillRect/>
          </a:stretch>
        </p:blipFill>
        <p:spPr>
          <a:xfrm>
            <a:off x="8896349" y="1651850"/>
            <a:ext cx="3148013" cy="3730978"/>
          </a:xfrm>
          <a:prstGeom prst="rect">
            <a:avLst/>
          </a:prstGeom>
        </p:spPr>
      </p:pic>
    </p:spTree>
    <p:extLst>
      <p:ext uri="{BB962C8B-B14F-4D97-AF65-F5344CB8AC3E}">
        <p14:creationId xmlns:p14="http://schemas.microsoft.com/office/powerpoint/2010/main" val="3197005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5369-DF1C-56D7-6120-F3F0DB6FC98E}"/>
              </a:ext>
            </a:extLst>
          </p:cNvPr>
          <p:cNvSpPr>
            <a:spLocks noGrp="1"/>
          </p:cNvSpPr>
          <p:nvPr>
            <p:ph type="title"/>
          </p:nvPr>
        </p:nvSpPr>
        <p:spPr/>
        <p:txBody>
          <a:bodyPr/>
          <a:lstStyle/>
          <a:p>
            <a:r>
              <a:rPr lang="en-TR"/>
              <a:t>Soru</a:t>
            </a:r>
            <a:endParaRPr lang="en-TR" dirty="0"/>
          </a:p>
        </p:txBody>
      </p:sp>
      <p:pic>
        <p:nvPicPr>
          <p:cNvPr id="7" name="Picture 6">
            <a:extLst>
              <a:ext uri="{FF2B5EF4-FFF2-40B4-BE49-F238E27FC236}">
                <a16:creationId xmlns:a16="http://schemas.microsoft.com/office/drawing/2014/main" id="{ED811892-6EC8-487C-C921-D964C5F584DB}"/>
              </a:ext>
            </a:extLst>
          </p:cNvPr>
          <p:cNvPicPr>
            <a:picLocks noChangeAspect="1"/>
          </p:cNvPicPr>
          <p:nvPr/>
        </p:nvPicPr>
        <p:blipFill>
          <a:blip r:embed="rId2"/>
          <a:stretch>
            <a:fillRect/>
          </a:stretch>
        </p:blipFill>
        <p:spPr>
          <a:xfrm>
            <a:off x="6305549" y="1554307"/>
            <a:ext cx="2917411" cy="3128818"/>
          </a:xfrm>
          <a:prstGeom prst="rect">
            <a:avLst/>
          </a:prstGeom>
        </p:spPr>
      </p:pic>
    </p:spTree>
    <p:extLst>
      <p:ext uri="{BB962C8B-B14F-4D97-AF65-F5344CB8AC3E}">
        <p14:creationId xmlns:p14="http://schemas.microsoft.com/office/powerpoint/2010/main" val="3803385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34C8-32CE-7888-3214-3D4EBA86CD82}"/>
              </a:ext>
            </a:extLst>
          </p:cNvPr>
          <p:cNvSpPr>
            <a:spLocks noGrp="1"/>
          </p:cNvSpPr>
          <p:nvPr>
            <p:ph type="title"/>
          </p:nvPr>
        </p:nvSpPr>
        <p:spPr/>
        <p:txBody>
          <a:bodyPr/>
          <a:lstStyle/>
          <a:p>
            <a:r>
              <a:rPr lang="en-TR" dirty="0"/>
              <a:t>Cevap</a:t>
            </a:r>
          </a:p>
        </p:txBody>
      </p:sp>
      <p:sp>
        <p:nvSpPr>
          <p:cNvPr id="3" name="Content Placeholder 2">
            <a:extLst>
              <a:ext uri="{FF2B5EF4-FFF2-40B4-BE49-F238E27FC236}">
                <a16:creationId xmlns:a16="http://schemas.microsoft.com/office/drawing/2014/main" id="{E89AD9FF-E20C-C088-74D1-6C9089FBF4D5}"/>
              </a:ext>
            </a:extLst>
          </p:cNvPr>
          <p:cNvSpPr>
            <a:spLocks noGrp="1"/>
          </p:cNvSpPr>
          <p:nvPr>
            <p:ph idx="1"/>
          </p:nvPr>
        </p:nvSpPr>
        <p:spPr>
          <a:xfrm>
            <a:off x="4957762" y="556276"/>
            <a:ext cx="6591320" cy="5745447"/>
          </a:xfrm>
          <a:solidFill>
            <a:schemeClr val="tx1"/>
          </a:solidFill>
        </p:spPr>
        <p:txBody>
          <a:bodyPr>
            <a:noAutofit/>
          </a:bodyPr>
          <a:lstStyle/>
          <a:p>
            <a:endParaRPr lang="en-US" sz="2000" b="0" dirty="0">
              <a:solidFill>
                <a:srgbClr val="808080"/>
              </a:solidFill>
              <a:effectLst/>
              <a:latin typeface="Menlo" panose="020B0609030804020204" pitchFamily="49" charset="0"/>
            </a:endParaRPr>
          </a:p>
          <a:p>
            <a:pPr lvl="5" indent="0">
              <a:buNone/>
            </a:pPr>
            <a:r>
              <a:rPr lang="en-US" sz="2000" b="0" dirty="0">
                <a:solidFill>
                  <a:srgbClr val="808080"/>
                </a:solidFill>
                <a:effectLst/>
                <a:latin typeface="Menlo" panose="020B0609030804020204" pitchFamily="49" charset="0"/>
              </a:rPr>
              <a:t>&lt;</a:t>
            </a:r>
            <a:r>
              <a:rPr lang="en-US" sz="2000" b="0" dirty="0" err="1">
                <a:solidFill>
                  <a:srgbClr val="569CD6"/>
                </a:solidFill>
                <a:effectLst/>
                <a:latin typeface="Menlo" panose="020B0609030804020204" pitchFamily="49" charset="0"/>
              </a:rPr>
              <a:t>ol</a:t>
            </a:r>
            <a:r>
              <a:rPr lang="en-US" sz="2000" b="0" dirty="0">
                <a:solidFill>
                  <a:srgbClr val="D4D4D4"/>
                </a:solidFill>
                <a:effectLst/>
                <a:latin typeface="Menlo" panose="020B0609030804020204" pitchFamily="49" charset="0"/>
              </a:rPr>
              <a:t> </a:t>
            </a:r>
            <a:r>
              <a:rPr lang="en-US" sz="2000" b="0" dirty="0">
                <a:solidFill>
                  <a:srgbClr val="9CDCFE"/>
                </a:solidFill>
                <a:effectLst/>
                <a:latin typeface="Menlo" panose="020B0609030804020204" pitchFamily="49" charset="0"/>
              </a:rPr>
              <a:t>type</a:t>
            </a:r>
            <a:r>
              <a:rPr lang="en-US" sz="2000" b="0" dirty="0">
                <a:solidFill>
                  <a:srgbClr val="D4D4D4"/>
                </a:solidFill>
                <a:effectLst/>
                <a:latin typeface="Menlo" panose="020B0609030804020204" pitchFamily="49" charset="0"/>
              </a:rPr>
              <a:t>=</a:t>
            </a:r>
            <a:r>
              <a:rPr lang="en-US" sz="2000" b="0" dirty="0">
                <a:solidFill>
                  <a:srgbClr val="CE9178"/>
                </a:solidFill>
                <a:effectLst/>
                <a:latin typeface="Menlo" panose="020B0609030804020204" pitchFamily="49" charset="0"/>
              </a:rPr>
              <a:t>""</a:t>
            </a:r>
            <a:r>
              <a:rPr lang="en-US" sz="2000" b="0" dirty="0">
                <a:solidFill>
                  <a:srgbClr val="808080"/>
                </a:solidFill>
                <a:effectLst/>
                <a:latin typeface="Menlo" panose="020B0609030804020204" pitchFamily="49" charset="0"/>
              </a:rPr>
              <a:t>&gt;</a:t>
            </a:r>
            <a:endParaRPr lang="en-US" sz="2000" b="0" dirty="0">
              <a:solidFill>
                <a:srgbClr val="D4D4D4"/>
              </a:solidFill>
              <a:effectLst/>
              <a:latin typeface="Menlo" panose="020B0609030804020204" pitchFamily="49" charset="0"/>
            </a:endParaRPr>
          </a:p>
          <a:p>
            <a:pPr lvl="5" indent="0">
              <a:buNone/>
            </a:pPr>
            <a:r>
              <a:rPr lang="en-US" sz="2000" b="0" dirty="0">
                <a:solidFill>
                  <a:srgbClr val="808080"/>
                </a:solidFill>
                <a:effectLst/>
                <a:latin typeface="Menlo" panose="020B0609030804020204" pitchFamily="49" charset="0"/>
              </a:rPr>
              <a:t>&lt;</a:t>
            </a:r>
            <a:r>
              <a:rPr lang="en-US" sz="2000" b="0" dirty="0">
                <a:solidFill>
                  <a:srgbClr val="569CD6"/>
                </a:solidFill>
                <a:effectLst/>
                <a:latin typeface="Menlo" panose="020B0609030804020204" pitchFamily="49" charset="0"/>
              </a:rPr>
              <a:t>li</a:t>
            </a:r>
            <a:r>
              <a:rPr lang="en-US" sz="2000" b="0" dirty="0">
                <a:solidFill>
                  <a:srgbClr val="808080"/>
                </a:solidFill>
                <a:effectLst/>
                <a:latin typeface="Menlo" panose="020B0609030804020204" pitchFamily="49" charset="0"/>
              </a:rPr>
              <a:t>&gt;</a:t>
            </a:r>
            <a:r>
              <a:rPr lang="en-US" sz="2000" b="0" dirty="0" err="1">
                <a:solidFill>
                  <a:srgbClr val="D4D4D4"/>
                </a:solidFill>
                <a:effectLst/>
                <a:latin typeface="Menlo" panose="020B0609030804020204" pitchFamily="49" charset="0"/>
              </a:rPr>
              <a:t>Kahve</a:t>
            </a:r>
            <a:endParaRPr lang="en-US" sz="2000" b="0" dirty="0">
              <a:solidFill>
                <a:srgbClr val="D4D4D4"/>
              </a:solidFill>
              <a:effectLst/>
              <a:latin typeface="Menlo" panose="020B0609030804020204" pitchFamily="49" charset="0"/>
            </a:endParaRPr>
          </a:p>
          <a:p>
            <a:pPr lvl="5" indent="0">
              <a:buNone/>
            </a:pPr>
            <a:br>
              <a:rPr lang="en-US" sz="2000" b="0" dirty="0">
                <a:solidFill>
                  <a:srgbClr val="D4D4D4"/>
                </a:solidFill>
                <a:effectLst/>
                <a:latin typeface="Menlo" panose="020B0609030804020204" pitchFamily="49" charset="0"/>
              </a:rPr>
            </a:br>
            <a:r>
              <a:rPr lang="en-US" sz="2000" b="0" dirty="0">
                <a:solidFill>
                  <a:srgbClr val="808080"/>
                </a:solidFill>
                <a:effectLst/>
                <a:latin typeface="Menlo" panose="020B0609030804020204" pitchFamily="49" charset="0"/>
              </a:rPr>
              <a:t>&lt;</a:t>
            </a:r>
            <a:r>
              <a:rPr lang="en-US" sz="2000" b="0" dirty="0" err="1">
                <a:solidFill>
                  <a:srgbClr val="569CD6"/>
                </a:solidFill>
                <a:effectLst/>
                <a:latin typeface="Menlo" panose="020B0609030804020204" pitchFamily="49" charset="0"/>
              </a:rPr>
              <a:t>ol</a:t>
            </a:r>
            <a:r>
              <a:rPr lang="en-US" sz="2000" b="0" dirty="0">
                <a:solidFill>
                  <a:srgbClr val="D4D4D4"/>
                </a:solidFill>
                <a:effectLst/>
                <a:latin typeface="Menlo" panose="020B0609030804020204" pitchFamily="49" charset="0"/>
              </a:rPr>
              <a:t> </a:t>
            </a:r>
            <a:r>
              <a:rPr lang="en-US" sz="2000" b="0" dirty="0">
                <a:solidFill>
                  <a:srgbClr val="9CDCFE"/>
                </a:solidFill>
                <a:effectLst/>
                <a:latin typeface="Menlo" panose="020B0609030804020204" pitchFamily="49" charset="0"/>
              </a:rPr>
              <a:t>type</a:t>
            </a:r>
            <a:r>
              <a:rPr lang="en-US" sz="2000" b="0" dirty="0">
                <a:solidFill>
                  <a:srgbClr val="D4D4D4"/>
                </a:solidFill>
                <a:effectLst/>
                <a:latin typeface="Menlo" panose="020B0609030804020204" pitchFamily="49" charset="0"/>
              </a:rPr>
              <a:t>=</a:t>
            </a:r>
            <a:r>
              <a:rPr lang="en-US" sz="2000" b="0" dirty="0">
                <a:solidFill>
                  <a:srgbClr val="CE9178"/>
                </a:solidFill>
                <a:effectLst/>
                <a:latin typeface="Menlo" panose="020B0609030804020204" pitchFamily="49" charset="0"/>
              </a:rPr>
              <a:t>"A"</a:t>
            </a:r>
            <a:r>
              <a:rPr lang="en-US" sz="2000" b="0" dirty="0">
                <a:solidFill>
                  <a:srgbClr val="808080"/>
                </a:solidFill>
                <a:effectLst/>
                <a:latin typeface="Menlo" panose="020B0609030804020204" pitchFamily="49" charset="0"/>
              </a:rPr>
              <a:t>&gt;</a:t>
            </a:r>
            <a:endParaRPr lang="en-US" sz="2000" b="0" dirty="0">
              <a:solidFill>
                <a:srgbClr val="D4D4D4"/>
              </a:solidFill>
              <a:effectLst/>
              <a:latin typeface="Menlo" panose="020B0609030804020204" pitchFamily="49" charset="0"/>
            </a:endParaRPr>
          </a:p>
          <a:p>
            <a:pPr lvl="5" indent="0">
              <a:buNone/>
            </a:pPr>
            <a:r>
              <a:rPr lang="en-US" sz="2000" b="0" dirty="0">
                <a:solidFill>
                  <a:srgbClr val="808080"/>
                </a:solidFill>
                <a:effectLst/>
                <a:latin typeface="Menlo" panose="020B0609030804020204" pitchFamily="49" charset="0"/>
              </a:rPr>
              <a:t>&lt;</a:t>
            </a:r>
            <a:r>
              <a:rPr lang="en-US" sz="2000" b="0" dirty="0">
                <a:solidFill>
                  <a:srgbClr val="569CD6"/>
                </a:solidFill>
                <a:effectLst/>
                <a:latin typeface="Menlo" panose="020B0609030804020204" pitchFamily="49" charset="0"/>
              </a:rPr>
              <a:t>li</a:t>
            </a:r>
            <a:r>
              <a:rPr lang="en-US" sz="2000" b="0" dirty="0">
                <a:solidFill>
                  <a:srgbClr val="808080"/>
                </a:solidFill>
                <a:effectLst/>
                <a:latin typeface="Menlo" panose="020B0609030804020204" pitchFamily="49" charset="0"/>
              </a:rPr>
              <a:t>&gt;</a:t>
            </a:r>
            <a:r>
              <a:rPr lang="en-US" sz="2000" b="0" dirty="0">
                <a:solidFill>
                  <a:srgbClr val="D4D4D4"/>
                </a:solidFill>
                <a:effectLst/>
                <a:latin typeface="Menlo" panose="020B0609030804020204" pitchFamily="49" charset="0"/>
              </a:rPr>
              <a:t>Latte</a:t>
            </a:r>
            <a:r>
              <a:rPr lang="en-US" sz="2000" b="0" dirty="0">
                <a:solidFill>
                  <a:srgbClr val="808080"/>
                </a:solidFill>
                <a:effectLst/>
                <a:latin typeface="Menlo" panose="020B0609030804020204" pitchFamily="49" charset="0"/>
              </a:rPr>
              <a:t>&lt;/</a:t>
            </a:r>
            <a:r>
              <a:rPr lang="en-US" sz="2000" b="0" dirty="0">
                <a:solidFill>
                  <a:srgbClr val="569CD6"/>
                </a:solidFill>
                <a:effectLst/>
                <a:latin typeface="Menlo" panose="020B0609030804020204" pitchFamily="49" charset="0"/>
              </a:rPr>
              <a:t>li</a:t>
            </a:r>
            <a:r>
              <a:rPr lang="en-US" sz="2000" b="0" dirty="0">
                <a:solidFill>
                  <a:srgbClr val="808080"/>
                </a:solidFill>
                <a:effectLst/>
                <a:latin typeface="Menlo" panose="020B0609030804020204" pitchFamily="49" charset="0"/>
              </a:rPr>
              <a:t>&gt;</a:t>
            </a:r>
            <a:endParaRPr lang="en-US" sz="2000" b="0" dirty="0">
              <a:solidFill>
                <a:srgbClr val="D4D4D4"/>
              </a:solidFill>
              <a:effectLst/>
              <a:latin typeface="Menlo" panose="020B0609030804020204" pitchFamily="49" charset="0"/>
            </a:endParaRPr>
          </a:p>
          <a:p>
            <a:pPr lvl="5" indent="0">
              <a:buNone/>
            </a:pPr>
            <a:r>
              <a:rPr lang="en-US" sz="2000" b="0" dirty="0">
                <a:solidFill>
                  <a:srgbClr val="808080"/>
                </a:solidFill>
                <a:effectLst/>
                <a:latin typeface="Menlo" panose="020B0609030804020204" pitchFamily="49" charset="0"/>
              </a:rPr>
              <a:t>&lt;</a:t>
            </a:r>
            <a:r>
              <a:rPr lang="en-US" sz="2000" b="0" dirty="0">
                <a:solidFill>
                  <a:srgbClr val="569CD6"/>
                </a:solidFill>
                <a:effectLst/>
                <a:latin typeface="Menlo" panose="020B0609030804020204" pitchFamily="49" charset="0"/>
              </a:rPr>
              <a:t>li</a:t>
            </a:r>
            <a:r>
              <a:rPr lang="en-US" sz="2000" b="0" dirty="0">
                <a:solidFill>
                  <a:srgbClr val="808080"/>
                </a:solidFill>
                <a:effectLst/>
                <a:latin typeface="Menlo" panose="020B0609030804020204" pitchFamily="49" charset="0"/>
              </a:rPr>
              <a:t>&gt;</a:t>
            </a:r>
            <a:r>
              <a:rPr lang="en-US" sz="2000" b="0" dirty="0" err="1">
                <a:solidFill>
                  <a:srgbClr val="D4D4D4"/>
                </a:solidFill>
                <a:effectLst/>
                <a:latin typeface="Menlo" panose="020B0609030804020204" pitchFamily="49" charset="0"/>
              </a:rPr>
              <a:t>Türk</a:t>
            </a:r>
            <a:r>
              <a:rPr lang="en-US" sz="2000" b="0" dirty="0">
                <a:solidFill>
                  <a:srgbClr val="D4D4D4"/>
                </a:solidFill>
                <a:effectLst/>
                <a:latin typeface="Menlo" panose="020B0609030804020204" pitchFamily="49" charset="0"/>
              </a:rPr>
              <a:t> </a:t>
            </a:r>
            <a:r>
              <a:rPr lang="en-US" sz="2000" b="0" dirty="0" err="1">
                <a:solidFill>
                  <a:srgbClr val="D4D4D4"/>
                </a:solidFill>
                <a:effectLst/>
                <a:latin typeface="Menlo" panose="020B0609030804020204" pitchFamily="49" charset="0"/>
              </a:rPr>
              <a:t>Kahvesi</a:t>
            </a:r>
            <a:r>
              <a:rPr lang="en-US" sz="2000" b="0" dirty="0">
                <a:solidFill>
                  <a:srgbClr val="808080"/>
                </a:solidFill>
                <a:effectLst/>
                <a:latin typeface="Menlo" panose="020B0609030804020204" pitchFamily="49" charset="0"/>
              </a:rPr>
              <a:t>&lt;/</a:t>
            </a:r>
            <a:r>
              <a:rPr lang="en-US" sz="2000" b="0" dirty="0">
                <a:solidFill>
                  <a:srgbClr val="569CD6"/>
                </a:solidFill>
                <a:effectLst/>
                <a:latin typeface="Menlo" panose="020B0609030804020204" pitchFamily="49" charset="0"/>
              </a:rPr>
              <a:t>li</a:t>
            </a:r>
            <a:r>
              <a:rPr lang="en-US" sz="2000" b="0" dirty="0">
                <a:solidFill>
                  <a:srgbClr val="808080"/>
                </a:solidFill>
                <a:effectLst/>
                <a:latin typeface="Menlo" panose="020B0609030804020204" pitchFamily="49" charset="0"/>
              </a:rPr>
              <a:t>&gt;</a:t>
            </a:r>
            <a:endParaRPr lang="en-US" sz="2000" b="0" dirty="0">
              <a:solidFill>
                <a:srgbClr val="D4D4D4"/>
              </a:solidFill>
              <a:effectLst/>
              <a:latin typeface="Menlo" panose="020B0609030804020204" pitchFamily="49" charset="0"/>
            </a:endParaRPr>
          </a:p>
          <a:p>
            <a:pPr lvl="5" indent="0">
              <a:buNone/>
            </a:pPr>
            <a:r>
              <a:rPr lang="en-US" sz="2000" b="0" dirty="0">
                <a:solidFill>
                  <a:srgbClr val="808080"/>
                </a:solidFill>
                <a:effectLst/>
                <a:latin typeface="Menlo" panose="020B0609030804020204" pitchFamily="49" charset="0"/>
              </a:rPr>
              <a:t>&lt;</a:t>
            </a:r>
            <a:r>
              <a:rPr lang="en-US" sz="2000" b="0" dirty="0">
                <a:solidFill>
                  <a:srgbClr val="569CD6"/>
                </a:solidFill>
                <a:effectLst/>
                <a:latin typeface="Menlo" panose="020B0609030804020204" pitchFamily="49" charset="0"/>
              </a:rPr>
              <a:t>li</a:t>
            </a:r>
            <a:r>
              <a:rPr lang="en-US" sz="2000" b="0" dirty="0">
                <a:solidFill>
                  <a:srgbClr val="808080"/>
                </a:solidFill>
                <a:effectLst/>
                <a:latin typeface="Menlo" panose="020B0609030804020204" pitchFamily="49" charset="0"/>
              </a:rPr>
              <a:t>&gt;</a:t>
            </a:r>
            <a:r>
              <a:rPr lang="en-US" sz="2000" b="0" dirty="0" err="1">
                <a:solidFill>
                  <a:srgbClr val="D4D4D4"/>
                </a:solidFill>
                <a:effectLst/>
                <a:latin typeface="Menlo" panose="020B0609030804020204" pitchFamily="49" charset="0"/>
              </a:rPr>
              <a:t>Filtre</a:t>
            </a:r>
            <a:r>
              <a:rPr lang="en-US" sz="2000" b="0" dirty="0">
                <a:solidFill>
                  <a:srgbClr val="D4D4D4"/>
                </a:solidFill>
                <a:effectLst/>
                <a:latin typeface="Menlo" panose="020B0609030804020204" pitchFamily="49" charset="0"/>
              </a:rPr>
              <a:t> </a:t>
            </a:r>
            <a:r>
              <a:rPr lang="en-US" sz="2000" b="0" dirty="0" err="1">
                <a:solidFill>
                  <a:srgbClr val="D4D4D4"/>
                </a:solidFill>
                <a:effectLst/>
                <a:latin typeface="Menlo" panose="020B0609030804020204" pitchFamily="49" charset="0"/>
              </a:rPr>
              <a:t>Kahve</a:t>
            </a:r>
            <a:r>
              <a:rPr lang="en-US" sz="2000" b="0" dirty="0">
                <a:solidFill>
                  <a:srgbClr val="808080"/>
                </a:solidFill>
                <a:effectLst/>
                <a:latin typeface="Menlo" panose="020B0609030804020204" pitchFamily="49" charset="0"/>
              </a:rPr>
              <a:t>&lt;/</a:t>
            </a:r>
            <a:r>
              <a:rPr lang="en-US" sz="2000" b="0" dirty="0">
                <a:solidFill>
                  <a:srgbClr val="569CD6"/>
                </a:solidFill>
                <a:effectLst/>
                <a:latin typeface="Menlo" panose="020B0609030804020204" pitchFamily="49" charset="0"/>
              </a:rPr>
              <a:t>li</a:t>
            </a:r>
            <a:r>
              <a:rPr lang="en-US" sz="2000" b="0" dirty="0">
                <a:solidFill>
                  <a:srgbClr val="808080"/>
                </a:solidFill>
                <a:effectLst/>
                <a:latin typeface="Menlo" panose="020B0609030804020204" pitchFamily="49" charset="0"/>
              </a:rPr>
              <a:t>&gt;</a:t>
            </a:r>
            <a:endParaRPr lang="en-US" sz="2000" b="0" dirty="0">
              <a:solidFill>
                <a:srgbClr val="D4D4D4"/>
              </a:solidFill>
              <a:effectLst/>
              <a:latin typeface="Menlo" panose="020B0609030804020204" pitchFamily="49" charset="0"/>
            </a:endParaRPr>
          </a:p>
          <a:p>
            <a:pPr lvl="5" indent="0">
              <a:buNone/>
            </a:pPr>
            <a:r>
              <a:rPr lang="en-US" sz="2000" b="0" dirty="0">
                <a:solidFill>
                  <a:srgbClr val="808080"/>
                </a:solidFill>
                <a:effectLst/>
                <a:latin typeface="Menlo" panose="020B0609030804020204" pitchFamily="49" charset="0"/>
              </a:rPr>
              <a:t>&lt;/</a:t>
            </a:r>
            <a:r>
              <a:rPr lang="en-US" sz="2000" b="0" dirty="0" err="1">
                <a:solidFill>
                  <a:srgbClr val="569CD6"/>
                </a:solidFill>
                <a:effectLst/>
                <a:latin typeface="Menlo" panose="020B0609030804020204" pitchFamily="49" charset="0"/>
              </a:rPr>
              <a:t>ol</a:t>
            </a:r>
            <a:r>
              <a:rPr lang="en-US" sz="2000" b="0" dirty="0">
                <a:solidFill>
                  <a:srgbClr val="808080"/>
                </a:solidFill>
                <a:effectLst/>
                <a:latin typeface="Menlo" panose="020B0609030804020204" pitchFamily="49" charset="0"/>
              </a:rPr>
              <a:t>&gt;</a:t>
            </a:r>
            <a:endParaRPr lang="en-US" sz="2000" b="0" dirty="0">
              <a:solidFill>
                <a:srgbClr val="D4D4D4"/>
              </a:solidFill>
              <a:effectLst/>
              <a:latin typeface="Menlo" panose="020B0609030804020204" pitchFamily="49" charset="0"/>
            </a:endParaRPr>
          </a:p>
          <a:p>
            <a:pPr lvl="5" indent="0">
              <a:buNone/>
            </a:pPr>
            <a:r>
              <a:rPr lang="en-US" sz="2000" b="0" dirty="0">
                <a:solidFill>
                  <a:srgbClr val="808080"/>
                </a:solidFill>
                <a:effectLst/>
                <a:latin typeface="Menlo" panose="020B0609030804020204" pitchFamily="49" charset="0"/>
              </a:rPr>
              <a:t>&lt;/</a:t>
            </a:r>
            <a:r>
              <a:rPr lang="en-US" sz="2000" b="0" dirty="0">
                <a:solidFill>
                  <a:srgbClr val="569CD6"/>
                </a:solidFill>
                <a:effectLst/>
                <a:latin typeface="Menlo" panose="020B0609030804020204" pitchFamily="49" charset="0"/>
              </a:rPr>
              <a:t>li</a:t>
            </a:r>
            <a:r>
              <a:rPr lang="en-US" sz="2000" b="0" dirty="0">
                <a:solidFill>
                  <a:srgbClr val="808080"/>
                </a:solidFill>
                <a:effectLst/>
                <a:latin typeface="Menlo" panose="020B0609030804020204" pitchFamily="49" charset="0"/>
              </a:rPr>
              <a:t>&gt;</a:t>
            </a:r>
            <a:endParaRPr lang="en-US" sz="2000" b="0" dirty="0">
              <a:solidFill>
                <a:srgbClr val="D4D4D4"/>
              </a:solidFill>
              <a:effectLst/>
              <a:latin typeface="Menlo" panose="020B0609030804020204" pitchFamily="49" charset="0"/>
            </a:endParaRPr>
          </a:p>
          <a:p>
            <a:pPr lvl="5" indent="0">
              <a:buNone/>
            </a:pPr>
            <a:r>
              <a:rPr lang="en-US" sz="2000" b="0" dirty="0">
                <a:solidFill>
                  <a:srgbClr val="808080"/>
                </a:solidFill>
                <a:effectLst/>
                <a:latin typeface="Menlo" panose="020B0609030804020204" pitchFamily="49" charset="0"/>
              </a:rPr>
              <a:t>&lt;</a:t>
            </a:r>
            <a:r>
              <a:rPr lang="en-US" sz="2000" b="0" dirty="0">
                <a:solidFill>
                  <a:srgbClr val="569CD6"/>
                </a:solidFill>
                <a:effectLst/>
                <a:latin typeface="Menlo" panose="020B0609030804020204" pitchFamily="49" charset="0"/>
              </a:rPr>
              <a:t>li</a:t>
            </a:r>
            <a:r>
              <a:rPr lang="en-US" sz="2000" b="0" dirty="0">
                <a:solidFill>
                  <a:srgbClr val="808080"/>
                </a:solidFill>
                <a:effectLst/>
                <a:latin typeface="Menlo" panose="020B0609030804020204" pitchFamily="49" charset="0"/>
              </a:rPr>
              <a:t>&gt;</a:t>
            </a:r>
            <a:r>
              <a:rPr lang="en-US" sz="2000" b="0" dirty="0" err="1">
                <a:solidFill>
                  <a:srgbClr val="D4D4D4"/>
                </a:solidFill>
                <a:effectLst/>
                <a:latin typeface="Menlo" panose="020B0609030804020204" pitchFamily="49" charset="0"/>
              </a:rPr>
              <a:t>Çay</a:t>
            </a:r>
            <a:r>
              <a:rPr lang="en-US" sz="2000" b="0" dirty="0">
                <a:solidFill>
                  <a:srgbClr val="808080"/>
                </a:solidFill>
                <a:effectLst/>
                <a:latin typeface="Menlo" panose="020B0609030804020204" pitchFamily="49" charset="0"/>
              </a:rPr>
              <a:t>&lt;/</a:t>
            </a:r>
            <a:r>
              <a:rPr lang="en-US" sz="2000" b="0" dirty="0">
                <a:solidFill>
                  <a:srgbClr val="569CD6"/>
                </a:solidFill>
                <a:effectLst/>
                <a:latin typeface="Menlo" panose="020B0609030804020204" pitchFamily="49" charset="0"/>
              </a:rPr>
              <a:t>li</a:t>
            </a:r>
            <a:r>
              <a:rPr lang="en-US" sz="2000" b="0" dirty="0">
                <a:solidFill>
                  <a:srgbClr val="808080"/>
                </a:solidFill>
                <a:effectLst/>
                <a:latin typeface="Menlo" panose="020B0609030804020204" pitchFamily="49" charset="0"/>
              </a:rPr>
              <a:t>&gt;</a:t>
            </a:r>
            <a:endParaRPr lang="en-US" sz="2000" b="0" dirty="0">
              <a:solidFill>
                <a:srgbClr val="D4D4D4"/>
              </a:solidFill>
              <a:effectLst/>
              <a:latin typeface="Menlo" panose="020B0609030804020204" pitchFamily="49" charset="0"/>
            </a:endParaRPr>
          </a:p>
          <a:p>
            <a:pPr lvl="5" indent="0">
              <a:buNone/>
            </a:pPr>
            <a:r>
              <a:rPr lang="en-US" sz="2000" b="0" dirty="0">
                <a:solidFill>
                  <a:srgbClr val="808080"/>
                </a:solidFill>
                <a:effectLst/>
                <a:latin typeface="Menlo" panose="020B0609030804020204" pitchFamily="49" charset="0"/>
              </a:rPr>
              <a:t>&lt;</a:t>
            </a:r>
            <a:r>
              <a:rPr lang="en-US" sz="2000" b="0" dirty="0">
                <a:solidFill>
                  <a:srgbClr val="569CD6"/>
                </a:solidFill>
                <a:effectLst/>
                <a:latin typeface="Menlo" panose="020B0609030804020204" pitchFamily="49" charset="0"/>
              </a:rPr>
              <a:t>li</a:t>
            </a:r>
            <a:r>
              <a:rPr lang="en-US" sz="2000" b="0" dirty="0">
                <a:solidFill>
                  <a:srgbClr val="808080"/>
                </a:solidFill>
                <a:effectLst/>
                <a:latin typeface="Menlo" panose="020B0609030804020204" pitchFamily="49" charset="0"/>
              </a:rPr>
              <a:t>&gt;</a:t>
            </a:r>
            <a:r>
              <a:rPr lang="en-US" sz="2000" b="0" dirty="0" err="1">
                <a:solidFill>
                  <a:srgbClr val="D4D4D4"/>
                </a:solidFill>
                <a:effectLst/>
                <a:latin typeface="Menlo" panose="020B0609030804020204" pitchFamily="49" charset="0"/>
              </a:rPr>
              <a:t>Süt</a:t>
            </a:r>
            <a:r>
              <a:rPr lang="en-US" sz="2000" b="0" dirty="0">
                <a:solidFill>
                  <a:srgbClr val="808080"/>
                </a:solidFill>
                <a:effectLst/>
                <a:latin typeface="Menlo" panose="020B0609030804020204" pitchFamily="49" charset="0"/>
              </a:rPr>
              <a:t>&lt;/</a:t>
            </a:r>
            <a:r>
              <a:rPr lang="en-US" sz="2000" b="0" dirty="0">
                <a:solidFill>
                  <a:srgbClr val="569CD6"/>
                </a:solidFill>
                <a:effectLst/>
                <a:latin typeface="Menlo" panose="020B0609030804020204" pitchFamily="49" charset="0"/>
              </a:rPr>
              <a:t>li</a:t>
            </a:r>
            <a:r>
              <a:rPr lang="en-US" sz="2000" b="0" dirty="0">
                <a:solidFill>
                  <a:srgbClr val="808080"/>
                </a:solidFill>
                <a:effectLst/>
                <a:latin typeface="Menlo" panose="020B0609030804020204" pitchFamily="49" charset="0"/>
              </a:rPr>
              <a:t>&gt;</a:t>
            </a:r>
            <a:endParaRPr lang="en-US" sz="2000" b="0" dirty="0">
              <a:solidFill>
                <a:srgbClr val="D4D4D4"/>
              </a:solidFill>
              <a:effectLst/>
              <a:latin typeface="Menlo" panose="020B0609030804020204" pitchFamily="49" charset="0"/>
            </a:endParaRPr>
          </a:p>
          <a:p>
            <a:pPr lvl="5" indent="0">
              <a:buNone/>
            </a:pPr>
            <a:r>
              <a:rPr lang="en-US" sz="2000" b="0" dirty="0">
                <a:solidFill>
                  <a:srgbClr val="808080"/>
                </a:solidFill>
                <a:effectLst/>
                <a:latin typeface="Menlo" panose="020B0609030804020204" pitchFamily="49" charset="0"/>
              </a:rPr>
              <a:t>&lt;/</a:t>
            </a:r>
            <a:r>
              <a:rPr lang="en-US" sz="2000" b="0" dirty="0" err="1">
                <a:solidFill>
                  <a:srgbClr val="569CD6"/>
                </a:solidFill>
                <a:effectLst/>
                <a:latin typeface="Menlo" panose="020B0609030804020204" pitchFamily="49" charset="0"/>
              </a:rPr>
              <a:t>ol</a:t>
            </a:r>
            <a:r>
              <a:rPr lang="en-US" sz="2000" b="0" dirty="0">
                <a:solidFill>
                  <a:srgbClr val="808080"/>
                </a:solidFill>
                <a:effectLst/>
                <a:latin typeface="Menlo" panose="020B0609030804020204" pitchFamily="49" charset="0"/>
              </a:rPr>
              <a:t>&gt;</a:t>
            </a:r>
            <a:endParaRPr lang="en-US" sz="2000" b="0" dirty="0">
              <a:solidFill>
                <a:srgbClr val="D4D4D4"/>
              </a:solidFill>
              <a:effectLst/>
              <a:latin typeface="Menlo" panose="020B0609030804020204" pitchFamily="49" charset="0"/>
            </a:endParaRPr>
          </a:p>
          <a:p>
            <a:endParaRPr lang="en-TR" sz="2000" dirty="0"/>
          </a:p>
        </p:txBody>
      </p:sp>
    </p:spTree>
    <p:extLst>
      <p:ext uri="{BB962C8B-B14F-4D97-AF65-F5344CB8AC3E}">
        <p14:creationId xmlns:p14="http://schemas.microsoft.com/office/powerpoint/2010/main" val="1391115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FC44-F087-EBEE-5E90-1C3F716337C0}"/>
              </a:ext>
            </a:extLst>
          </p:cNvPr>
          <p:cNvSpPr>
            <a:spLocks noGrp="1"/>
          </p:cNvSpPr>
          <p:nvPr>
            <p:ph type="title"/>
          </p:nvPr>
        </p:nvSpPr>
        <p:spPr>
          <a:solidFill>
            <a:srgbClr val="FFC000"/>
          </a:solidFill>
        </p:spPr>
        <p:txBody>
          <a:bodyPr/>
          <a:lstStyle/>
          <a:p>
            <a:r>
              <a:rPr lang="en-US" b="1" i="0">
                <a:solidFill>
                  <a:srgbClr val="495057"/>
                </a:solidFill>
                <a:effectLst/>
                <a:latin typeface="Rubik"/>
              </a:rPr>
              <a:t>Html Tablo Tanımlama</a:t>
            </a:r>
            <a:endParaRPr lang="en-TR" dirty="0"/>
          </a:p>
        </p:txBody>
      </p:sp>
      <p:sp>
        <p:nvSpPr>
          <p:cNvPr id="3" name="Content Placeholder 2">
            <a:extLst>
              <a:ext uri="{FF2B5EF4-FFF2-40B4-BE49-F238E27FC236}">
                <a16:creationId xmlns:a16="http://schemas.microsoft.com/office/drawing/2014/main" id="{CC542C9A-CB6C-579F-E239-C554FC6942EE}"/>
              </a:ext>
            </a:extLst>
          </p:cNvPr>
          <p:cNvSpPr>
            <a:spLocks noGrp="1"/>
          </p:cNvSpPr>
          <p:nvPr>
            <p:ph idx="1"/>
          </p:nvPr>
        </p:nvSpPr>
        <p:spPr>
          <a:xfrm>
            <a:off x="4757350" y="705113"/>
            <a:ext cx="7434649" cy="5197497"/>
          </a:xfrm>
          <a:ln>
            <a:solidFill>
              <a:schemeClr val="accent1"/>
            </a:solidFill>
          </a:ln>
        </p:spPr>
        <p:txBody>
          <a:bodyPr>
            <a:normAutofit/>
          </a:bodyPr>
          <a:lstStyle/>
          <a:p>
            <a:pPr algn="l">
              <a:buFont typeface="Arial" panose="020B0604020202020204" pitchFamily="34" charset="0"/>
              <a:buChar char="•"/>
            </a:pPr>
            <a:r>
              <a:rPr lang="en-US" sz="2800" b="0" i="0">
                <a:solidFill>
                  <a:srgbClr val="495057"/>
                </a:solidFill>
                <a:effectLst/>
                <a:latin typeface="Rubik"/>
              </a:rPr>
              <a:t>Her satır</a:t>
            </a:r>
            <a:r>
              <a:rPr lang="en-US" sz="2800" b="0" i="0">
                <a:solidFill>
                  <a:srgbClr val="495057"/>
                </a:solidFill>
                <a:effectLst/>
                <a:highlight>
                  <a:srgbClr val="00FF00"/>
                </a:highlight>
                <a:latin typeface="Rubik"/>
              </a:rPr>
              <a:t> </a:t>
            </a:r>
            <a:r>
              <a:rPr lang="en-US" sz="2800" b="1" i="0">
                <a:solidFill>
                  <a:srgbClr val="495057"/>
                </a:solidFill>
                <a:effectLst/>
                <a:highlight>
                  <a:srgbClr val="00FF00"/>
                </a:highlight>
                <a:latin typeface="Rubik"/>
              </a:rPr>
              <a:t>&lt;tr&gt;</a:t>
            </a:r>
            <a:r>
              <a:rPr lang="en-US" sz="2800" b="0" i="0">
                <a:solidFill>
                  <a:srgbClr val="495057"/>
                </a:solidFill>
                <a:effectLst/>
                <a:highlight>
                  <a:srgbClr val="00FF00"/>
                </a:highlight>
                <a:latin typeface="Rubik"/>
              </a:rPr>
              <a:t> </a:t>
            </a:r>
            <a:r>
              <a:rPr lang="en-US" sz="2800" b="0" i="0">
                <a:solidFill>
                  <a:srgbClr val="495057"/>
                </a:solidFill>
                <a:effectLst/>
                <a:latin typeface="Rubik"/>
              </a:rPr>
              <a:t>ile ifade edilir.</a:t>
            </a:r>
          </a:p>
          <a:p>
            <a:pPr algn="l">
              <a:buFont typeface="Arial" panose="020B0604020202020204" pitchFamily="34" charset="0"/>
              <a:buChar char="•"/>
            </a:pPr>
            <a:r>
              <a:rPr lang="en-US" sz="2800" b="0" i="0">
                <a:solidFill>
                  <a:srgbClr val="495057"/>
                </a:solidFill>
                <a:effectLst/>
                <a:latin typeface="Rubik"/>
              </a:rPr>
              <a:t>Satır içindeki her kolon </a:t>
            </a:r>
            <a:r>
              <a:rPr lang="en-US" sz="2800" b="1" i="0">
                <a:solidFill>
                  <a:srgbClr val="495057"/>
                </a:solidFill>
                <a:effectLst/>
                <a:highlight>
                  <a:srgbClr val="00FF00"/>
                </a:highlight>
                <a:latin typeface="Rubik"/>
              </a:rPr>
              <a:t>&lt;td&gt;</a:t>
            </a:r>
            <a:r>
              <a:rPr lang="en-US" sz="2800" b="0" i="0">
                <a:solidFill>
                  <a:srgbClr val="495057"/>
                </a:solidFill>
                <a:effectLst/>
                <a:highlight>
                  <a:srgbClr val="00FF00"/>
                </a:highlight>
                <a:latin typeface="Rubik"/>
              </a:rPr>
              <a:t> </a:t>
            </a:r>
            <a:r>
              <a:rPr lang="en-US" sz="2800" b="0" i="0">
                <a:solidFill>
                  <a:srgbClr val="495057"/>
                </a:solidFill>
                <a:effectLst/>
                <a:latin typeface="Rubik"/>
              </a:rPr>
              <a:t>ile ifade edilir.</a:t>
            </a:r>
          </a:p>
          <a:p>
            <a:pPr algn="l">
              <a:buFont typeface="Arial" panose="020B0604020202020204" pitchFamily="34" charset="0"/>
              <a:buChar char="•"/>
            </a:pPr>
            <a:r>
              <a:rPr lang="en-US" sz="2800" b="0" i="0">
                <a:solidFill>
                  <a:srgbClr val="495057"/>
                </a:solidFill>
                <a:effectLst/>
                <a:latin typeface="Rubik"/>
              </a:rPr>
              <a:t>Başlık kolonu</a:t>
            </a:r>
            <a:r>
              <a:rPr lang="en-US" sz="2800" b="0" i="0">
                <a:solidFill>
                  <a:srgbClr val="495057"/>
                </a:solidFill>
                <a:effectLst/>
                <a:highlight>
                  <a:srgbClr val="00FF00"/>
                </a:highlight>
                <a:latin typeface="Rubik"/>
              </a:rPr>
              <a:t> </a:t>
            </a:r>
            <a:r>
              <a:rPr lang="en-US" sz="2800" b="1" i="0">
                <a:solidFill>
                  <a:srgbClr val="495057"/>
                </a:solidFill>
                <a:effectLst/>
                <a:highlight>
                  <a:srgbClr val="00FF00"/>
                </a:highlight>
                <a:latin typeface="Rubik"/>
              </a:rPr>
              <a:t>&lt;th&gt; </a:t>
            </a:r>
            <a:r>
              <a:rPr lang="en-US" sz="2800" b="0" i="0">
                <a:solidFill>
                  <a:srgbClr val="495057"/>
                </a:solidFill>
                <a:effectLst/>
                <a:latin typeface="Rubik"/>
              </a:rPr>
              <a:t>ile ifade edilir.</a:t>
            </a:r>
          </a:p>
          <a:p>
            <a:endParaRPr lang="en-TR" sz="2800" dirty="0"/>
          </a:p>
        </p:txBody>
      </p:sp>
    </p:spTree>
    <p:extLst>
      <p:ext uri="{BB962C8B-B14F-4D97-AF65-F5344CB8AC3E}">
        <p14:creationId xmlns:p14="http://schemas.microsoft.com/office/powerpoint/2010/main" val="4011532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638D5B-9353-31EA-0422-F53F6ABD36B6}"/>
              </a:ext>
            </a:extLst>
          </p:cNvPr>
          <p:cNvSpPr>
            <a:spLocks noGrp="1"/>
          </p:cNvSpPr>
          <p:nvPr>
            <p:ph type="title"/>
          </p:nvPr>
        </p:nvSpPr>
        <p:spPr>
          <a:xfrm>
            <a:off x="1535372" y="4872251"/>
            <a:ext cx="10013709" cy="1030360"/>
          </a:xfrm>
        </p:spPr>
        <p:txBody>
          <a:bodyPr>
            <a:normAutofit/>
          </a:bodyPr>
          <a:lstStyle/>
          <a:p>
            <a:r>
              <a:rPr lang="en-TR" dirty="0">
                <a:solidFill>
                  <a:schemeClr val="bg1"/>
                </a:solidFill>
              </a:rPr>
              <a:t>&lt;table&gt; &lt;/table&gt;</a:t>
            </a:r>
          </a:p>
        </p:txBody>
      </p:sp>
      <p:sp>
        <p:nvSpPr>
          <p:cNvPr id="16" name="Rectangle 15">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E466D240-6DB0-583E-043E-E5EF3844A0D9}"/>
              </a:ext>
            </a:extLst>
          </p:cNvPr>
          <p:cNvSpPr>
            <a:spLocks noGrp="1"/>
          </p:cNvSpPr>
          <p:nvPr>
            <p:ph idx="1"/>
          </p:nvPr>
        </p:nvSpPr>
        <p:spPr>
          <a:xfrm>
            <a:off x="1102777" y="704850"/>
            <a:ext cx="11089222" cy="3703638"/>
          </a:xfrm>
        </p:spPr>
        <p:txBody>
          <a:bodyPr/>
          <a:lstStyle/>
          <a:p>
            <a:r>
              <a:rPr lang="en-US" dirty="0">
                <a:effectLst/>
                <a:highlight>
                  <a:srgbClr val="00FF00"/>
                </a:highlight>
              </a:rPr>
              <a:t>&lt;</a:t>
            </a:r>
            <a:r>
              <a:rPr lang="en-US" b="1" dirty="0">
                <a:effectLst/>
                <a:highlight>
                  <a:srgbClr val="00FF00"/>
                </a:highlight>
              </a:rPr>
              <a:t>table</a:t>
            </a:r>
            <a:r>
              <a:rPr lang="en-US" dirty="0">
                <a:effectLst/>
                <a:highlight>
                  <a:srgbClr val="00FF00"/>
                </a:highlight>
              </a:rPr>
              <a:t> style=</a:t>
            </a:r>
            <a:r>
              <a:rPr lang="en-US" dirty="0">
                <a:solidFill>
                  <a:srgbClr val="880000"/>
                </a:solidFill>
                <a:effectLst/>
                <a:highlight>
                  <a:srgbClr val="00FF00"/>
                </a:highlight>
              </a:rPr>
              <a:t>"width:100%"</a:t>
            </a:r>
            <a:r>
              <a:rPr lang="en-US" dirty="0">
                <a:effectLst/>
                <a:highlight>
                  <a:srgbClr val="00FF00"/>
                </a:highlight>
              </a:rPr>
              <a:t> border=</a:t>
            </a:r>
            <a:r>
              <a:rPr lang="en-US" dirty="0">
                <a:solidFill>
                  <a:srgbClr val="880000"/>
                </a:solidFill>
                <a:effectLst/>
                <a:highlight>
                  <a:srgbClr val="00FF00"/>
                </a:highlight>
              </a:rPr>
              <a:t>"1"</a:t>
            </a:r>
            <a:r>
              <a:rPr lang="en-US" dirty="0">
                <a:effectLst/>
                <a:highlight>
                  <a:srgbClr val="00FF00"/>
                </a:highlight>
              </a:rPr>
              <a:t>&gt;</a:t>
            </a:r>
            <a:r>
              <a:rPr lang="en-US" dirty="0">
                <a:highlight>
                  <a:srgbClr val="00FF00"/>
                </a:highlight>
              </a:rPr>
              <a:t> </a:t>
            </a:r>
          </a:p>
          <a:p>
            <a:r>
              <a:rPr lang="en-US" dirty="0">
                <a:effectLst/>
                <a:highlight>
                  <a:srgbClr val="FFFF00"/>
                </a:highlight>
              </a:rPr>
              <a:t>&lt;</a:t>
            </a:r>
            <a:r>
              <a:rPr lang="en-US" b="1" dirty="0">
                <a:effectLst/>
                <a:highlight>
                  <a:srgbClr val="FFFF00"/>
                </a:highlight>
              </a:rPr>
              <a:t>tr</a:t>
            </a:r>
            <a:r>
              <a:rPr lang="en-US" dirty="0">
                <a:effectLst/>
                <a:highlight>
                  <a:srgbClr val="FFFF00"/>
                </a:highlight>
              </a:rPr>
              <a:t>&gt;</a:t>
            </a:r>
            <a:r>
              <a:rPr lang="en-US" dirty="0">
                <a:highlight>
                  <a:srgbClr val="FFFF00"/>
                </a:highlight>
              </a:rPr>
              <a:t> </a:t>
            </a:r>
            <a:r>
              <a:rPr lang="en-US" dirty="0">
                <a:effectLst/>
                <a:highlight>
                  <a:srgbClr val="FF00FF"/>
                </a:highlight>
              </a:rPr>
              <a:t>&lt;</a:t>
            </a:r>
            <a:r>
              <a:rPr lang="en-US" b="1" dirty="0" err="1">
                <a:effectLst/>
                <a:highlight>
                  <a:srgbClr val="FF00FF"/>
                </a:highlight>
              </a:rPr>
              <a:t>th</a:t>
            </a:r>
            <a:r>
              <a:rPr lang="en-US" dirty="0">
                <a:effectLst/>
                <a:highlight>
                  <a:srgbClr val="FF00FF"/>
                </a:highlight>
              </a:rPr>
              <a:t>&gt;</a:t>
            </a:r>
            <a:r>
              <a:rPr lang="en-US" dirty="0" err="1"/>
              <a:t>Kurs</a:t>
            </a:r>
            <a:r>
              <a:rPr lang="en-US" dirty="0">
                <a:effectLst/>
                <a:highlight>
                  <a:srgbClr val="FF00FF"/>
                </a:highlight>
              </a:rPr>
              <a:t>&lt;/</a:t>
            </a:r>
            <a:r>
              <a:rPr lang="en-US" b="1" dirty="0" err="1">
                <a:effectLst/>
                <a:highlight>
                  <a:srgbClr val="FF00FF"/>
                </a:highlight>
              </a:rPr>
              <a:t>th</a:t>
            </a:r>
            <a:r>
              <a:rPr lang="en-US" dirty="0">
                <a:effectLst/>
                <a:highlight>
                  <a:srgbClr val="FF00FF"/>
                </a:highlight>
              </a:rPr>
              <a:t>&gt;</a:t>
            </a:r>
            <a:r>
              <a:rPr lang="en-US" dirty="0">
                <a:highlight>
                  <a:srgbClr val="FF00FF"/>
                </a:highlight>
              </a:rPr>
              <a:t> </a:t>
            </a:r>
            <a:r>
              <a:rPr lang="en-US" dirty="0">
                <a:effectLst/>
                <a:highlight>
                  <a:srgbClr val="00FFFF"/>
                </a:highlight>
              </a:rPr>
              <a:t>&lt;</a:t>
            </a:r>
            <a:r>
              <a:rPr lang="en-US" b="1" dirty="0" err="1">
                <a:effectLst/>
                <a:highlight>
                  <a:srgbClr val="00FFFF"/>
                </a:highlight>
              </a:rPr>
              <a:t>th</a:t>
            </a:r>
            <a:r>
              <a:rPr lang="en-US" dirty="0">
                <a:effectLst/>
                <a:highlight>
                  <a:srgbClr val="00FFFF"/>
                </a:highlight>
              </a:rPr>
              <a:t>&gt;</a:t>
            </a:r>
            <a:r>
              <a:rPr lang="en-US" dirty="0" err="1"/>
              <a:t>Ders</a:t>
            </a:r>
            <a:r>
              <a:rPr lang="en-US" dirty="0"/>
              <a:t> </a:t>
            </a:r>
            <a:r>
              <a:rPr lang="en-US" dirty="0" err="1"/>
              <a:t>Sayısı</a:t>
            </a:r>
            <a:r>
              <a:rPr lang="en-US" dirty="0">
                <a:effectLst/>
                <a:highlight>
                  <a:srgbClr val="00FFFF"/>
                </a:highlight>
              </a:rPr>
              <a:t>&lt;/</a:t>
            </a:r>
            <a:r>
              <a:rPr lang="en-US" b="1" dirty="0" err="1">
                <a:effectLst/>
                <a:highlight>
                  <a:srgbClr val="00FFFF"/>
                </a:highlight>
              </a:rPr>
              <a:t>th</a:t>
            </a:r>
            <a:r>
              <a:rPr lang="en-US" dirty="0">
                <a:effectLst/>
                <a:highlight>
                  <a:srgbClr val="00FFFF"/>
                </a:highlight>
              </a:rPr>
              <a:t>&gt;</a:t>
            </a:r>
            <a:r>
              <a:rPr lang="en-US" dirty="0">
                <a:highlight>
                  <a:srgbClr val="00FFFF"/>
                </a:highlight>
              </a:rPr>
              <a:t> </a:t>
            </a:r>
            <a:r>
              <a:rPr lang="en-US" dirty="0">
                <a:effectLst/>
                <a:highlight>
                  <a:srgbClr val="FF0000"/>
                </a:highlight>
              </a:rPr>
              <a:t>&lt;</a:t>
            </a:r>
            <a:r>
              <a:rPr lang="en-US" b="1" dirty="0" err="1">
                <a:effectLst/>
                <a:highlight>
                  <a:srgbClr val="FF0000"/>
                </a:highlight>
              </a:rPr>
              <a:t>th</a:t>
            </a:r>
            <a:r>
              <a:rPr lang="en-US" dirty="0">
                <a:effectLst/>
                <a:highlight>
                  <a:srgbClr val="FF0000"/>
                </a:highlight>
              </a:rPr>
              <a:t>&gt;</a:t>
            </a:r>
            <a:r>
              <a:rPr lang="en-US" dirty="0" err="1"/>
              <a:t>Öğrenci</a:t>
            </a:r>
            <a:r>
              <a:rPr lang="en-US" dirty="0"/>
              <a:t> </a:t>
            </a:r>
            <a:r>
              <a:rPr lang="en-US" dirty="0" err="1"/>
              <a:t>Sayısı</a:t>
            </a:r>
            <a:r>
              <a:rPr lang="en-US" dirty="0">
                <a:effectLst/>
                <a:highlight>
                  <a:srgbClr val="FF0000"/>
                </a:highlight>
              </a:rPr>
              <a:t>&lt;/</a:t>
            </a:r>
            <a:r>
              <a:rPr lang="en-US" b="1" dirty="0" err="1">
                <a:effectLst/>
                <a:highlight>
                  <a:srgbClr val="FF0000"/>
                </a:highlight>
              </a:rPr>
              <a:t>th</a:t>
            </a:r>
            <a:r>
              <a:rPr lang="en-US" dirty="0">
                <a:effectLst/>
                <a:highlight>
                  <a:srgbClr val="FF0000"/>
                </a:highlight>
              </a:rPr>
              <a:t>&gt;</a:t>
            </a:r>
            <a:r>
              <a:rPr lang="en-US" dirty="0">
                <a:highlight>
                  <a:srgbClr val="FF0000"/>
                </a:highlight>
              </a:rPr>
              <a:t> </a:t>
            </a:r>
            <a:r>
              <a:rPr lang="en-US" dirty="0">
                <a:effectLst/>
                <a:highlight>
                  <a:srgbClr val="FFFF00"/>
                </a:highlight>
              </a:rPr>
              <a:t>&lt;/</a:t>
            </a:r>
            <a:r>
              <a:rPr lang="en-US" b="1" dirty="0">
                <a:effectLst/>
                <a:highlight>
                  <a:srgbClr val="FFFF00"/>
                </a:highlight>
              </a:rPr>
              <a:t>tr</a:t>
            </a:r>
            <a:r>
              <a:rPr lang="en-US" dirty="0">
                <a:effectLst/>
                <a:highlight>
                  <a:srgbClr val="FFFF00"/>
                </a:highlight>
              </a:rPr>
              <a:t>&gt;</a:t>
            </a:r>
            <a:r>
              <a:rPr lang="en-US" dirty="0">
                <a:highlight>
                  <a:srgbClr val="FFFF00"/>
                </a:highlight>
              </a:rPr>
              <a:t> </a:t>
            </a:r>
          </a:p>
          <a:p>
            <a:r>
              <a:rPr lang="en-US" dirty="0">
                <a:effectLst/>
                <a:highlight>
                  <a:srgbClr val="FFFF00"/>
                </a:highlight>
              </a:rPr>
              <a:t>&lt;</a:t>
            </a:r>
            <a:r>
              <a:rPr lang="en-US" b="1" dirty="0">
                <a:effectLst/>
                <a:highlight>
                  <a:srgbClr val="FFFF00"/>
                </a:highlight>
              </a:rPr>
              <a:t>tr</a:t>
            </a:r>
            <a:r>
              <a:rPr lang="en-US" dirty="0">
                <a:effectLst/>
                <a:highlight>
                  <a:srgbClr val="FFFF00"/>
                </a:highlight>
              </a:rPr>
              <a:t>&gt;</a:t>
            </a:r>
            <a:r>
              <a:rPr lang="en-US" dirty="0">
                <a:highlight>
                  <a:srgbClr val="FFFF00"/>
                </a:highlight>
              </a:rPr>
              <a:t> </a:t>
            </a:r>
            <a:r>
              <a:rPr lang="en-US" dirty="0">
                <a:effectLst/>
                <a:highlight>
                  <a:srgbClr val="00FFFF"/>
                </a:highlight>
              </a:rPr>
              <a:t>&lt;</a:t>
            </a:r>
            <a:r>
              <a:rPr lang="en-US" b="1" dirty="0">
                <a:effectLst/>
                <a:highlight>
                  <a:srgbClr val="00FFFF"/>
                </a:highlight>
              </a:rPr>
              <a:t>td</a:t>
            </a:r>
            <a:r>
              <a:rPr lang="en-US" dirty="0">
                <a:effectLst/>
                <a:highlight>
                  <a:srgbClr val="00FFFF"/>
                </a:highlight>
              </a:rPr>
              <a:t>&gt;</a:t>
            </a:r>
            <a:r>
              <a:rPr lang="en-US" dirty="0"/>
              <a:t>Internet </a:t>
            </a:r>
            <a:r>
              <a:rPr lang="en-US" dirty="0" err="1"/>
              <a:t>Programcılığı</a:t>
            </a:r>
            <a:r>
              <a:rPr lang="en-US" dirty="0">
                <a:effectLst/>
                <a:highlight>
                  <a:srgbClr val="00FFFF"/>
                </a:highlight>
              </a:rPr>
              <a:t>&lt;/</a:t>
            </a:r>
            <a:r>
              <a:rPr lang="en-US" b="1" dirty="0">
                <a:effectLst/>
                <a:highlight>
                  <a:srgbClr val="00FFFF"/>
                </a:highlight>
              </a:rPr>
              <a:t>td</a:t>
            </a:r>
            <a:r>
              <a:rPr lang="en-US" dirty="0">
                <a:effectLst/>
                <a:highlight>
                  <a:srgbClr val="00FFFF"/>
                </a:highlight>
              </a:rPr>
              <a:t>&gt;</a:t>
            </a:r>
            <a:r>
              <a:rPr lang="en-US" dirty="0"/>
              <a:t> </a:t>
            </a:r>
            <a:r>
              <a:rPr lang="en-US" dirty="0">
                <a:effectLst/>
                <a:highlight>
                  <a:srgbClr val="008000"/>
                </a:highlight>
              </a:rPr>
              <a:t>&lt;</a:t>
            </a:r>
            <a:r>
              <a:rPr lang="en-US" b="1" dirty="0">
                <a:effectLst/>
                <a:highlight>
                  <a:srgbClr val="008000"/>
                </a:highlight>
              </a:rPr>
              <a:t>td</a:t>
            </a:r>
            <a:r>
              <a:rPr lang="en-US" dirty="0">
                <a:effectLst/>
                <a:highlight>
                  <a:srgbClr val="008000"/>
                </a:highlight>
              </a:rPr>
              <a:t>&gt;</a:t>
            </a:r>
            <a:r>
              <a:rPr lang="en-US" dirty="0"/>
              <a:t>325</a:t>
            </a:r>
            <a:r>
              <a:rPr lang="en-US" dirty="0">
                <a:effectLst/>
                <a:highlight>
                  <a:srgbClr val="008000"/>
                </a:highlight>
              </a:rPr>
              <a:t>&lt;/</a:t>
            </a:r>
            <a:r>
              <a:rPr lang="en-US" b="1" dirty="0">
                <a:effectLst/>
                <a:highlight>
                  <a:srgbClr val="008000"/>
                </a:highlight>
              </a:rPr>
              <a:t>td</a:t>
            </a:r>
            <a:r>
              <a:rPr lang="en-US" dirty="0">
                <a:effectLst/>
                <a:highlight>
                  <a:srgbClr val="008000"/>
                </a:highlight>
              </a:rPr>
              <a:t>&gt;</a:t>
            </a:r>
            <a:r>
              <a:rPr lang="en-US" dirty="0">
                <a:highlight>
                  <a:srgbClr val="008000"/>
                </a:highlight>
              </a:rPr>
              <a:t> </a:t>
            </a:r>
            <a:r>
              <a:rPr lang="en-US" dirty="0">
                <a:effectLst/>
                <a:highlight>
                  <a:srgbClr val="FF00FF"/>
                </a:highlight>
              </a:rPr>
              <a:t>&lt;</a:t>
            </a:r>
            <a:r>
              <a:rPr lang="en-US" b="1" dirty="0">
                <a:effectLst/>
                <a:highlight>
                  <a:srgbClr val="FF00FF"/>
                </a:highlight>
              </a:rPr>
              <a:t>td</a:t>
            </a:r>
            <a:r>
              <a:rPr lang="en-US" dirty="0">
                <a:effectLst/>
                <a:highlight>
                  <a:srgbClr val="FF00FF"/>
                </a:highlight>
              </a:rPr>
              <a:t>&gt;</a:t>
            </a:r>
            <a:r>
              <a:rPr lang="en-US" dirty="0"/>
              <a:t>3000</a:t>
            </a:r>
            <a:r>
              <a:rPr lang="en-US" dirty="0">
                <a:effectLst/>
                <a:highlight>
                  <a:srgbClr val="FF00FF"/>
                </a:highlight>
              </a:rPr>
              <a:t>&lt;/</a:t>
            </a:r>
            <a:r>
              <a:rPr lang="en-US" b="1" dirty="0">
                <a:effectLst/>
                <a:highlight>
                  <a:srgbClr val="FF00FF"/>
                </a:highlight>
              </a:rPr>
              <a:t>td</a:t>
            </a:r>
            <a:r>
              <a:rPr lang="en-US" dirty="0">
                <a:effectLst/>
                <a:highlight>
                  <a:srgbClr val="FF00FF"/>
                </a:highlight>
              </a:rPr>
              <a:t>&gt;</a:t>
            </a:r>
            <a:r>
              <a:rPr lang="en-US" dirty="0">
                <a:highlight>
                  <a:srgbClr val="FF00FF"/>
                </a:highlight>
              </a:rPr>
              <a:t> </a:t>
            </a:r>
            <a:r>
              <a:rPr lang="en-US" dirty="0">
                <a:effectLst/>
                <a:highlight>
                  <a:srgbClr val="FFFF00"/>
                </a:highlight>
              </a:rPr>
              <a:t>&lt;/</a:t>
            </a:r>
            <a:r>
              <a:rPr lang="en-US" b="1" dirty="0">
                <a:effectLst/>
                <a:highlight>
                  <a:srgbClr val="FFFF00"/>
                </a:highlight>
              </a:rPr>
              <a:t>tr</a:t>
            </a:r>
            <a:r>
              <a:rPr lang="en-US" dirty="0">
                <a:effectLst/>
                <a:highlight>
                  <a:srgbClr val="FFFF00"/>
                </a:highlight>
              </a:rPr>
              <a:t>&gt;</a:t>
            </a:r>
            <a:r>
              <a:rPr lang="en-US" dirty="0">
                <a:highlight>
                  <a:srgbClr val="FFFF00"/>
                </a:highlight>
              </a:rPr>
              <a:t> </a:t>
            </a:r>
          </a:p>
          <a:p>
            <a:r>
              <a:rPr lang="en-US" dirty="0">
                <a:effectLst/>
                <a:highlight>
                  <a:srgbClr val="FFFF00"/>
                </a:highlight>
              </a:rPr>
              <a:t>&lt;</a:t>
            </a:r>
            <a:r>
              <a:rPr lang="en-US" b="1" dirty="0">
                <a:effectLst/>
                <a:highlight>
                  <a:srgbClr val="FFFF00"/>
                </a:highlight>
              </a:rPr>
              <a:t>tr</a:t>
            </a:r>
            <a:r>
              <a:rPr lang="en-US" dirty="0">
                <a:effectLst/>
                <a:highlight>
                  <a:srgbClr val="FFFF00"/>
                </a:highlight>
              </a:rPr>
              <a:t>&gt;</a:t>
            </a:r>
            <a:r>
              <a:rPr lang="en-US" dirty="0">
                <a:highlight>
                  <a:srgbClr val="FFFF00"/>
                </a:highlight>
              </a:rPr>
              <a:t> </a:t>
            </a:r>
            <a:r>
              <a:rPr lang="en-US" dirty="0">
                <a:effectLst/>
                <a:highlight>
                  <a:srgbClr val="FF00FF"/>
                </a:highlight>
              </a:rPr>
              <a:t>&lt;</a:t>
            </a:r>
            <a:r>
              <a:rPr lang="en-US" b="1" dirty="0">
                <a:effectLst/>
                <a:highlight>
                  <a:srgbClr val="FF00FF"/>
                </a:highlight>
              </a:rPr>
              <a:t>td</a:t>
            </a:r>
            <a:r>
              <a:rPr lang="en-US" dirty="0">
                <a:effectLst/>
                <a:highlight>
                  <a:srgbClr val="FF00FF"/>
                </a:highlight>
              </a:rPr>
              <a:t>&gt;</a:t>
            </a:r>
            <a:r>
              <a:rPr lang="en-US" dirty="0">
                <a:effectLst/>
              </a:rPr>
              <a:t>WEB </a:t>
            </a:r>
            <a:r>
              <a:rPr lang="en-US" dirty="0" err="1">
                <a:effectLst/>
              </a:rPr>
              <a:t>tasarımı</a:t>
            </a:r>
            <a:r>
              <a:rPr lang="en-US" dirty="0">
                <a:effectLst/>
                <a:highlight>
                  <a:srgbClr val="FF00FF"/>
                </a:highlight>
              </a:rPr>
              <a:t>&lt;/</a:t>
            </a:r>
            <a:r>
              <a:rPr lang="en-US" b="1" dirty="0">
                <a:effectLst/>
                <a:highlight>
                  <a:srgbClr val="FF00FF"/>
                </a:highlight>
              </a:rPr>
              <a:t>td</a:t>
            </a:r>
            <a:r>
              <a:rPr lang="en-US" dirty="0">
                <a:effectLst/>
                <a:highlight>
                  <a:srgbClr val="FF00FF"/>
                </a:highlight>
              </a:rPr>
              <a:t>&gt;</a:t>
            </a:r>
            <a:r>
              <a:rPr lang="en-US" dirty="0">
                <a:highlight>
                  <a:srgbClr val="FF00FF"/>
                </a:highlight>
              </a:rPr>
              <a:t> </a:t>
            </a:r>
            <a:r>
              <a:rPr lang="en-US" dirty="0">
                <a:effectLst/>
                <a:highlight>
                  <a:srgbClr val="C0C0C0"/>
                </a:highlight>
              </a:rPr>
              <a:t>&lt;</a:t>
            </a:r>
            <a:r>
              <a:rPr lang="en-US" b="1" dirty="0">
                <a:effectLst/>
                <a:highlight>
                  <a:srgbClr val="C0C0C0"/>
                </a:highlight>
              </a:rPr>
              <a:t>td</a:t>
            </a:r>
            <a:r>
              <a:rPr lang="en-US" dirty="0">
                <a:effectLst/>
                <a:highlight>
                  <a:srgbClr val="C0C0C0"/>
                </a:highlight>
              </a:rPr>
              <a:t>&gt;</a:t>
            </a:r>
            <a:r>
              <a:rPr lang="en-US" dirty="0"/>
              <a:t>126</a:t>
            </a:r>
            <a:r>
              <a:rPr lang="en-US" dirty="0">
                <a:effectLst/>
                <a:highlight>
                  <a:srgbClr val="C0C0C0"/>
                </a:highlight>
              </a:rPr>
              <a:t>&lt;/</a:t>
            </a:r>
            <a:r>
              <a:rPr lang="en-US" b="1" dirty="0">
                <a:effectLst/>
                <a:highlight>
                  <a:srgbClr val="C0C0C0"/>
                </a:highlight>
              </a:rPr>
              <a:t>td</a:t>
            </a:r>
            <a:r>
              <a:rPr lang="en-US" dirty="0">
                <a:effectLst/>
                <a:highlight>
                  <a:srgbClr val="C0C0C0"/>
                </a:highlight>
              </a:rPr>
              <a:t>&gt;</a:t>
            </a:r>
            <a:r>
              <a:rPr lang="en-US" dirty="0">
                <a:highlight>
                  <a:srgbClr val="C0C0C0"/>
                </a:highlight>
              </a:rPr>
              <a:t> </a:t>
            </a:r>
            <a:r>
              <a:rPr lang="en-US" dirty="0">
                <a:effectLst/>
                <a:highlight>
                  <a:srgbClr val="00FFFF"/>
                </a:highlight>
              </a:rPr>
              <a:t>&lt;</a:t>
            </a:r>
            <a:r>
              <a:rPr lang="en-US" b="1" dirty="0">
                <a:effectLst/>
                <a:highlight>
                  <a:srgbClr val="00FFFF"/>
                </a:highlight>
              </a:rPr>
              <a:t>td</a:t>
            </a:r>
            <a:r>
              <a:rPr lang="en-US" dirty="0">
                <a:effectLst/>
                <a:highlight>
                  <a:srgbClr val="00FFFF"/>
                </a:highlight>
              </a:rPr>
              <a:t>&gt;</a:t>
            </a:r>
            <a:r>
              <a:rPr lang="en-US" dirty="0"/>
              <a:t>500</a:t>
            </a:r>
            <a:r>
              <a:rPr lang="en-US" dirty="0">
                <a:effectLst/>
                <a:highlight>
                  <a:srgbClr val="00FFFF"/>
                </a:highlight>
              </a:rPr>
              <a:t>&lt;/</a:t>
            </a:r>
            <a:r>
              <a:rPr lang="en-US" b="1" dirty="0">
                <a:effectLst/>
                <a:highlight>
                  <a:srgbClr val="00FFFF"/>
                </a:highlight>
              </a:rPr>
              <a:t>td</a:t>
            </a:r>
            <a:r>
              <a:rPr lang="en-US" dirty="0">
                <a:effectLst/>
                <a:highlight>
                  <a:srgbClr val="00FFFF"/>
                </a:highlight>
              </a:rPr>
              <a:t>&gt;</a:t>
            </a:r>
            <a:r>
              <a:rPr lang="en-US" dirty="0">
                <a:highlight>
                  <a:srgbClr val="00FFFF"/>
                </a:highlight>
              </a:rPr>
              <a:t> </a:t>
            </a:r>
            <a:r>
              <a:rPr lang="en-US" dirty="0">
                <a:effectLst/>
                <a:highlight>
                  <a:srgbClr val="FFFF00"/>
                </a:highlight>
              </a:rPr>
              <a:t>&lt;/</a:t>
            </a:r>
            <a:r>
              <a:rPr lang="en-US" b="1" dirty="0">
                <a:effectLst/>
                <a:highlight>
                  <a:srgbClr val="FFFF00"/>
                </a:highlight>
              </a:rPr>
              <a:t>tr</a:t>
            </a:r>
            <a:r>
              <a:rPr lang="en-US" dirty="0">
                <a:effectLst/>
                <a:highlight>
                  <a:srgbClr val="FFFF00"/>
                </a:highlight>
              </a:rPr>
              <a:t>&gt;</a:t>
            </a:r>
            <a:r>
              <a:rPr lang="en-US" dirty="0">
                <a:highlight>
                  <a:srgbClr val="FFFF00"/>
                </a:highlight>
              </a:rPr>
              <a:t> </a:t>
            </a:r>
          </a:p>
          <a:p>
            <a:r>
              <a:rPr lang="en-US" dirty="0">
                <a:effectLst/>
                <a:highlight>
                  <a:srgbClr val="00FF00"/>
                </a:highlight>
              </a:rPr>
              <a:t>&lt;/</a:t>
            </a:r>
            <a:r>
              <a:rPr lang="en-US" b="1" dirty="0">
                <a:effectLst/>
                <a:highlight>
                  <a:srgbClr val="00FF00"/>
                </a:highlight>
              </a:rPr>
              <a:t>table</a:t>
            </a:r>
            <a:r>
              <a:rPr lang="en-US" dirty="0">
                <a:effectLst/>
                <a:highlight>
                  <a:srgbClr val="00FF00"/>
                </a:highlight>
              </a:rPr>
              <a:t>&gt;</a:t>
            </a:r>
            <a:endParaRPr lang="en-TR" dirty="0">
              <a:highlight>
                <a:srgbClr val="00FF00"/>
              </a:highlight>
            </a:endParaRPr>
          </a:p>
        </p:txBody>
      </p:sp>
    </p:spTree>
    <p:extLst>
      <p:ext uri="{BB962C8B-B14F-4D97-AF65-F5344CB8AC3E}">
        <p14:creationId xmlns:p14="http://schemas.microsoft.com/office/powerpoint/2010/main" val="3136152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7BC06BCF-7320-499B-88F4-B5CA302B7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18" name="Picture 2" descr="Tables in HTML with Examples - Dot Net Tutorials">
            <a:extLst>
              <a:ext uri="{FF2B5EF4-FFF2-40B4-BE49-F238E27FC236}">
                <a16:creationId xmlns:a16="http://schemas.microsoft.com/office/drawing/2014/main" id="{15999CA4-60CF-A890-3032-7D19BC98DC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36970" y="984262"/>
            <a:ext cx="7834984" cy="4484671"/>
          </a:xfrm>
          <a:prstGeom prst="rect">
            <a:avLst/>
          </a:prstGeom>
          <a:noFill/>
          <a:extLst>
            <a:ext uri="{909E8E84-426E-40DD-AFC4-6F175D3DCCD1}">
              <a14:hiddenFill xmlns:a14="http://schemas.microsoft.com/office/drawing/2010/main">
                <a:solidFill>
                  <a:srgbClr val="FFFFFF"/>
                </a:solidFill>
              </a14:hiddenFill>
            </a:ext>
          </a:extLst>
        </p:spPr>
      </p:pic>
      <p:sp>
        <p:nvSpPr>
          <p:cNvPr id="9225" name="Rectangle 9224">
            <a:extLst>
              <a:ext uri="{FF2B5EF4-FFF2-40B4-BE49-F238E27FC236}">
                <a16:creationId xmlns:a16="http://schemas.microsoft.com/office/drawing/2014/main" id="{656391D0-667E-4896-B135-3EACC242E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4253" y="-2"/>
            <a:ext cx="1934696" cy="61676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9E960E78-2AB2-44CD-9D6D-3A87531D7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0245" y="6167615"/>
            <a:ext cx="1998704"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Rectangle 9228">
            <a:extLst>
              <a:ext uri="{FF2B5EF4-FFF2-40B4-BE49-F238E27FC236}">
                <a16:creationId xmlns:a16="http://schemas.microsoft.com/office/drawing/2014/main" id="{C909C433-6200-400E-ACC5-60A500486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1" name="Rectangle 9230">
            <a:extLst>
              <a:ext uri="{FF2B5EF4-FFF2-40B4-BE49-F238E27FC236}">
                <a16:creationId xmlns:a16="http://schemas.microsoft.com/office/drawing/2014/main" id="{60328808-6121-4268-B0D0-AB78E2170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93248" y="3396996"/>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117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E926AA6-14FA-53BC-0DD8-B551B77DA7E7}"/>
              </a:ext>
            </a:extLst>
          </p:cNvPr>
          <p:cNvPicPr>
            <a:picLocks noGrp="1" noChangeAspect="1"/>
          </p:cNvPicPr>
          <p:nvPr>
            <p:ph idx="1"/>
          </p:nvPr>
        </p:nvPicPr>
        <p:blipFill>
          <a:blip r:embed="rId2"/>
          <a:stretch>
            <a:fillRect/>
          </a:stretch>
        </p:blipFill>
        <p:spPr>
          <a:xfrm>
            <a:off x="2345700" y="643467"/>
            <a:ext cx="7500600" cy="4931644"/>
          </a:xfrm>
          <a:prstGeom prst="rect">
            <a:avLst/>
          </a:prstGeom>
        </p:spPr>
      </p:pic>
      <p:sp>
        <p:nvSpPr>
          <p:cNvPr id="11" name="Rectangle 10">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77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2A0F8D-800C-94A4-1DE9-D0AD504BF5CB}"/>
              </a:ext>
            </a:extLst>
          </p:cNvPr>
          <p:cNvSpPr>
            <a:spLocks noGrp="1"/>
          </p:cNvSpPr>
          <p:nvPr>
            <p:ph type="title"/>
          </p:nvPr>
        </p:nvSpPr>
        <p:spPr>
          <a:xfrm>
            <a:off x="1535371" y="1044054"/>
            <a:ext cx="10013709" cy="1030360"/>
          </a:xfrm>
        </p:spPr>
        <p:txBody>
          <a:bodyPr>
            <a:normAutofit/>
          </a:bodyPr>
          <a:lstStyle/>
          <a:p>
            <a:endParaRPr lang="en-TR">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4144FE3-723B-AFC0-5D4B-ECB3F167C77B}"/>
              </a:ext>
            </a:extLst>
          </p:cNvPr>
          <p:cNvSpPr txBox="1"/>
          <p:nvPr/>
        </p:nvSpPr>
        <p:spPr>
          <a:xfrm>
            <a:off x="1102777" y="2776898"/>
            <a:ext cx="4688966" cy="1304203"/>
          </a:xfrm>
          <a:prstGeom prst="rect">
            <a:avLst/>
          </a:prstGeom>
          <a:noFill/>
        </p:spPr>
        <p:txBody>
          <a:bodyPr wrap="square">
            <a:spAutoFit/>
          </a:bodyPr>
          <a:lstStyle/>
          <a:p>
            <a:pPr>
              <a:lnSpc>
                <a:spcPct val="150000"/>
              </a:lnSpc>
            </a:pPr>
            <a:r>
              <a:rPr lang="en-US" b="0" i="0" dirty="0">
                <a:solidFill>
                  <a:srgbClr val="000000"/>
                </a:solidFill>
                <a:effectLst/>
                <a:latin typeface="Monaco" pitchFamily="2" charset="77"/>
              </a:rPr>
              <a:t>&lt;table border="1" width="800" height="400" cellpadding="20" </a:t>
            </a:r>
          </a:p>
          <a:p>
            <a:pPr>
              <a:lnSpc>
                <a:spcPct val="150000"/>
              </a:lnSpc>
            </a:pPr>
            <a:r>
              <a:rPr lang="en-US" b="0" i="0" dirty="0">
                <a:solidFill>
                  <a:srgbClr val="000000"/>
                </a:solidFill>
                <a:effectLst/>
                <a:latin typeface="Monaco" pitchFamily="2" charset="77"/>
              </a:rPr>
              <a:t>style="text-align: center;"&gt;</a:t>
            </a:r>
            <a:endParaRPr lang="en-TR" dirty="0"/>
          </a:p>
        </p:txBody>
      </p:sp>
      <p:pic>
        <p:nvPicPr>
          <p:cNvPr id="11266" name="Picture 2" descr="The Output of the Example to Demonstrate How to Create Tables in HTML">
            <a:extLst>
              <a:ext uri="{FF2B5EF4-FFF2-40B4-BE49-F238E27FC236}">
                <a16:creationId xmlns:a16="http://schemas.microsoft.com/office/drawing/2014/main" id="{9ECD660B-C564-4279-3C5A-A862CE5A1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5651" y="2391770"/>
            <a:ext cx="7068351" cy="3837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810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ADC669-315B-A39A-022B-4D9F63D32142}"/>
              </a:ext>
            </a:extLst>
          </p:cNvPr>
          <p:cNvSpPr>
            <a:spLocks noGrp="1"/>
          </p:cNvSpPr>
          <p:nvPr>
            <p:ph type="title"/>
          </p:nvPr>
        </p:nvSpPr>
        <p:spPr>
          <a:xfrm>
            <a:off x="1535371" y="1044054"/>
            <a:ext cx="10013709" cy="1030360"/>
          </a:xfrm>
        </p:spPr>
        <p:txBody>
          <a:bodyPr>
            <a:normAutofit/>
          </a:bodyPr>
          <a:lstStyle/>
          <a:p>
            <a:pPr algn="ctr"/>
            <a:r>
              <a:rPr lang="en-US" b="1" dirty="0">
                <a:solidFill>
                  <a:schemeClr val="bg1"/>
                </a:solidFill>
                <a:effectLst/>
                <a:latin typeface="runda"/>
              </a:rPr>
              <a:t>&lt;AUDIO&gt;</a:t>
            </a:r>
            <a:endParaRPr lang="en-US" b="0" i="0" dirty="0">
              <a:solidFill>
                <a:schemeClr val="bg1"/>
              </a:solidFill>
              <a:effectLst/>
              <a:latin typeface="proxima-nova"/>
            </a:endParaRPr>
          </a:p>
        </p:txBody>
      </p:sp>
      <p:sp>
        <p:nvSpPr>
          <p:cNvPr id="16" name="Rectangle 15">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10" descr="A screenshot of a computer&#10;&#10;Description automatically generated">
            <a:extLst>
              <a:ext uri="{FF2B5EF4-FFF2-40B4-BE49-F238E27FC236}">
                <a16:creationId xmlns:a16="http://schemas.microsoft.com/office/drawing/2014/main" id="{FA03F0E1-8298-034E-2666-4335FB43A2AB}"/>
              </a:ext>
            </a:extLst>
          </p:cNvPr>
          <p:cNvPicPr>
            <a:picLocks noChangeAspect="1"/>
          </p:cNvPicPr>
          <p:nvPr/>
        </p:nvPicPr>
        <p:blipFill>
          <a:blip r:embed="rId2"/>
          <a:stretch>
            <a:fillRect/>
          </a:stretch>
        </p:blipFill>
        <p:spPr>
          <a:xfrm>
            <a:off x="1070774" y="2244357"/>
            <a:ext cx="10241274" cy="2969970"/>
          </a:xfrm>
          <a:prstGeom prst="rect">
            <a:avLst/>
          </a:prstGeom>
        </p:spPr>
      </p:pic>
      <p:sp>
        <p:nvSpPr>
          <p:cNvPr id="7" name="TextBox 6">
            <a:extLst>
              <a:ext uri="{FF2B5EF4-FFF2-40B4-BE49-F238E27FC236}">
                <a16:creationId xmlns:a16="http://schemas.microsoft.com/office/drawing/2014/main" id="{77BFA69F-81BA-051E-B348-9607ED5BFD01}"/>
              </a:ext>
            </a:extLst>
          </p:cNvPr>
          <p:cNvSpPr txBox="1"/>
          <p:nvPr/>
        </p:nvSpPr>
        <p:spPr>
          <a:xfrm>
            <a:off x="1175421" y="5116770"/>
            <a:ext cx="9841158" cy="1689177"/>
          </a:xfrm>
          <a:prstGeom prst="rect">
            <a:avLst/>
          </a:prstGeom>
        </p:spPr>
        <p:txBody>
          <a:bodyPr vert="horz" lIns="109728" tIns="109728" rIns="109728" bIns="91440" rtlCol="0" anchor="t">
            <a:normAutofit/>
          </a:bodyPr>
          <a:lstStyle/>
          <a:p>
            <a:pPr>
              <a:lnSpc>
                <a:spcPct val="130000"/>
              </a:lnSpc>
              <a:spcBef>
                <a:spcPts val="930"/>
              </a:spcBef>
              <a:buFont typeface="Corbel" panose="020B0503020204020204" pitchFamily="34" charset="0"/>
            </a:pPr>
            <a:r>
              <a:rPr lang="en-US" sz="700" spc="150" dirty="0">
                <a:solidFill>
                  <a:schemeClr val="tx1">
                    <a:lumMod val="75000"/>
                    <a:lumOff val="25000"/>
                  </a:schemeClr>
                </a:solidFill>
              </a:rPr>
              <a:t>&lt;figure&gt;</a:t>
            </a:r>
          </a:p>
          <a:p>
            <a:pPr>
              <a:lnSpc>
                <a:spcPct val="130000"/>
              </a:lnSpc>
              <a:spcBef>
                <a:spcPts val="930"/>
              </a:spcBef>
              <a:buFont typeface="Corbel" panose="020B0503020204020204" pitchFamily="34" charset="0"/>
            </a:pPr>
            <a:r>
              <a:rPr lang="en-US" sz="700" spc="150" dirty="0">
                <a:solidFill>
                  <a:schemeClr val="tx1">
                    <a:lumMod val="75000"/>
                    <a:lumOff val="25000"/>
                  </a:schemeClr>
                </a:solidFill>
              </a:rPr>
              <a:t>  &lt;</a:t>
            </a:r>
            <a:r>
              <a:rPr lang="en-US" sz="700" spc="150" dirty="0" err="1">
                <a:solidFill>
                  <a:schemeClr val="tx1">
                    <a:lumMod val="75000"/>
                    <a:lumOff val="25000"/>
                  </a:schemeClr>
                </a:solidFill>
              </a:rPr>
              <a:t>figcaption</a:t>
            </a:r>
            <a:r>
              <a:rPr lang="en-US" sz="700" spc="150" dirty="0">
                <a:solidFill>
                  <a:schemeClr val="tx1">
                    <a:lumMod val="75000"/>
                    <a:lumOff val="25000"/>
                  </a:schemeClr>
                </a:solidFill>
              </a:rPr>
              <a:t>&gt;Listen to the T-Rex:&lt;/</a:t>
            </a:r>
            <a:r>
              <a:rPr lang="en-US" sz="700" spc="150" dirty="0" err="1">
                <a:solidFill>
                  <a:schemeClr val="tx1">
                    <a:lumMod val="75000"/>
                    <a:lumOff val="25000"/>
                  </a:schemeClr>
                </a:solidFill>
              </a:rPr>
              <a:t>figcaption</a:t>
            </a:r>
            <a:r>
              <a:rPr lang="en-US" sz="700" spc="150" dirty="0">
                <a:solidFill>
                  <a:schemeClr val="tx1">
                    <a:lumMod val="75000"/>
                    <a:lumOff val="25000"/>
                  </a:schemeClr>
                </a:solidFill>
              </a:rPr>
              <a:t>&gt;</a:t>
            </a:r>
          </a:p>
          <a:p>
            <a:pPr>
              <a:lnSpc>
                <a:spcPct val="130000"/>
              </a:lnSpc>
              <a:spcBef>
                <a:spcPts val="930"/>
              </a:spcBef>
              <a:buFont typeface="Corbel" panose="020B0503020204020204" pitchFamily="34" charset="0"/>
            </a:pPr>
            <a:r>
              <a:rPr lang="en-US" sz="700" spc="150" dirty="0">
                <a:solidFill>
                  <a:schemeClr val="tx1">
                    <a:lumMod val="75000"/>
                    <a:lumOff val="25000"/>
                  </a:schemeClr>
                </a:solidFill>
              </a:rPr>
              <a:t>  &lt;audio controls </a:t>
            </a:r>
            <a:r>
              <a:rPr lang="en-US" sz="700" spc="150" dirty="0" err="1">
                <a:solidFill>
                  <a:schemeClr val="tx1">
                    <a:lumMod val="75000"/>
                    <a:lumOff val="25000"/>
                  </a:schemeClr>
                </a:solidFill>
              </a:rPr>
              <a:t>src</a:t>
            </a:r>
            <a:r>
              <a:rPr lang="en-US" sz="700" spc="150" dirty="0">
                <a:solidFill>
                  <a:schemeClr val="tx1">
                    <a:lumMod val="75000"/>
                    <a:lumOff val="25000"/>
                  </a:schemeClr>
                </a:solidFill>
              </a:rPr>
              <a:t>="/media/cc0-audio/t-rex-roar.mp3"&gt;</a:t>
            </a:r>
          </a:p>
          <a:p>
            <a:pPr>
              <a:lnSpc>
                <a:spcPct val="130000"/>
              </a:lnSpc>
              <a:spcBef>
                <a:spcPts val="930"/>
              </a:spcBef>
              <a:buFont typeface="Corbel" panose="020B0503020204020204" pitchFamily="34" charset="0"/>
            </a:pPr>
            <a:r>
              <a:rPr lang="en-US" sz="700" spc="150" dirty="0">
                <a:solidFill>
                  <a:schemeClr val="tx1">
                    <a:lumMod val="75000"/>
                    <a:lumOff val="25000"/>
                  </a:schemeClr>
                </a:solidFill>
              </a:rPr>
              <a:t>    &lt;a </a:t>
            </a:r>
            <a:r>
              <a:rPr lang="en-US" sz="700" spc="150" dirty="0" err="1">
                <a:solidFill>
                  <a:schemeClr val="tx1">
                    <a:lumMod val="75000"/>
                    <a:lumOff val="25000"/>
                  </a:schemeClr>
                </a:solidFill>
              </a:rPr>
              <a:t>href</a:t>
            </a:r>
            <a:r>
              <a:rPr lang="en-US" sz="700" spc="150" dirty="0">
                <a:solidFill>
                  <a:schemeClr val="tx1">
                    <a:lumMod val="75000"/>
                    <a:lumOff val="25000"/>
                  </a:schemeClr>
                </a:solidFill>
              </a:rPr>
              <a:t>="/media/cc0-audio/t-rex-roar.mp3"&gt; Download audio &lt;/a&gt;</a:t>
            </a:r>
          </a:p>
          <a:p>
            <a:pPr>
              <a:lnSpc>
                <a:spcPct val="130000"/>
              </a:lnSpc>
              <a:spcBef>
                <a:spcPts val="930"/>
              </a:spcBef>
              <a:buFont typeface="Corbel" panose="020B0503020204020204" pitchFamily="34" charset="0"/>
            </a:pPr>
            <a:r>
              <a:rPr lang="en-US" sz="700" spc="150" dirty="0">
                <a:solidFill>
                  <a:schemeClr val="tx1">
                    <a:lumMod val="75000"/>
                    <a:lumOff val="25000"/>
                  </a:schemeClr>
                </a:solidFill>
              </a:rPr>
              <a:t>  &lt;/audio&gt;</a:t>
            </a:r>
          </a:p>
          <a:p>
            <a:pPr>
              <a:lnSpc>
                <a:spcPct val="130000"/>
              </a:lnSpc>
              <a:spcBef>
                <a:spcPts val="930"/>
              </a:spcBef>
              <a:buFont typeface="Corbel" panose="020B0503020204020204" pitchFamily="34" charset="0"/>
            </a:pPr>
            <a:r>
              <a:rPr lang="en-US" sz="700" spc="150" dirty="0">
                <a:solidFill>
                  <a:schemeClr val="tx1">
                    <a:lumMod val="75000"/>
                    <a:lumOff val="25000"/>
                  </a:schemeClr>
                </a:solidFill>
              </a:rPr>
              <a:t>&lt;/figure&gt;</a:t>
            </a:r>
          </a:p>
        </p:txBody>
      </p:sp>
    </p:spTree>
    <p:extLst>
      <p:ext uri="{BB962C8B-B14F-4D97-AF65-F5344CB8AC3E}">
        <p14:creationId xmlns:p14="http://schemas.microsoft.com/office/powerpoint/2010/main" val="1179442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Create Tables in HTML | Step-by-Step Guide (Top 7 Types)">
            <a:extLst>
              <a:ext uri="{FF2B5EF4-FFF2-40B4-BE49-F238E27FC236}">
                <a16:creationId xmlns:a16="http://schemas.microsoft.com/office/drawing/2014/main" id="{20A2604E-EB25-AAC6-6234-AC9575DA10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19756" y="643467"/>
            <a:ext cx="8952488" cy="4931644"/>
          </a:xfrm>
          <a:prstGeom prst="rect">
            <a:avLst/>
          </a:prstGeom>
          <a:noFill/>
          <a:extLst>
            <a:ext uri="{909E8E84-426E-40DD-AFC4-6F175D3DCCD1}">
              <a14:hiddenFill xmlns:a14="http://schemas.microsoft.com/office/drawing/2010/main">
                <a:solidFill>
                  <a:srgbClr val="FFFFFF"/>
                </a:solidFill>
              </a14:hiddenFill>
            </a:ext>
          </a:extLst>
        </p:spPr>
      </p:pic>
      <p:sp>
        <p:nvSpPr>
          <p:cNvPr id="8201" name="Rectangle 8200">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3607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E21B-6A08-E422-C6E3-B696939F5BAB}"/>
              </a:ext>
            </a:extLst>
          </p:cNvPr>
          <p:cNvSpPr>
            <a:spLocks noGrp="1"/>
          </p:cNvSpPr>
          <p:nvPr>
            <p:ph type="title"/>
          </p:nvPr>
        </p:nvSpPr>
        <p:spPr/>
        <p:txBody>
          <a:bodyPr/>
          <a:lstStyle/>
          <a:p>
            <a:r>
              <a:rPr lang="en-US" b="1" i="0" dirty="0" err="1">
                <a:solidFill>
                  <a:srgbClr val="495057"/>
                </a:solidFill>
                <a:effectLst/>
                <a:latin typeface="Rubik"/>
              </a:rPr>
              <a:t>Kolon</a:t>
            </a:r>
            <a:r>
              <a:rPr lang="en-US" b="1" i="0" dirty="0">
                <a:solidFill>
                  <a:srgbClr val="495057"/>
                </a:solidFill>
                <a:effectLst/>
                <a:latin typeface="Rubik"/>
              </a:rPr>
              <a:t> </a:t>
            </a:r>
            <a:r>
              <a:rPr lang="en-US" b="1" i="0" dirty="0" err="1">
                <a:solidFill>
                  <a:srgbClr val="495057"/>
                </a:solidFill>
                <a:effectLst/>
                <a:latin typeface="Rubik"/>
              </a:rPr>
              <a:t>birleştirme</a:t>
            </a:r>
            <a:r>
              <a:rPr lang="en-US" b="1" i="0" dirty="0">
                <a:solidFill>
                  <a:srgbClr val="495057"/>
                </a:solidFill>
                <a:effectLst/>
                <a:latin typeface="Rubik"/>
              </a:rPr>
              <a:t> (</a:t>
            </a:r>
            <a:r>
              <a:rPr lang="en-US" b="1" i="0" dirty="0" err="1">
                <a:solidFill>
                  <a:srgbClr val="495057"/>
                </a:solidFill>
                <a:effectLst/>
                <a:latin typeface="Rubik"/>
              </a:rPr>
              <a:t>colspan</a:t>
            </a:r>
            <a:r>
              <a:rPr lang="en-US" b="1" i="0" dirty="0">
                <a:solidFill>
                  <a:srgbClr val="495057"/>
                </a:solidFill>
                <a:effectLst/>
                <a:latin typeface="Rubik"/>
              </a:rPr>
              <a:t>) :</a:t>
            </a:r>
            <a:endParaRPr lang="en-TR" dirty="0"/>
          </a:p>
        </p:txBody>
      </p:sp>
      <p:sp>
        <p:nvSpPr>
          <p:cNvPr id="3" name="Content Placeholder 2">
            <a:extLst>
              <a:ext uri="{FF2B5EF4-FFF2-40B4-BE49-F238E27FC236}">
                <a16:creationId xmlns:a16="http://schemas.microsoft.com/office/drawing/2014/main" id="{F4BF03D3-1D43-A0B5-B3E2-0B7D951ECC06}"/>
              </a:ext>
            </a:extLst>
          </p:cNvPr>
          <p:cNvSpPr>
            <a:spLocks noGrp="1"/>
          </p:cNvSpPr>
          <p:nvPr>
            <p:ph idx="1"/>
          </p:nvPr>
        </p:nvSpPr>
        <p:spPr>
          <a:xfrm>
            <a:off x="4917988" y="197708"/>
            <a:ext cx="7274011" cy="6660291"/>
          </a:xfrm>
          <a:solidFill>
            <a:schemeClr val="tx1"/>
          </a:solidFill>
          <a:ln>
            <a:solidFill>
              <a:schemeClr val="bg2"/>
            </a:solidFill>
          </a:ln>
        </p:spPr>
        <p:txBody>
          <a:bodyPr>
            <a:normAutofit/>
          </a:bodyPr>
          <a:lstStyle/>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table</a:t>
            </a:r>
            <a:r>
              <a:rPr lang="en-US" b="0" dirty="0">
                <a:solidFill>
                  <a:srgbClr val="D4D4D4"/>
                </a:solidFill>
                <a:effectLst/>
                <a:latin typeface="Aharoni" panose="02010803020104030203" pitchFamily="2" charset="-79"/>
                <a:cs typeface="Aharoni" panose="02010803020104030203" pitchFamily="2" charset="-79"/>
              </a:rPr>
              <a:t> </a:t>
            </a:r>
            <a:r>
              <a:rPr lang="en-US" b="0" dirty="0">
                <a:solidFill>
                  <a:srgbClr val="9CDCFE"/>
                </a:solidFill>
                <a:effectLst/>
                <a:latin typeface="Aharoni" panose="02010803020104030203" pitchFamily="2" charset="-79"/>
                <a:cs typeface="Aharoni" panose="02010803020104030203" pitchFamily="2" charset="-79"/>
              </a:rPr>
              <a:t>style</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CE9178"/>
                </a:solidFill>
                <a:effectLst/>
                <a:latin typeface="Aharoni" panose="02010803020104030203" pitchFamily="2" charset="-79"/>
                <a:cs typeface="Aharoni" panose="02010803020104030203" pitchFamily="2" charset="-79"/>
              </a:rPr>
              <a:t>"width:50%"</a:t>
            </a:r>
            <a:r>
              <a:rPr lang="en-US" b="0" dirty="0">
                <a:solidFill>
                  <a:srgbClr val="D4D4D4"/>
                </a:solidFill>
                <a:effectLst/>
                <a:latin typeface="Aharoni" panose="02010803020104030203" pitchFamily="2" charset="-79"/>
                <a:cs typeface="Aharoni" panose="02010803020104030203" pitchFamily="2" charset="-79"/>
              </a:rPr>
              <a:t> </a:t>
            </a:r>
            <a:r>
              <a:rPr lang="en-US" b="0" dirty="0">
                <a:solidFill>
                  <a:srgbClr val="F44747"/>
                </a:solidFill>
                <a:effectLst/>
                <a:latin typeface="Aharoni" panose="02010803020104030203" pitchFamily="2" charset="-79"/>
                <a:cs typeface="Aharoni" panose="02010803020104030203" pitchFamily="2" charset="-79"/>
              </a:rPr>
              <a:t>border</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CE9178"/>
                </a:solidFill>
                <a:effectLst/>
                <a:latin typeface="Aharoni" panose="02010803020104030203" pitchFamily="2" charset="-79"/>
                <a:cs typeface="Aharoni" panose="02010803020104030203" pitchFamily="2" charset="-79"/>
              </a:rPr>
              <a:t>"1"</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tr</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latin typeface="Aharoni" panose="02010803020104030203" pitchFamily="2" charset="-79"/>
                <a:cs typeface="Aharoni" panose="02010803020104030203" pitchFamily="2" charset="-79"/>
              </a:rPr>
              <a:t>&lt;</a:t>
            </a:r>
            <a:r>
              <a:rPr lang="en-US" b="0" dirty="0" err="1">
                <a:solidFill>
                  <a:srgbClr val="569CD6"/>
                </a:solidFill>
                <a:effectLst/>
                <a:latin typeface="Aharoni" panose="02010803020104030203" pitchFamily="2" charset="-79"/>
                <a:cs typeface="Aharoni" panose="02010803020104030203" pitchFamily="2" charset="-79"/>
              </a:rPr>
              <a:t>th</a:t>
            </a:r>
            <a:r>
              <a:rPr lang="en-US" b="0" dirty="0">
                <a:solidFill>
                  <a:srgbClr val="808080"/>
                </a:solidFill>
                <a:effectLst/>
                <a:latin typeface="Aharoni" panose="02010803020104030203" pitchFamily="2" charset="-79"/>
                <a:cs typeface="Aharoni" panose="02010803020104030203" pitchFamily="2" charset="-79"/>
              </a:rPr>
              <a:t>&gt;</a:t>
            </a:r>
            <a:r>
              <a:rPr lang="en-US" b="0" dirty="0" err="1">
                <a:solidFill>
                  <a:srgbClr val="D4D4D4"/>
                </a:solidFill>
                <a:effectLst/>
                <a:latin typeface="Aharoni" panose="02010803020104030203" pitchFamily="2" charset="-79"/>
                <a:cs typeface="Aharoni" panose="02010803020104030203" pitchFamily="2" charset="-79"/>
              </a:rPr>
              <a:t>Üniversite</a:t>
            </a:r>
            <a:r>
              <a:rPr lang="en-US" b="0" dirty="0">
                <a:solidFill>
                  <a:srgbClr val="808080"/>
                </a:solidFill>
                <a:effectLst/>
                <a:latin typeface="Aharoni" panose="02010803020104030203" pitchFamily="2" charset="-79"/>
                <a:cs typeface="Aharoni" panose="02010803020104030203" pitchFamily="2" charset="-79"/>
              </a:rPr>
              <a:t>&lt;/</a:t>
            </a:r>
            <a:r>
              <a:rPr lang="en-US" b="0" dirty="0" err="1">
                <a:solidFill>
                  <a:srgbClr val="569CD6"/>
                </a:solidFill>
                <a:effectLst/>
                <a:latin typeface="Aharoni" panose="02010803020104030203" pitchFamily="2" charset="-79"/>
                <a:cs typeface="Aharoni" panose="02010803020104030203" pitchFamily="2" charset="-79"/>
              </a:rPr>
              <a:t>th</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highlight>
                  <a:srgbClr val="800000"/>
                </a:highlight>
                <a:latin typeface="Aharoni" panose="02010803020104030203" pitchFamily="2" charset="-79"/>
                <a:cs typeface="Aharoni" panose="02010803020104030203" pitchFamily="2" charset="-79"/>
              </a:rPr>
              <a:t>&lt;</a:t>
            </a:r>
            <a:r>
              <a:rPr lang="en-US" b="0" dirty="0" err="1">
                <a:solidFill>
                  <a:srgbClr val="569CD6"/>
                </a:solidFill>
                <a:effectLst/>
                <a:highlight>
                  <a:srgbClr val="800000"/>
                </a:highlight>
                <a:latin typeface="Aharoni" panose="02010803020104030203" pitchFamily="2" charset="-79"/>
                <a:cs typeface="Aharoni" panose="02010803020104030203" pitchFamily="2" charset="-79"/>
              </a:rPr>
              <a:t>th</a:t>
            </a:r>
            <a:r>
              <a:rPr lang="en-US" b="0" dirty="0">
                <a:solidFill>
                  <a:srgbClr val="D4D4D4"/>
                </a:solidFill>
                <a:effectLst/>
                <a:highlight>
                  <a:srgbClr val="800000"/>
                </a:highlight>
                <a:latin typeface="Aharoni" panose="02010803020104030203" pitchFamily="2" charset="-79"/>
                <a:cs typeface="Aharoni" panose="02010803020104030203" pitchFamily="2" charset="-79"/>
              </a:rPr>
              <a:t> </a:t>
            </a:r>
            <a:r>
              <a:rPr lang="en-US" b="0" dirty="0" err="1">
                <a:solidFill>
                  <a:srgbClr val="9CDCFE"/>
                </a:solidFill>
                <a:effectLst/>
                <a:highlight>
                  <a:srgbClr val="800000"/>
                </a:highlight>
                <a:latin typeface="Aharoni" panose="02010803020104030203" pitchFamily="2" charset="-79"/>
                <a:cs typeface="Aharoni" panose="02010803020104030203" pitchFamily="2" charset="-79"/>
              </a:rPr>
              <a:t>colspan</a:t>
            </a:r>
            <a:r>
              <a:rPr lang="en-US" b="0" dirty="0">
                <a:solidFill>
                  <a:srgbClr val="D4D4D4"/>
                </a:solidFill>
                <a:effectLst/>
                <a:highlight>
                  <a:srgbClr val="800000"/>
                </a:highlight>
                <a:latin typeface="Aharoni" panose="02010803020104030203" pitchFamily="2" charset="-79"/>
                <a:cs typeface="Aharoni" panose="02010803020104030203" pitchFamily="2" charset="-79"/>
              </a:rPr>
              <a:t>=</a:t>
            </a:r>
            <a:r>
              <a:rPr lang="en-US" b="0" dirty="0">
                <a:solidFill>
                  <a:srgbClr val="CE9178"/>
                </a:solidFill>
                <a:effectLst/>
                <a:highlight>
                  <a:srgbClr val="800000"/>
                </a:highlight>
                <a:latin typeface="Aharoni" panose="02010803020104030203" pitchFamily="2" charset="-79"/>
                <a:cs typeface="Aharoni" panose="02010803020104030203" pitchFamily="2" charset="-79"/>
              </a:rPr>
              <a:t>"2"</a:t>
            </a:r>
            <a:r>
              <a:rPr lang="en-US" b="0" dirty="0">
                <a:solidFill>
                  <a:srgbClr val="808080"/>
                </a:solidFill>
                <a:effectLst/>
                <a:highlight>
                  <a:srgbClr val="800000"/>
                </a:highlight>
                <a:latin typeface="Aharoni" panose="02010803020104030203" pitchFamily="2" charset="-79"/>
                <a:cs typeface="Aharoni" panose="02010803020104030203" pitchFamily="2" charset="-79"/>
              </a:rPr>
              <a:t>&gt;</a:t>
            </a:r>
            <a:r>
              <a:rPr lang="en-US" b="0" dirty="0" err="1">
                <a:solidFill>
                  <a:srgbClr val="D4D4D4"/>
                </a:solidFill>
                <a:effectLst/>
                <a:latin typeface="Aharoni" panose="02010803020104030203" pitchFamily="2" charset="-79"/>
                <a:cs typeface="Aharoni" panose="02010803020104030203" pitchFamily="2" charset="-79"/>
              </a:rPr>
              <a:t>Adres</a:t>
            </a:r>
            <a:r>
              <a:rPr lang="en-US" b="0" dirty="0">
                <a:solidFill>
                  <a:srgbClr val="808080"/>
                </a:solidFill>
                <a:effectLst/>
                <a:latin typeface="Aharoni" panose="02010803020104030203" pitchFamily="2" charset="-79"/>
                <a:cs typeface="Aharoni" panose="02010803020104030203" pitchFamily="2" charset="-79"/>
              </a:rPr>
              <a:t>&lt;/</a:t>
            </a:r>
            <a:r>
              <a:rPr lang="en-US" b="0" dirty="0" err="1">
                <a:solidFill>
                  <a:srgbClr val="569CD6"/>
                </a:solidFill>
                <a:effectLst/>
                <a:latin typeface="Aharoni" panose="02010803020104030203" pitchFamily="2" charset="-79"/>
                <a:cs typeface="Aharoni" panose="02010803020104030203" pitchFamily="2" charset="-79"/>
              </a:rPr>
              <a:t>th</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tr</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tr</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td</a:t>
            </a:r>
            <a:r>
              <a:rPr lang="en-US" b="0" dirty="0">
                <a:solidFill>
                  <a:srgbClr val="808080"/>
                </a:solidFill>
                <a:effectLst/>
                <a:latin typeface="Aharoni" panose="02010803020104030203" pitchFamily="2" charset="-79"/>
                <a:cs typeface="Aharoni" panose="02010803020104030203" pitchFamily="2" charset="-79"/>
              </a:rPr>
              <a:t>&gt;</a:t>
            </a:r>
            <a:r>
              <a:rPr lang="en-US" b="0" dirty="0" err="1">
                <a:solidFill>
                  <a:srgbClr val="D4D4D4"/>
                </a:solidFill>
                <a:effectLst/>
                <a:latin typeface="Aharoni" panose="02010803020104030203" pitchFamily="2" charset="-79"/>
                <a:cs typeface="Aharoni" panose="02010803020104030203" pitchFamily="2" charset="-79"/>
              </a:rPr>
              <a:t>Hacettepe</a:t>
            </a:r>
            <a:r>
              <a:rPr lang="en-US" b="0" dirty="0">
                <a:solidFill>
                  <a:srgbClr val="D4D4D4"/>
                </a:solidFill>
                <a:effectLst/>
                <a:latin typeface="Aharoni" panose="02010803020104030203" pitchFamily="2" charset="-79"/>
                <a:cs typeface="Aharoni" panose="02010803020104030203" pitchFamily="2" charset="-79"/>
              </a:rPr>
              <a:t> </a:t>
            </a:r>
            <a:r>
              <a:rPr lang="en-US" b="0" dirty="0" err="1">
                <a:solidFill>
                  <a:srgbClr val="D4D4D4"/>
                </a:solidFill>
                <a:effectLst/>
                <a:latin typeface="Aharoni" panose="02010803020104030203" pitchFamily="2" charset="-79"/>
                <a:cs typeface="Aharoni" panose="02010803020104030203" pitchFamily="2" charset="-79"/>
              </a:rPr>
              <a:t>Üniversitesi</a:t>
            </a:r>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td</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td</a:t>
            </a:r>
            <a:r>
              <a:rPr lang="en-US" b="0" dirty="0">
                <a:solidFill>
                  <a:srgbClr val="808080"/>
                </a:solidFill>
                <a:effectLst/>
                <a:latin typeface="Aharoni" panose="02010803020104030203" pitchFamily="2" charset="-79"/>
                <a:cs typeface="Aharoni" panose="02010803020104030203" pitchFamily="2" charset="-79"/>
              </a:rPr>
              <a:t>&gt;</a:t>
            </a:r>
            <a:r>
              <a:rPr lang="en-US" b="0" dirty="0" err="1">
                <a:solidFill>
                  <a:srgbClr val="D4D4D4"/>
                </a:solidFill>
                <a:effectLst/>
                <a:latin typeface="Aharoni" panose="02010803020104030203" pitchFamily="2" charset="-79"/>
                <a:cs typeface="Aharoni" panose="02010803020104030203" pitchFamily="2" charset="-79"/>
              </a:rPr>
              <a:t>Hacettepe</a:t>
            </a:r>
            <a:r>
              <a:rPr lang="en-US" b="0" dirty="0">
                <a:solidFill>
                  <a:srgbClr val="D4D4D4"/>
                </a:solidFill>
                <a:effectLst/>
                <a:latin typeface="Aharoni" panose="02010803020104030203" pitchFamily="2" charset="-79"/>
                <a:cs typeface="Aharoni" panose="02010803020104030203" pitchFamily="2" charset="-79"/>
              </a:rPr>
              <a:t> </a:t>
            </a:r>
            <a:r>
              <a:rPr lang="en-US" b="0" dirty="0" err="1">
                <a:solidFill>
                  <a:srgbClr val="D4D4D4"/>
                </a:solidFill>
                <a:effectLst/>
                <a:latin typeface="Aharoni" panose="02010803020104030203" pitchFamily="2" charset="-79"/>
                <a:cs typeface="Aharoni" panose="02010803020104030203" pitchFamily="2" charset="-79"/>
              </a:rPr>
              <a:t>Üniversitesi</a:t>
            </a:r>
            <a:r>
              <a:rPr lang="en-US" b="0" dirty="0">
                <a:solidFill>
                  <a:srgbClr val="D4D4D4"/>
                </a:solidFill>
                <a:effectLst/>
                <a:latin typeface="Aharoni" panose="02010803020104030203" pitchFamily="2" charset="-79"/>
                <a:cs typeface="Aharoni" panose="02010803020104030203" pitchFamily="2" charset="-79"/>
              </a:rPr>
              <a:t> </a:t>
            </a:r>
            <a:r>
              <a:rPr lang="en-US" b="0" dirty="0" err="1">
                <a:solidFill>
                  <a:srgbClr val="D4D4D4"/>
                </a:solidFill>
                <a:effectLst/>
                <a:latin typeface="Aharoni" panose="02010803020104030203" pitchFamily="2" charset="-79"/>
                <a:cs typeface="Aharoni" panose="02010803020104030203" pitchFamily="2" charset="-79"/>
              </a:rPr>
              <a:t>Rektörlüğü</a:t>
            </a:r>
            <a:r>
              <a:rPr lang="en-US" b="0" dirty="0">
                <a:solidFill>
                  <a:srgbClr val="D4D4D4"/>
                </a:solidFill>
                <a:effectLst/>
                <a:latin typeface="Aharoni" panose="02010803020104030203" pitchFamily="2" charset="-79"/>
                <a:cs typeface="Aharoni" panose="02010803020104030203" pitchFamily="2" charset="-79"/>
              </a:rPr>
              <a:t> </a:t>
            </a:r>
            <a:r>
              <a:rPr lang="en-US" b="0" dirty="0" err="1">
                <a:solidFill>
                  <a:srgbClr val="D4D4D4"/>
                </a:solidFill>
                <a:effectLst/>
                <a:latin typeface="Aharoni" panose="02010803020104030203" pitchFamily="2" charset="-79"/>
                <a:cs typeface="Aharoni" panose="02010803020104030203" pitchFamily="2" charset="-79"/>
              </a:rPr>
              <a:t>Sıhhiye</a:t>
            </a:r>
            <a:r>
              <a:rPr lang="en-US" b="0" dirty="0">
                <a:solidFill>
                  <a:srgbClr val="D4D4D4"/>
                </a:solidFill>
                <a:effectLst/>
                <a:latin typeface="Aharoni" panose="02010803020104030203" pitchFamily="2" charset="-79"/>
                <a:cs typeface="Aharoni" panose="02010803020104030203" pitchFamily="2" charset="-79"/>
              </a:rPr>
              <a:t> / ANKARA</a:t>
            </a:r>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td</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td</a:t>
            </a:r>
            <a:r>
              <a:rPr lang="en-US" b="0" dirty="0">
                <a:solidFill>
                  <a:srgbClr val="808080"/>
                </a:solidFill>
                <a:effectLst/>
                <a:latin typeface="Aharoni" panose="02010803020104030203" pitchFamily="2" charset="-79"/>
                <a:cs typeface="Aharoni" panose="02010803020104030203" pitchFamily="2" charset="-79"/>
              </a:rPr>
              <a:t>&gt;</a:t>
            </a:r>
            <a:r>
              <a:rPr lang="en-US" b="0" dirty="0" err="1">
                <a:solidFill>
                  <a:srgbClr val="D4D4D4"/>
                </a:solidFill>
                <a:effectLst/>
                <a:latin typeface="Aharoni" panose="02010803020104030203" pitchFamily="2" charset="-79"/>
                <a:cs typeface="Aharoni" panose="02010803020104030203" pitchFamily="2" charset="-79"/>
              </a:rPr>
              <a:t>Santral</a:t>
            </a:r>
            <a:r>
              <a:rPr lang="en-US" b="0" dirty="0">
                <a:solidFill>
                  <a:srgbClr val="D4D4D4"/>
                </a:solidFill>
                <a:effectLst/>
                <a:latin typeface="Aharoni" panose="02010803020104030203" pitchFamily="2" charset="-79"/>
                <a:cs typeface="Aharoni" panose="02010803020104030203" pitchFamily="2" charset="-79"/>
              </a:rPr>
              <a:t>: +90.312 305 50 00 (</a:t>
            </a:r>
            <a:r>
              <a:rPr lang="en-US" b="0" dirty="0" err="1">
                <a:solidFill>
                  <a:srgbClr val="D4D4D4"/>
                </a:solidFill>
                <a:effectLst/>
                <a:latin typeface="Aharoni" panose="02010803020104030203" pitchFamily="2" charset="-79"/>
                <a:cs typeface="Aharoni" panose="02010803020104030203" pitchFamily="2" charset="-79"/>
              </a:rPr>
              <a:t>Sıhhiye</a:t>
            </a:r>
            <a:r>
              <a:rPr lang="en-US" b="0" dirty="0">
                <a:solidFill>
                  <a:srgbClr val="D4D4D4"/>
                </a:solidFill>
                <a:effectLst/>
                <a:latin typeface="Aharoni" panose="02010803020104030203" pitchFamily="2" charset="-79"/>
                <a:cs typeface="Aharoni" panose="02010803020104030203" pitchFamily="2" charset="-79"/>
              </a:rPr>
              <a:t>) • +90.312 305 50 50 (</a:t>
            </a:r>
            <a:r>
              <a:rPr lang="en-US" b="0" dirty="0" err="1">
                <a:solidFill>
                  <a:srgbClr val="D4D4D4"/>
                </a:solidFill>
                <a:effectLst/>
                <a:latin typeface="Aharoni" panose="02010803020104030203" pitchFamily="2" charset="-79"/>
                <a:cs typeface="Aharoni" panose="02010803020104030203" pitchFamily="2" charset="-79"/>
              </a:rPr>
              <a:t>Beytepe</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td</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tr</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table</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976995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93D8-F978-7958-0A0B-EAADEF1C3948}"/>
              </a:ext>
            </a:extLst>
          </p:cNvPr>
          <p:cNvSpPr>
            <a:spLocks noGrp="1"/>
          </p:cNvSpPr>
          <p:nvPr>
            <p:ph type="title"/>
          </p:nvPr>
        </p:nvSpPr>
        <p:spPr/>
        <p:txBody>
          <a:bodyPr/>
          <a:lstStyle/>
          <a:p>
            <a:r>
              <a:rPr lang="en-US" b="1" i="0" dirty="0" err="1">
                <a:solidFill>
                  <a:srgbClr val="495057"/>
                </a:solidFill>
                <a:effectLst/>
                <a:latin typeface="Rubik"/>
              </a:rPr>
              <a:t>Satır</a:t>
            </a:r>
            <a:r>
              <a:rPr lang="en-US" b="1" i="0" dirty="0">
                <a:solidFill>
                  <a:srgbClr val="495057"/>
                </a:solidFill>
                <a:effectLst/>
                <a:latin typeface="Rubik"/>
              </a:rPr>
              <a:t> </a:t>
            </a:r>
            <a:r>
              <a:rPr lang="en-US" b="1" i="0" dirty="0" err="1">
                <a:solidFill>
                  <a:srgbClr val="495057"/>
                </a:solidFill>
                <a:effectLst/>
                <a:latin typeface="Rubik"/>
              </a:rPr>
              <a:t>Birleştirme</a:t>
            </a:r>
            <a:r>
              <a:rPr lang="en-US" b="1" i="0" dirty="0">
                <a:solidFill>
                  <a:srgbClr val="495057"/>
                </a:solidFill>
                <a:effectLst/>
                <a:latin typeface="Rubik"/>
              </a:rPr>
              <a:t> (</a:t>
            </a:r>
            <a:r>
              <a:rPr lang="en-US" b="1" i="0" dirty="0" err="1">
                <a:solidFill>
                  <a:srgbClr val="495057"/>
                </a:solidFill>
                <a:effectLst/>
                <a:latin typeface="Rubik"/>
              </a:rPr>
              <a:t>rowspan</a:t>
            </a:r>
            <a:r>
              <a:rPr lang="en-US" b="1" i="0" dirty="0">
                <a:solidFill>
                  <a:srgbClr val="495057"/>
                </a:solidFill>
                <a:effectLst/>
                <a:latin typeface="Rubik"/>
              </a:rPr>
              <a:t>) : </a:t>
            </a:r>
            <a:endParaRPr lang="en-TR" dirty="0"/>
          </a:p>
        </p:txBody>
      </p:sp>
      <p:sp>
        <p:nvSpPr>
          <p:cNvPr id="3" name="Content Placeholder 2">
            <a:extLst>
              <a:ext uri="{FF2B5EF4-FFF2-40B4-BE49-F238E27FC236}">
                <a16:creationId xmlns:a16="http://schemas.microsoft.com/office/drawing/2014/main" id="{E57DCA8D-9801-89EC-F276-E6DC24C49C8F}"/>
              </a:ext>
            </a:extLst>
          </p:cNvPr>
          <p:cNvSpPr>
            <a:spLocks noGrp="1"/>
          </p:cNvSpPr>
          <p:nvPr>
            <p:ph idx="1"/>
          </p:nvPr>
        </p:nvSpPr>
        <p:spPr>
          <a:solidFill>
            <a:schemeClr val="tx1"/>
          </a:solidFill>
        </p:spPr>
        <p:txBody>
          <a:bodyPr>
            <a:normAutofit fontScale="70000" lnSpcReduction="20000"/>
          </a:bodyPr>
          <a:lstStyle/>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table</a:t>
            </a:r>
            <a:r>
              <a:rPr lang="en-US" b="0" dirty="0">
                <a:solidFill>
                  <a:srgbClr val="D4D4D4"/>
                </a:solidFill>
                <a:effectLst/>
                <a:latin typeface="Aharoni" panose="02010803020104030203" pitchFamily="2" charset="-79"/>
                <a:cs typeface="Aharoni" panose="02010803020104030203" pitchFamily="2" charset="-79"/>
              </a:rPr>
              <a:t> </a:t>
            </a:r>
            <a:r>
              <a:rPr lang="en-US" b="0" dirty="0">
                <a:solidFill>
                  <a:srgbClr val="9CDCFE"/>
                </a:solidFill>
                <a:effectLst/>
                <a:latin typeface="Aharoni" panose="02010803020104030203" pitchFamily="2" charset="-79"/>
                <a:cs typeface="Aharoni" panose="02010803020104030203" pitchFamily="2" charset="-79"/>
              </a:rPr>
              <a:t>style</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CE9178"/>
                </a:solidFill>
                <a:effectLst/>
                <a:latin typeface="Aharoni" panose="02010803020104030203" pitchFamily="2" charset="-79"/>
                <a:cs typeface="Aharoni" panose="02010803020104030203" pitchFamily="2" charset="-79"/>
              </a:rPr>
              <a:t>"width:50%"</a:t>
            </a:r>
            <a:r>
              <a:rPr lang="en-US" b="0" dirty="0">
                <a:solidFill>
                  <a:srgbClr val="D4D4D4"/>
                </a:solidFill>
                <a:effectLst/>
                <a:latin typeface="Aharoni" panose="02010803020104030203" pitchFamily="2" charset="-79"/>
                <a:cs typeface="Aharoni" panose="02010803020104030203" pitchFamily="2" charset="-79"/>
              </a:rPr>
              <a:t> </a:t>
            </a:r>
            <a:r>
              <a:rPr lang="en-US" b="0" dirty="0">
                <a:solidFill>
                  <a:srgbClr val="F44747"/>
                </a:solidFill>
                <a:effectLst/>
                <a:latin typeface="Aharoni" panose="02010803020104030203" pitchFamily="2" charset="-79"/>
                <a:cs typeface="Aharoni" panose="02010803020104030203" pitchFamily="2" charset="-79"/>
              </a:rPr>
              <a:t>border</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CE9178"/>
                </a:solidFill>
                <a:effectLst/>
                <a:latin typeface="Aharoni" panose="02010803020104030203" pitchFamily="2" charset="-79"/>
                <a:cs typeface="Aharoni" panose="02010803020104030203" pitchFamily="2" charset="-79"/>
              </a:rPr>
              <a:t>"1"</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tr</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latin typeface="Aharoni" panose="02010803020104030203" pitchFamily="2" charset="-79"/>
                <a:cs typeface="Aharoni" panose="02010803020104030203" pitchFamily="2" charset="-79"/>
              </a:rPr>
              <a:t>&lt;</a:t>
            </a:r>
            <a:r>
              <a:rPr lang="en-US" b="0" dirty="0" err="1">
                <a:solidFill>
                  <a:srgbClr val="569CD6"/>
                </a:solidFill>
                <a:effectLst/>
                <a:latin typeface="Aharoni" panose="02010803020104030203" pitchFamily="2" charset="-79"/>
                <a:cs typeface="Aharoni" panose="02010803020104030203" pitchFamily="2" charset="-79"/>
              </a:rPr>
              <a:t>th</a:t>
            </a:r>
            <a:r>
              <a:rPr lang="en-US" b="0" dirty="0">
                <a:solidFill>
                  <a:srgbClr val="808080"/>
                </a:solidFill>
                <a:effectLst/>
                <a:latin typeface="Aharoni" panose="02010803020104030203" pitchFamily="2" charset="-79"/>
                <a:cs typeface="Aharoni" panose="02010803020104030203" pitchFamily="2" charset="-79"/>
              </a:rPr>
              <a:t>&gt;</a:t>
            </a:r>
            <a:r>
              <a:rPr lang="en-US" b="0" dirty="0" err="1">
                <a:solidFill>
                  <a:srgbClr val="D4D4D4"/>
                </a:solidFill>
                <a:effectLst/>
                <a:latin typeface="Aharoni" panose="02010803020104030203" pitchFamily="2" charset="-79"/>
                <a:cs typeface="Aharoni" panose="02010803020104030203" pitchFamily="2" charset="-79"/>
              </a:rPr>
              <a:t>Üniversite</a:t>
            </a:r>
            <a:r>
              <a:rPr lang="en-US" b="0" dirty="0">
                <a:solidFill>
                  <a:srgbClr val="808080"/>
                </a:solidFill>
                <a:effectLst/>
                <a:latin typeface="Aharoni" panose="02010803020104030203" pitchFamily="2" charset="-79"/>
                <a:cs typeface="Aharoni" panose="02010803020104030203" pitchFamily="2" charset="-79"/>
              </a:rPr>
              <a:t>&lt;/</a:t>
            </a:r>
            <a:r>
              <a:rPr lang="en-US" b="0" dirty="0" err="1">
                <a:solidFill>
                  <a:srgbClr val="569CD6"/>
                </a:solidFill>
                <a:effectLst/>
                <a:latin typeface="Aharoni" panose="02010803020104030203" pitchFamily="2" charset="-79"/>
                <a:cs typeface="Aharoni" panose="02010803020104030203" pitchFamily="2" charset="-79"/>
              </a:rPr>
              <a:t>th</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td</a:t>
            </a:r>
            <a:r>
              <a:rPr lang="en-US" b="0" dirty="0">
                <a:solidFill>
                  <a:srgbClr val="808080"/>
                </a:solidFill>
                <a:effectLst/>
                <a:latin typeface="Aharoni" panose="02010803020104030203" pitchFamily="2" charset="-79"/>
                <a:cs typeface="Aharoni" panose="02010803020104030203" pitchFamily="2" charset="-79"/>
              </a:rPr>
              <a:t>&gt;</a:t>
            </a:r>
            <a:r>
              <a:rPr lang="en-US" b="0" dirty="0" err="1">
                <a:solidFill>
                  <a:srgbClr val="D4D4D4"/>
                </a:solidFill>
                <a:effectLst/>
                <a:latin typeface="Aharoni" panose="02010803020104030203" pitchFamily="2" charset="-79"/>
                <a:cs typeface="Aharoni" panose="02010803020104030203" pitchFamily="2" charset="-79"/>
              </a:rPr>
              <a:t>Hacettepe</a:t>
            </a:r>
            <a:r>
              <a:rPr lang="en-US" b="0" dirty="0">
                <a:solidFill>
                  <a:srgbClr val="D4D4D4"/>
                </a:solidFill>
                <a:effectLst/>
                <a:latin typeface="Aharoni" panose="02010803020104030203" pitchFamily="2" charset="-79"/>
                <a:cs typeface="Aharoni" panose="02010803020104030203" pitchFamily="2" charset="-79"/>
              </a:rPr>
              <a:t> </a:t>
            </a:r>
            <a:r>
              <a:rPr lang="en-US" b="0" dirty="0" err="1">
                <a:solidFill>
                  <a:srgbClr val="D4D4D4"/>
                </a:solidFill>
                <a:effectLst/>
                <a:latin typeface="Aharoni" panose="02010803020104030203" pitchFamily="2" charset="-79"/>
                <a:cs typeface="Aharoni" panose="02010803020104030203" pitchFamily="2" charset="-79"/>
              </a:rPr>
              <a:t>Üniversitesi</a:t>
            </a:r>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td</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tr</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tr</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latin typeface="Aharoni" panose="02010803020104030203" pitchFamily="2" charset="-79"/>
                <a:cs typeface="Aharoni" panose="02010803020104030203" pitchFamily="2" charset="-79"/>
              </a:rPr>
              <a:t>&lt;</a:t>
            </a:r>
            <a:r>
              <a:rPr lang="en-US" b="0" dirty="0" err="1">
                <a:solidFill>
                  <a:srgbClr val="569CD6"/>
                </a:solidFill>
                <a:effectLst/>
                <a:latin typeface="Aharoni" panose="02010803020104030203" pitchFamily="2" charset="-79"/>
                <a:cs typeface="Aharoni" panose="02010803020104030203" pitchFamily="2" charset="-79"/>
              </a:rPr>
              <a:t>th</a:t>
            </a:r>
            <a:r>
              <a:rPr lang="en-US" b="0" dirty="0">
                <a:solidFill>
                  <a:srgbClr val="D4D4D4"/>
                </a:solidFill>
                <a:effectLst/>
                <a:latin typeface="Aharoni" panose="02010803020104030203" pitchFamily="2" charset="-79"/>
                <a:cs typeface="Aharoni" panose="02010803020104030203" pitchFamily="2" charset="-79"/>
              </a:rPr>
              <a:t> </a:t>
            </a:r>
            <a:r>
              <a:rPr lang="en-US" b="0" dirty="0" err="1">
                <a:solidFill>
                  <a:srgbClr val="9CDCFE"/>
                </a:solidFill>
                <a:effectLst/>
                <a:latin typeface="Aharoni" panose="02010803020104030203" pitchFamily="2" charset="-79"/>
                <a:cs typeface="Aharoni" panose="02010803020104030203" pitchFamily="2" charset="-79"/>
              </a:rPr>
              <a:t>rowspan</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CE9178"/>
                </a:solidFill>
                <a:effectLst/>
                <a:latin typeface="Aharoni" panose="02010803020104030203" pitchFamily="2" charset="-79"/>
                <a:cs typeface="Aharoni" panose="02010803020104030203" pitchFamily="2" charset="-79"/>
              </a:rPr>
              <a:t>"2"</a:t>
            </a:r>
            <a:r>
              <a:rPr lang="en-US" b="0" dirty="0">
                <a:solidFill>
                  <a:srgbClr val="808080"/>
                </a:solidFill>
                <a:effectLst/>
                <a:latin typeface="Aharoni" panose="02010803020104030203" pitchFamily="2" charset="-79"/>
                <a:cs typeface="Aharoni" panose="02010803020104030203" pitchFamily="2" charset="-79"/>
              </a:rPr>
              <a:t>&gt;</a:t>
            </a:r>
            <a:r>
              <a:rPr lang="en-US" b="0" dirty="0" err="1">
                <a:solidFill>
                  <a:srgbClr val="D4D4D4"/>
                </a:solidFill>
                <a:effectLst/>
                <a:latin typeface="Aharoni" panose="02010803020104030203" pitchFamily="2" charset="-79"/>
                <a:cs typeface="Aharoni" panose="02010803020104030203" pitchFamily="2" charset="-79"/>
              </a:rPr>
              <a:t>İletişim</a:t>
            </a:r>
            <a:r>
              <a:rPr lang="en-US" b="0" dirty="0">
                <a:solidFill>
                  <a:srgbClr val="808080"/>
                </a:solidFill>
                <a:effectLst/>
                <a:latin typeface="Aharoni" panose="02010803020104030203" pitchFamily="2" charset="-79"/>
                <a:cs typeface="Aharoni" panose="02010803020104030203" pitchFamily="2" charset="-79"/>
              </a:rPr>
              <a:t>&lt;/</a:t>
            </a:r>
            <a:r>
              <a:rPr lang="en-US" b="0" dirty="0" err="1">
                <a:solidFill>
                  <a:srgbClr val="569CD6"/>
                </a:solidFill>
                <a:effectLst/>
                <a:latin typeface="Aharoni" panose="02010803020104030203" pitchFamily="2" charset="-79"/>
                <a:cs typeface="Aharoni" panose="02010803020104030203" pitchFamily="2" charset="-79"/>
              </a:rPr>
              <a:t>th</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td</a:t>
            </a:r>
            <a:r>
              <a:rPr lang="en-US" b="0" dirty="0">
                <a:solidFill>
                  <a:srgbClr val="808080"/>
                </a:solidFill>
                <a:effectLst/>
                <a:latin typeface="Aharoni" panose="02010803020104030203" pitchFamily="2" charset="-79"/>
                <a:cs typeface="Aharoni" panose="02010803020104030203" pitchFamily="2" charset="-79"/>
              </a:rPr>
              <a:t>&gt;</a:t>
            </a:r>
            <a:r>
              <a:rPr lang="en-US" b="0" dirty="0" err="1">
                <a:solidFill>
                  <a:srgbClr val="D4D4D4"/>
                </a:solidFill>
                <a:effectLst/>
                <a:latin typeface="Aharoni" panose="02010803020104030203" pitchFamily="2" charset="-79"/>
                <a:cs typeface="Aharoni" panose="02010803020104030203" pitchFamily="2" charset="-79"/>
              </a:rPr>
              <a:t>Hacettepe</a:t>
            </a:r>
            <a:r>
              <a:rPr lang="en-US" b="0" dirty="0">
                <a:solidFill>
                  <a:srgbClr val="D4D4D4"/>
                </a:solidFill>
                <a:effectLst/>
                <a:latin typeface="Aharoni" panose="02010803020104030203" pitchFamily="2" charset="-79"/>
                <a:cs typeface="Aharoni" panose="02010803020104030203" pitchFamily="2" charset="-79"/>
              </a:rPr>
              <a:t> </a:t>
            </a:r>
            <a:r>
              <a:rPr lang="en-US" b="0" dirty="0" err="1">
                <a:solidFill>
                  <a:srgbClr val="D4D4D4"/>
                </a:solidFill>
                <a:effectLst/>
                <a:latin typeface="Aharoni" panose="02010803020104030203" pitchFamily="2" charset="-79"/>
                <a:cs typeface="Aharoni" panose="02010803020104030203" pitchFamily="2" charset="-79"/>
              </a:rPr>
              <a:t>Üniversitesi</a:t>
            </a:r>
            <a:r>
              <a:rPr lang="en-US" b="0" dirty="0">
                <a:solidFill>
                  <a:srgbClr val="D4D4D4"/>
                </a:solidFill>
                <a:effectLst/>
                <a:latin typeface="Aharoni" panose="02010803020104030203" pitchFamily="2" charset="-79"/>
                <a:cs typeface="Aharoni" panose="02010803020104030203" pitchFamily="2" charset="-79"/>
              </a:rPr>
              <a:t> </a:t>
            </a:r>
            <a:r>
              <a:rPr lang="en-US" b="0" dirty="0" err="1">
                <a:solidFill>
                  <a:srgbClr val="D4D4D4"/>
                </a:solidFill>
                <a:effectLst/>
                <a:latin typeface="Aharoni" panose="02010803020104030203" pitchFamily="2" charset="-79"/>
                <a:cs typeface="Aharoni" panose="02010803020104030203" pitchFamily="2" charset="-79"/>
              </a:rPr>
              <a:t>Rektörlüğü</a:t>
            </a:r>
            <a:r>
              <a:rPr lang="en-US" b="0" dirty="0">
                <a:solidFill>
                  <a:srgbClr val="D4D4D4"/>
                </a:solidFill>
                <a:effectLst/>
                <a:latin typeface="Aharoni" panose="02010803020104030203" pitchFamily="2" charset="-79"/>
                <a:cs typeface="Aharoni" panose="02010803020104030203" pitchFamily="2" charset="-79"/>
              </a:rPr>
              <a:t> </a:t>
            </a:r>
            <a:r>
              <a:rPr lang="en-US" b="0" dirty="0" err="1">
                <a:solidFill>
                  <a:srgbClr val="D4D4D4"/>
                </a:solidFill>
                <a:effectLst/>
                <a:latin typeface="Aharoni" panose="02010803020104030203" pitchFamily="2" charset="-79"/>
                <a:cs typeface="Aharoni" panose="02010803020104030203" pitchFamily="2" charset="-79"/>
              </a:rPr>
              <a:t>Sıhhiye</a:t>
            </a:r>
            <a:r>
              <a:rPr lang="en-US" b="0" dirty="0">
                <a:solidFill>
                  <a:srgbClr val="D4D4D4"/>
                </a:solidFill>
                <a:effectLst/>
                <a:latin typeface="Aharoni" panose="02010803020104030203" pitchFamily="2" charset="-79"/>
                <a:cs typeface="Aharoni" panose="02010803020104030203" pitchFamily="2" charset="-79"/>
              </a:rPr>
              <a:t> / ANKARA</a:t>
            </a:r>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td</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tr</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tr</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td</a:t>
            </a:r>
            <a:r>
              <a:rPr lang="en-US" b="0" dirty="0">
                <a:solidFill>
                  <a:srgbClr val="808080"/>
                </a:solidFill>
                <a:effectLst/>
                <a:latin typeface="Aharoni" panose="02010803020104030203" pitchFamily="2" charset="-79"/>
                <a:cs typeface="Aharoni" panose="02010803020104030203" pitchFamily="2" charset="-79"/>
              </a:rPr>
              <a:t>&gt;</a:t>
            </a:r>
            <a:r>
              <a:rPr lang="en-US" b="0" dirty="0" err="1">
                <a:solidFill>
                  <a:srgbClr val="D4D4D4"/>
                </a:solidFill>
                <a:effectLst/>
                <a:latin typeface="Aharoni" panose="02010803020104030203" pitchFamily="2" charset="-79"/>
                <a:cs typeface="Aharoni" panose="02010803020104030203" pitchFamily="2" charset="-79"/>
              </a:rPr>
              <a:t>Santral</a:t>
            </a:r>
            <a:r>
              <a:rPr lang="en-US" b="0" dirty="0">
                <a:solidFill>
                  <a:srgbClr val="D4D4D4"/>
                </a:solidFill>
                <a:effectLst/>
                <a:latin typeface="Aharoni" panose="02010803020104030203" pitchFamily="2" charset="-79"/>
                <a:cs typeface="Aharoni" panose="02010803020104030203" pitchFamily="2" charset="-79"/>
              </a:rPr>
              <a:t>: +90.312 305 50 00 (</a:t>
            </a:r>
            <a:r>
              <a:rPr lang="en-US" b="0" dirty="0" err="1">
                <a:solidFill>
                  <a:srgbClr val="D4D4D4"/>
                </a:solidFill>
                <a:effectLst/>
                <a:latin typeface="Aharoni" panose="02010803020104030203" pitchFamily="2" charset="-79"/>
                <a:cs typeface="Aharoni" panose="02010803020104030203" pitchFamily="2" charset="-79"/>
              </a:rPr>
              <a:t>Sıhhiye</a:t>
            </a:r>
            <a:r>
              <a:rPr lang="en-US" b="0" dirty="0">
                <a:solidFill>
                  <a:srgbClr val="D4D4D4"/>
                </a:solidFill>
                <a:effectLst/>
                <a:latin typeface="Aharoni" panose="02010803020104030203" pitchFamily="2" charset="-79"/>
                <a:cs typeface="Aharoni" panose="02010803020104030203" pitchFamily="2" charset="-79"/>
              </a:rPr>
              <a:t>) • +90.312 305 50 50 (</a:t>
            </a:r>
            <a:r>
              <a:rPr lang="en-US" b="0" dirty="0" err="1">
                <a:solidFill>
                  <a:srgbClr val="D4D4D4"/>
                </a:solidFill>
                <a:effectLst/>
                <a:latin typeface="Aharoni" panose="02010803020104030203" pitchFamily="2" charset="-79"/>
                <a:cs typeface="Aharoni" panose="02010803020104030203" pitchFamily="2" charset="-79"/>
              </a:rPr>
              <a:t>Beytepe</a:t>
            </a:r>
            <a:r>
              <a:rPr lang="en-US" b="0" dirty="0">
                <a:solidFill>
                  <a:srgbClr val="D4D4D4"/>
                </a:solidFill>
                <a:effectLst/>
                <a:latin typeface="Aharoni" panose="02010803020104030203" pitchFamily="2" charset="-79"/>
                <a:cs typeface="Aharoni" panose="02010803020104030203" pitchFamily="2" charset="-79"/>
              </a:rPr>
              <a:t>)</a:t>
            </a:r>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td</a:t>
            </a:r>
            <a:r>
              <a:rPr lang="en-US" b="0" dirty="0">
                <a:solidFill>
                  <a:srgbClr val="808080"/>
                </a:solidFill>
                <a:effectLst/>
                <a:latin typeface="Aharoni" panose="02010803020104030203" pitchFamily="2" charset="-79"/>
                <a:cs typeface="Aharoni" panose="02010803020104030203" pitchFamily="2" charset="-79"/>
              </a:rPr>
              <a:t>&gt;</a:t>
            </a:r>
            <a:r>
              <a:rPr lang="en-US" b="0" dirty="0">
                <a:solidFill>
                  <a:srgbClr val="D4D4D4"/>
                </a:solidFill>
                <a:effectLst/>
                <a:latin typeface="Aharoni" panose="02010803020104030203" pitchFamily="2" charset="-79"/>
                <a:cs typeface="Aharoni" panose="02010803020104030203" pitchFamily="2" charset="-79"/>
              </a:rPr>
              <a:t>&gt;</a:t>
            </a:r>
          </a:p>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tr</a:t>
            </a:r>
            <a:r>
              <a:rPr lang="en-US" b="0" dirty="0">
                <a:solidFill>
                  <a:srgbClr val="808080"/>
                </a:solidFill>
                <a:effectLst/>
                <a:latin typeface="Aharoni" panose="02010803020104030203" pitchFamily="2" charset="-79"/>
                <a:cs typeface="Aharoni" panose="02010803020104030203" pitchFamily="2" charset="-79"/>
              </a:rPr>
              <a:t>&gt;</a:t>
            </a:r>
            <a:r>
              <a:rPr lang="en-US" b="0" dirty="0">
                <a:solidFill>
                  <a:srgbClr val="D4D4D4"/>
                </a:solidFill>
                <a:effectLst/>
                <a:latin typeface="Aharoni" panose="02010803020104030203" pitchFamily="2" charset="-79"/>
                <a:cs typeface="Aharoni" panose="02010803020104030203" pitchFamily="2" charset="-79"/>
              </a:rPr>
              <a:t> </a:t>
            </a:r>
          </a:p>
          <a:p>
            <a:r>
              <a:rPr lang="en-US" b="0" dirty="0">
                <a:solidFill>
                  <a:srgbClr val="808080"/>
                </a:solidFill>
                <a:effectLst/>
                <a:latin typeface="Aharoni" panose="02010803020104030203" pitchFamily="2" charset="-79"/>
                <a:cs typeface="Aharoni" panose="02010803020104030203" pitchFamily="2" charset="-79"/>
              </a:rPr>
              <a:t>&lt;/</a:t>
            </a:r>
            <a:r>
              <a:rPr lang="en-US" b="0" dirty="0">
                <a:solidFill>
                  <a:srgbClr val="569CD6"/>
                </a:solidFill>
                <a:effectLst/>
                <a:latin typeface="Aharoni" panose="02010803020104030203" pitchFamily="2" charset="-79"/>
                <a:cs typeface="Aharoni" panose="02010803020104030203" pitchFamily="2" charset="-79"/>
              </a:rPr>
              <a:t>table</a:t>
            </a:r>
            <a:r>
              <a:rPr lang="en-US" b="0" dirty="0">
                <a:solidFill>
                  <a:srgbClr val="808080"/>
                </a:solidFill>
                <a:effectLst/>
                <a:latin typeface="Aharoni" panose="02010803020104030203" pitchFamily="2" charset="-79"/>
                <a:cs typeface="Aharoni" panose="02010803020104030203" pitchFamily="2" charset="-79"/>
              </a:rPr>
              <a:t>&gt;</a:t>
            </a:r>
            <a:endParaRPr lang="en-US" b="0" dirty="0">
              <a:solidFill>
                <a:srgbClr val="D4D4D4"/>
              </a:solidFill>
              <a:effectLst/>
              <a:latin typeface="Aharoni" panose="02010803020104030203" pitchFamily="2" charset="-79"/>
              <a:cs typeface="Aharoni" panose="02010803020104030203" pitchFamily="2" charset="-79"/>
            </a:endParaRPr>
          </a:p>
          <a:p>
            <a:endParaRPr lang="en-TR"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11323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56FC-2AC2-C790-639E-87AA0C559AEC}"/>
              </a:ext>
            </a:extLst>
          </p:cNvPr>
          <p:cNvSpPr>
            <a:spLocks noGrp="1"/>
          </p:cNvSpPr>
          <p:nvPr>
            <p:ph type="title"/>
          </p:nvPr>
        </p:nvSpPr>
        <p:spPr/>
        <p:txBody>
          <a:bodyPr/>
          <a:lstStyle/>
          <a:p>
            <a:r>
              <a:rPr lang="en-US" dirty="0"/>
              <a:t>T</a:t>
            </a:r>
            <a:r>
              <a:rPr lang="en-TR" dirty="0"/>
              <a:t>ablo1.html</a:t>
            </a:r>
          </a:p>
        </p:txBody>
      </p:sp>
      <p:sp>
        <p:nvSpPr>
          <p:cNvPr id="3" name="Content Placeholder 2">
            <a:extLst>
              <a:ext uri="{FF2B5EF4-FFF2-40B4-BE49-F238E27FC236}">
                <a16:creationId xmlns:a16="http://schemas.microsoft.com/office/drawing/2014/main" id="{61E05639-6972-3356-769C-8F413DC08F62}"/>
              </a:ext>
            </a:extLst>
          </p:cNvPr>
          <p:cNvSpPr>
            <a:spLocks noGrp="1"/>
          </p:cNvSpPr>
          <p:nvPr>
            <p:ph idx="1"/>
          </p:nvPr>
        </p:nvSpPr>
        <p:spPr/>
        <p:txBody>
          <a:bodyPr/>
          <a:lstStyle/>
          <a:p>
            <a:pPr marL="457200" lvl="1"/>
            <a:r>
              <a:rPr lang="tr-TR" sz="1800" dirty="0">
                <a:effectLst/>
                <a:latin typeface="Calibri" panose="020F0502020204030204" pitchFamily="34" charset="0"/>
                <a:ea typeface="Calibri" panose="020F0502020204030204" pitchFamily="34" charset="0"/>
                <a:cs typeface="Times New Roman" panose="02020603050405020304" pitchFamily="18" charset="0"/>
              </a:rPr>
              <a:t>tablo1.html adında Haftalık ders programını içeren bir tablo hazırlanıp git hesabında paylaşılacak</a:t>
            </a:r>
            <a:endParaRPr lang="en-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1027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16C1-E594-329E-4924-E077C1D53073}"/>
              </a:ext>
            </a:extLst>
          </p:cNvPr>
          <p:cNvSpPr>
            <a:spLocks noGrp="1"/>
          </p:cNvSpPr>
          <p:nvPr>
            <p:ph type="title"/>
          </p:nvPr>
        </p:nvSpPr>
        <p:spPr/>
        <p:txBody>
          <a:bodyPr/>
          <a:lstStyle/>
          <a:p>
            <a:r>
              <a:rPr lang="en-TR" dirty="0"/>
              <a:t>Görev 2</a:t>
            </a:r>
            <a:br>
              <a:rPr lang="en-TR" dirty="0"/>
            </a:br>
            <a:r>
              <a:rPr lang="en-TR" dirty="0"/>
              <a:t>tablo1.html</a:t>
            </a:r>
            <a:br>
              <a:rPr lang="en-TR" dirty="0"/>
            </a:br>
            <a:r>
              <a:rPr lang="en-TR" dirty="0"/>
              <a:t>Tablo içine alınız</a:t>
            </a:r>
          </a:p>
        </p:txBody>
      </p:sp>
      <p:sp>
        <p:nvSpPr>
          <p:cNvPr id="3" name="Content Placeholder 2">
            <a:extLst>
              <a:ext uri="{FF2B5EF4-FFF2-40B4-BE49-F238E27FC236}">
                <a16:creationId xmlns:a16="http://schemas.microsoft.com/office/drawing/2014/main" id="{5EE7CA96-C527-4601-F5E5-344E7A87D26B}"/>
              </a:ext>
            </a:extLst>
          </p:cNvPr>
          <p:cNvSpPr>
            <a:spLocks noGrp="1"/>
          </p:cNvSpPr>
          <p:nvPr>
            <p:ph idx="1"/>
          </p:nvPr>
        </p:nvSpPr>
        <p:spPr/>
        <p:txBody>
          <a:bodyPr>
            <a:normAutofit fontScale="62500" lnSpcReduction="20000"/>
          </a:bodyPr>
          <a:lstStyle/>
          <a:p>
            <a:r>
              <a:rPr lang="en-US" dirty="0">
                <a:effectLst/>
              </a:rPr>
              <a:t>&lt;</a:t>
            </a:r>
            <a:r>
              <a:rPr lang="en-US" b="1" dirty="0">
                <a:effectLst/>
              </a:rPr>
              <a:t>h1</a:t>
            </a:r>
            <a:r>
              <a:rPr lang="en-US" dirty="0">
                <a:effectLst/>
              </a:rPr>
              <a:t>&gt;</a:t>
            </a:r>
            <a:r>
              <a:rPr lang="en-US" dirty="0" err="1"/>
              <a:t>Lütfen</a:t>
            </a:r>
            <a:r>
              <a:rPr lang="en-US" dirty="0"/>
              <a:t> </a:t>
            </a:r>
            <a:r>
              <a:rPr lang="en-US" dirty="0" err="1"/>
              <a:t>Formu</a:t>
            </a:r>
            <a:r>
              <a:rPr lang="en-US" dirty="0"/>
              <a:t> </a:t>
            </a:r>
            <a:r>
              <a:rPr lang="en-US" dirty="0" err="1"/>
              <a:t>Eksiksiz</a:t>
            </a:r>
            <a:r>
              <a:rPr lang="en-US" dirty="0"/>
              <a:t> </a:t>
            </a:r>
            <a:r>
              <a:rPr lang="en-US" dirty="0" err="1"/>
              <a:t>Doldurunuz</a:t>
            </a:r>
            <a:r>
              <a:rPr lang="en-US" dirty="0"/>
              <a:t>.</a:t>
            </a:r>
            <a:r>
              <a:rPr lang="en-US" dirty="0">
                <a:effectLst/>
              </a:rPr>
              <a:t>&lt;/</a:t>
            </a:r>
            <a:r>
              <a:rPr lang="en-US" b="1" dirty="0">
                <a:effectLst/>
              </a:rPr>
              <a:t>h1</a:t>
            </a:r>
            <a:r>
              <a:rPr lang="en-US" dirty="0">
                <a:effectLst/>
              </a:rPr>
              <a:t>&gt;</a:t>
            </a:r>
            <a:r>
              <a:rPr lang="en-US" dirty="0"/>
              <a:t> </a:t>
            </a:r>
            <a:r>
              <a:rPr lang="en-US" dirty="0">
                <a:effectLst/>
              </a:rPr>
              <a:t>&lt;</a:t>
            </a:r>
            <a:r>
              <a:rPr lang="en-US" b="1" dirty="0" err="1">
                <a:effectLst/>
              </a:rPr>
              <a:t>hr</a:t>
            </a:r>
            <a:r>
              <a:rPr lang="en-US" dirty="0">
                <a:effectLst/>
              </a:rPr>
              <a:t>&gt;</a:t>
            </a:r>
            <a:r>
              <a:rPr lang="en-US" dirty="0"/>
              <a:t> </a:t>
            </a:r>
            <a:r>
              <a:rPr lang="en-US" dirty="0">
                <a:effectLst/>
              </a:rPr>
              <a:t>&lt;</a:t>
            </a:r>
            <a:r>
              <a:rPr lang="en-US" b="1" dirty="0">
                <a:effectLst/>
              </a:rPr>
              <a:t>form</a:t>
            </a:r>
            <a:r>
              <a:rPr lang="en-US" dirty="0">
                <a:effectLst/>
              </a:rPr>
              <a:t>&gt;</a:t>
            </a:r>
            <a:r>
              <a:rPr lang="en-US" dirty="0"/>
              <a:t> </a:t>
            </a:r>
            <a:r>
              <a:rPr lang="en-US" dirty="0">
                <a:effectLst/>
              </a:rPr>
              <a:t>&lt;</a:t>
            </a:r>
            <a:r>
              <a:rPr lang="en-US" b="1" dirty="0">
                <a:effectLst/>
              </a:rPr>
              <a:t>h4</a:t>
            </a:r>
            <a:r>
              <a:rPr lang="en-US" dirty="0">
                <a:effectLst/>
              </a:rPr>
              <a:t>&gt;</a:t>
            </a:r>
            <a:r>
              <a:rPr lang="en-US" dirty="0" err="1"/>
              <a:t>Hesap</a:t>
            </a:r>
            <a:r>
              <a:rPr lang="en-US" dirty="0"/>
              <a:t> </a:t>
            </a:r>
            <a:r>
              <a:rPr lang="en-US" dirty="0" err="1"/>
              <a:t>Bilgileriniz</a:t>
            </a:r>
            <a:r>
              <a:rPr lang="en-US" dirty="0">
                <a:effectLst/>
              </a:rPr>
              <a:t>&lt;/</a:t>
            </a:r>
            <a:r>
              <a:rPr lang="en-US" b="1" dirty="0">
                <a:effectLst/>
              </a:rPr>
              <a:t>h4</a:t>
            </a:r>
            <a:r>
              <a:rPr lang="en-US" dirty="0">
                <a:effectLst/>
              </a:rPr>
              <a:t>&gt;</a:t>
            </a:r>
            <a:r>
              <a:rPr lang="en-US" dirty="0"/>
              <a:t> </a:t>
            </a:r>
            <a:r>
              <a:rPr lang="en-US" dirty="0">
                <a:effectLst/>
              </a:rPr>
              <a:t>&lt;</a:t>
            </a:r>
            <a:r>
              <a:rPr lang="en-US" b="1" dirty="0">
                <a:effectLst/>
              </a:rPr>
              <a:t>p</a:t>
            </a:r>
            <a:r>
              <a:rPr lang="en-US" dirty="0">
                <a:effectLst/>
              </a:rPr>
              <a:t>&gt;</a:t>
            </a:r>
            <a:r>
              <a:rPr lang="en-US" dirty="0"/>
              <a:t> </a:t>
            </a:r>
            <a:r>
              <a:rPr lang="en-US" dirty="0" err="1"/>
              <a:t>Kullanıcı</a:t>
            </a:r>
            <a:r>
              <a:rPr lang="en-US" dirty="0"/>
              <a:t> </a:t>
            </a:r>
            <a:r>
              <a:rPr lang="en-US" dirty="0" err="1"/>
              <a:t>Adı</a:t>
            </a:r>
            <a:r>
              <a:rPr lang="en-US" dirty="0"/>
              <a:t> : </a:t>
            </a:r>
            <a:r>
              <a:rPr lang="en-US" dirty="0">
                <a:effectLst/>
              </a:rPr>
              <a:t>&lt;</a:t>
            </a:r>
            <a:r>
              <a:rPr lang="en-US" b="1" dirty="0">
                <a:effectLst/>
              </a:rPr>
              <a:t>input</a:t>
            </a:r>
            <a:r>
              <a:rPr lang="en-US" dirty="0">
                <a:effectLst/>
              </a:rPr>
              <a:t> type=</a:t>
            </a:r>
            <a:r>
              <a:rPr lang="en-US" dirty="0">
                <a:solidFill>
                  <a:srgbClr val="880000"/>
                </a:solidFill>
                <a:effectLst/>
              </a:rPr>
              <a:t>"text"</a:t>
            </a:r>
            <a:r>
              <a:rPr lang="en-US" dirty="0">
                <a:effectLst/>
              </a:rPr>
              <a:t> name=</a:t>
            </a:r>
            <a:r>
              <a:rPr lang="en-US" dirty="0">
                <a:solidFill>
                  <a:srgbClr val="880000"/>
                </a:solidFill>
                <a:effectLst/>
              </a:rPr>
              <a:t>"username"</a:t>
            </a:r>
            <a:r>
              <a:rPr lang="en-US" dirty="0">
                <a:effectLst/>
              </a:rPr>
              <a:t> placeholder=</a:t>
            </a:r>
            <a:r>
              <a:rPr lang="en-US" dirty="0">
                <a:solidFill>
                  <a:srgbClr val="880000"/>
                </a:solidFill>
                <a:effectLst/>
              </a:rPr>
              <a:t>"</a:t>
            </a:r>
            <a:r>
              <a:rPr lang="en-US" dirty="0" err="1">
                <a:solidFill>
                  <a:srgbClr val="880000"/>
                </a:solidFill>
                <a:effectLst/>
              </a:rPr>
              <a:t>Kullanıcı</a:t>
            </a:r>
            <a:r>
              <a:rPr lang="en-US" dirty="0">
                <a:solidFill>
                  <a:srgbClr val="880000"/>
                </a:solidFill>
                <a:effectLst/>
              </a:rPr>
              <a:t> </a:t>
            </a:r>
            <a:r>
              <a:rPr lang="en-US" dirty="0" err="1">
                <a:solidFill>
                  <a:srgbClr val="880000"/>
                </a:solidFill>
                <a:effectLst/>
              </a:rPr>
              <a:t>adı</a:t>
            </a:r>
            <a:r>
              <a:rPr lang="en-US" dirty="0">
                <a:solidFill>
                  <a:srgbClr val="880000"/>
                </a:solidFill>
                <a:effectLst/>
              </a:rPr>
              <a:t> </a:t>
            </a:r>
            <a:r>
              <a:rPr lang="en-US" dirty="0" err="1">
                <a:solidFill>
                  <a:srgbClr val="880000"/>
                </a:solidFill>
                <a:effectLst/>
              </a:rPr>
              <a:t>giriniz</a:t>
            </a:r>
            <a:r>
              <a:rPr lang="en-US" dirty="0">
                <a:solidFill>
                  <a:srgbClr val="880000"/>
                </a:solidFill>
                <a:effectLst/>
              </a:rPr>
              <a:t>"</a:t>
            </a:r>
            <a:r>
              <a:rPr lang="en-US" dirty="0">
                <a:effectLst/>
              </a:rPr>
              <a:t> required&gt;</a:t>
            </a:r>
            <a:r>
              <a:rPr lang="en-US" dirty="0"/>
              <a:t> </a:t>
            </a:r>
            <a:r>
              <a:rPr lang="en-US" dirty="0">
                <a:effectLst/>
              </a:rPr>
              <a:t>&lt;/</a:t>
            </a:r>
            <a:r>
              <a:rPr lang="en-US" b="1" dirty="0">
                <a:effectLst/>
              </a:rPr>
              <a:t>p</a:t>
            </a:r>
            <a:r>
              <a:rPr lang="en-US" dirty="0">
                <a:effectLst/>
              </a:rPr>
              <a:t>&gt;</a:t>
            </a:r>
            <a:r>
              <a:rPr lang="en-US" dirty="0"/>
              <a:t> </a:t>
            </a:r>
            <a:r>
              <a:rPr lang="en-US" dirty="0">
                <a:effectLst/>
              </a:rPr>
              <a:t>&lt;</a:t>
            </a:r>
            <a:r>
              <a:rPr lang="en-US" b="1" dirty="0">
                <a:effectLst/>
              </a:rPr>
              <a:t>p</a:t>
            </a:r>
            <a:r>
              <a:rPr lang="en-US" dirty="0">
                <a:effectLst/>
              </a:rPr>
              <a:t>&gt;</a:t>
            </a:r>
            <a:r>
              <a:rPr lang="en-US" dirty="0"/>
              <a:t> </a:t>
            </a:r>
            <a:r>
              <a:rPr lang="en-US" dirty="0" err="1"/>
              <a:t>Eposta</a:t>
            </a:r>
            <a:r>
              <a:rPr lang="en-US" dirty="0"/>
              <a:t> : </a:t>
            </a:r>
            <a:r>
              <a:rPr lang="en-US" dirty="0">
                <a:effectLst/>
              </a:rPr>
              <a:t>&lt;</a:t>
            </a:r>
            <a:r>
              <a:rPr lang="en-US" b="1" dirty="0">
                <a:effectLst/>
              </a:rPr>
              <a:t>input</a:t>
            </a:r>
            <a:r>
              <a:rPr lang="en-US" dirty="0">
                <a:effectLst/>
              </a:rPr>
              <a:t> type=</a:t>
            </a:r>
            <a:r>
              <a:rPr lang="en-US" dirty="0">
                <a:solidFill>
                  <a:srgbClr val="880000"/>
                </a:solidFill>
                <a:effectLst/>
              </a:rPr>
              <a:t>"email"</a:t>
            </a:r>
            <a:r>
              <a:rPr lang="en-US" dirty="0">
                <a:effectLst/>
              </a:rPr>
              <a:t> name=</a:t>
            </a:r>
            <a:r>
              <a:rPr lang="en-US" dirty="0">
                <a:solidFill>
                  <a:srgbClr val="880000"/>
                </a:solidFill>
                <a:effectLst/>
              </a:rPr>
              <a:t>"</a:t>
            </a:r>
            <a:r>
              <a:rPr lang="en-US" dirty="0" err="1">
                <a:solidFill>
                  <a:srgbClr val="880000"/>
                </a:solidFill>
                <a:effectLst/>
              </a:rPr>
              <a:t>eposta</a:t>
            </a:r>
            <a:r>
              <a:rPr lang="en-US" dirty="0">
                <a:solidFill>
                  <a:srgbClr val="880000"/>
                </a:solidFill>
                <a:effectLst/>
              </a:rPr>
              <a:t>"</a:t>
            </a:r>
            <a:r>
              <a:rPr lang="en-US" dirty="0">
                <a:effectLst/>
              </a:rPr>
              <a:t> placeholder=</a:t>
            </a:r>
            <a:r>
              <a:rPr lang="en-US" dirty="0">
                <a:solidFill>
                  <a:srgbClr val="880000"/>
                </a:solidFill>
                <a:effectLst/>
              </a:rPr>
              <a:t>"</a:t>
            </a:r>
            <a:r>
              <a:rPr lang="en-US" dirty="0" err="1">
                <a:solidFill>
                  <a:srgbClr val="880000"/>
                </a:solidFill>
                <a:effectLst/>
              </a:rPr>
              <a:t>Eposta</a:t>
            </a:r>
            <a:r>
              <a:rPr lang="en-US" dirty="0">
                <a:solidFill>
                  <a:srgbClr val="880000"/>
                </a:solidFill>
                <a:effectLst/>
              </a:rPr>
              <a:t> </a:t>
            </a:r>
            <a:r>
              <a:rPr lang="en-US" dirty="0" err="1">
                <a:solidFill>
                  <a:srgbClr val="880000"/>
                </a:solidFill>
                <a:effectLst/>
              </a:rPr>
              <a:t>giriniz</a:t>
            </a:r>
            <a:r>
              <a:rPr lang="en-US" dirty="0">
                <a:solidFill>
                  <a:srgbClr val="880000"/>
                </a:solidFill>
                <a:effectLst/>
              </a:rPr>
              <a:t>"</a:t>
            </a:r>
            <a:r>
              <a:rPr lang="en-US" dirty="0">
                <a:effectLst/>
              </a:rPr>
              <a:t> required&gt;</a:t>
            </a:r>
            <a:r>
              <a:rPr lang="en-US" dirty="0"/>
              <a:t> </a:t>
            </a:r>
            <a:r>
              <a:rPr lang="en-US" dirty="0">
                <a:effectLst/>
              </a:rPr>
              <a:t>&lt;/</a:t>
            </a:r>
            <a:r>
              <a:rPr lang="en-US" b="1" dirty="0">
                <a:effectLst/>
              </a:rPr>
              <a:t>p</a:t>
            </a:r>
            <a:r>
              <a:rPr lang="en-US" dirty="0">
                <a:effectLst/>
              </a:rPr>
              <a:t>&gt;</a:t>
            </a:r>
            <a:r>
              <a:rPr lang="en-US" dirty="0"/>
              <a:t> </a:t>
            </a:r>
            <a:r>
              <a:rPr lang="en-US" dirty="0">
                <a:effectLst/>
              </a:rPr>
              <a:t>&lt;</a:t>
            </a:r>
            <a:r>
              <a:rPr lang="en-US" b="1" dirty="0">
                <a:effectLst/>
              </a:rPr>
              <a:t>p</a:t>
            </a:r>
            <a:r>
              <a:rPr lang="en-US" dirty="0">
                <a:effectLst/>
              </a:rPr>
              <a:t>&gt;</a:t>
            </a:r>
            <a:r>
              <a:rPr lang="en-US" dirty="0"/>
              <a:t> </a:t>
            </a:r>
            <a:r>
              <a:rPr lang="en-US" dirty="0" err="1"/>
              <a:t>Parola</a:t>
            </a:r>
            <a:r>
              <a:rPr lang="en-US" dirty="0"/>
              <a:t> : </a:t>
            </a:r>
            <a:r>
              <a:rPr lang="en-US" dirty="0">
                <a:effectLst/>
              </a:rPr>
              <a:t>&lt;</a:t>
            </a:r>
            <a:r>
              <a:rPr lang="en-US" b="1" dirty="0">
                <a:effectLst/>
              </a:rPr>
              <a:t>input</a:t>
            </a:r>
            <a:r>
              <a:rPr lang="en-US" dirty="0">
                <a:effectLst/>
              </a:rPr>
              <a:t> type=</a:t>
            </a:r>
            <a:r>
              <a:rPr lang="en-US" dirty="0">
                <a:solidFill>
                  <a:srgbClr val="880000"/>
                </a:solidFill>
                <a:effectLst/>
              </a:rPr>
              <a:t>"password"</a:t>
            </a:r>
            <a:r>
              <a:rPr lang="en-US" dirty="0">
                <a:effectLst/>
              </a:rPr>
              <a:t> name=</a:t>
            </a:r>
            <a:r>
              <a:rPr lang="en-US" dirty="0">
                <a:solidFill>
                  <a:srgbClr val="880000"/>
                </a:solidFill>
                <a:effectLst/>
              </a:rPr>
              <a:t>"</a:t>
            </a:r>
            <a:r>
              <a:rPr lang="en-US" dirty="0" err="1">
                <a:solidFill>
                  <a:srgbClr val="880000"/>
                </a:solidFill>
                <a:effectLst/>
              </a:rPr>
              <a:t>parola</a:t>
            </a:r>
            <a:r>
              <a:rPr lang="en-US" dirty="0">
                <a:solidFill>
                  <a:srgbClr val="880000"/>
                </a:solidFill>
                <a:effectLst/>
              </a:rPr>
              <a:t>"</a:t>
            </a:r>
            <a:r>
              <a:rPr lang="en-US" dirty="0">
                <a:effectLst/>
              </a:rPr>
              <a:t> placeholder=</a:t>
            </a:r>
            <a:r>
              <a:rPr lang="en-US" dirty="0">
                <a:solidFill>
                  <a:srgbClr val="880000"/>
                </a:solidFill>
                <a:effectLst/>
              </a:rPr>
              <a:t>"</a:t>
            </a:r>
            <a:r>
              <a:rPr lang="en-US" dirty="0" err="1">
                <a:solidFill>
                  <a:srgbClr val="880000"/>
                </a:solidFill>
                <a:effectLst/>
              </a:rPr>
              <a:t>parola</a:t>
            </a:r>
            <a:r>
              <a:rPr lang="en-US" dirty="0">
                <a:solidFill>
                  <a:srgbClr val="880000"/>
                </a:solidFill>
                <a:effectLst/>
              </a:rPr>
              <a:t> </a:t>
            </a:r>
            <a:r>
              <a:rPr lang="en-US" dirty="0" err="1">
                <a:solidFill>
                  <a:srgbClr val="880000"/>
                </a:solidFill>
                <a:effectLst/>
              </a:rPr>
              <a:t>giriniz</a:t>
            </a:r>
            <a:r>
              <a:rPr lang="en-US" dirty="0">
                <a:solidFill>
                  <a:srgbClr val="880000"/>
                </a:solidFill>
                <a:effectLst/>
              </a:rPr>
              <a:t>"</a:t>
            </a:r>
            <a:r>
              <a:rPr lang="en-US" dirty="0">
                <a:effectLst/>
              </a:rPr>
              <a:t> required&gt;</a:t>
            </a:r>
            <a:r>
              <a:rPr lang="en-US" dirty="0"/>
              <a:t> </a:t>
            </a:r>
            <a:r>
              <a:rPr lang="en-US" dirty="0">
                <a:effectLst/>
              </a:rPr>
              <a:t>&lt;/</a:t>
            </a:r>
            <a:r>
              <a:rPr lang="en-US" b="1" dirty="0">
                <a:effectLst/>
              </a:rPr>
              <a:t>p</a:t>
            </a:r>
            <a:r>
              <a:rPr lang="en-US" dirty="0">
                <a:effectLst/>
              </a:rPr>
              <a:t>&gt;</a:t>
            </a:r>
            <a:r>
              <a:rPr lang="en-US" dirty="0"/>
              <a:t> </a:t>
            </a:r>
            <a:r>
              <a:rPr lang="en-US" dirty="0">
                <a:effectLst/>
              </a:rPr>
              <a:t>&lt;</a:t>
            </a:r>
            <a:r>
              <a:rPr lang="en-US" b="1" dirty="0">
                <a:effectLst/>
              </a:rPr>
              <a:t>h4</a:t>
            </a:r>
            <a:r>
              <a:rPr lang="en-US" dirty="0">
                <a:effectLst/>
              </a:rPr>
              <a:t>&gt;</a:t>
            </a:r>
            <a:r>
              <a:rPr lang="en-US" dirty="0" err="1"/>
              <a:t>Kişisel</a:t>
            </a:r>
            <a:r>
              <a:rPr lang="en-US" dirty="0"/>
              <a:t> </a:t>
            </a:r>
            <a:r>
              <a:rPr lang="en-US" dirty="0" err="1"/>
              <a:t>Bilgileriniz</a:t>
            </a:r>
            <a:r>
              <a:rPr lang="en-US" dirty="0">
                <a:effectLst/>
              </a:rPr>
              <a:t>&lt;/</a:t>
            </a:r>
            <a:r>
              <a:rPr lang="en-US" b="1" dirty="0">
                <a:effectLst/>
              </a:rPr>
              <a:t>h4</a:t>
            </a:r>
            <a:r>
              <a:rPr lang="en-US" dirty="0">
                <a:effectLst/>
              </a:rPr>
              <a:t>&gt;</a:t>
            </a:r>
            <a:r>
              <a:rPr lang="en-US" dirty="0"/>
              <a:t> </a:t>
            </a:r>
            <a:r>
              <a:rPr lang="en-US" dirty="0">
                <a:effectLst/>
              </a:rPr>
              <a:t>&lt;</a:t>
            </a:r>
            <a:r>
              <a:rPr lang="en-US" b="1" dirty="0">
                <a:effectLst/>
              </a:rPr>
              <a:t>p</a:t>
            </a:r>
            <a:r>
              <a:rPr lang="en-US" dirty="0">
                <a:effectLst/>
              </a:rPr>
              <a:t>&gt;</a:t>
            </a:r>
            <a:r>
              <a:rPr lang="en-US" dirty="0"/>
              <a:t> Ad: </a:t>
            </a:r>
            <a:r>
              <a:rPr lang="en-US" dirty="0">
                <a:effectLst/>
              </a:rPr>
              <a:t>&lt;</a:t>
            </a:r>
            <a:r>
              <a:rPr lang="en-US" b="1" dirty="0">
                <a:effectLst/>
              </a:rPr>
              <a:t>input</a:t>
            </a:r>
            <a:r>
              <a:rPr lang="en-US" dirty="0">
                <a:effectLst/>
              </a:rPr>
              <a:t> type=</a:t>
            </a:r>
            <a:r>
              <a:rPr lang="en-US" dirty="0">
                <a:solidFill>
                  <a:srgbClr val="880000"/>
                </a:solidFill>
                <a:effectLst/>
              </a:rPr>
              <a:t>"text"</a:t>
            </a:r>
            <a:r>
              <a:rPr lang="en-US" dirty="0">
                <a:effectLst/>
              </a:rPr>
              <a:t> name=</a:t>
            </a:r>
            <a:r>
              <a:rPr lang="en-US" dirty="0">
                <a:solidFill>
                  <a:srgbClr val="880000"/>
                </a:solidFill>
                <a:effectLst/>
              </a:rPr>
              <a:t>"ad"</a:t>
            </a:r>
            <a:r>
              <a:rPr lang="en-US" dirty="0">
                <a:effectLst/>
              </a:rPr>
              <a:t>&gt;</a:t>
            </a:r>
            <a:r>
              <a:rPr lang="en-US" dirty="0"/>
              <a:t> </a:t>
            </a:r>
            <a:r>
              <a:rPr lang="en-US" dirty="0">
                <a:effectLst/>
              </a:rPr>
              <a:t>&lt;/</a:t>
            </a:r>
            <a:r>
              <a:rPr lang="en-US" b="1" dirty="0">
                <a:effectLst/>
              </a:rPr>
              <a:t>p</a:t>
            </a:r>
            <a:r>
              <a:rPr lang="en-US" dirty="0">
                <a:effectLst/>
              </a:rPr>
              <a:t>&gt;</a:t>
            </a:r>
            <a:r>
              <a:rPr lang="en-US" dirty="0"/>
              <a:t> </a:t>
            </a:r>
            <a:r>
              <a:rPr lang="en-US" dirty="0">
                <a:effectLst/>
              </a:rPr>
              <a:t>&lt;</a:t>
            </a:r>
            <a:r>
              <a:rPr lang="en-US" b="1" dirty="0">
                <a:effectLst/>
              </a:rPr>
              <a:t>p</a:t>
            </a:r>
            <a:r>
              <a:rPr lang="en-US" dirty="0">
                <a:effectLst/>
              </a:rPr>
              <a:t>&gt;</a:t>
            </a:r>
            <a:r>
              <a:rPr lang="en-US" dirty="0"/>
              <a:t> </a:t>
            </a:r>
            <a:r>
              <a:rPr lang="en-US" dirty="0" err="1"/>
              <a:t>Soyad</a:t>
            </a:r>
            <a:r>
              <a:rPr lang="en-US" dirty="0"/>
              <a:t> :</a:t>
            </a:r>
            <a:r>
              <a:rPr lang="en-US" dirty="0">
                <a:effectLst/>
              </a:rPr>
              <a:t>&lt;</a:t>
            </a:r>
            <a:r>
              <a:rPr lang="en-US" b="1" dirty="0">
                <a:effectLst/>
              </a:rPr>
              <a:t>input</a:t>
            </a:r>
            <a:r>
              <a:rPr lang="en-US" dirty="0">
                <a:effectLst/>
              </a:rPr>
              <a:t> type=</a:t>
            </a:r>
            <a:r>
              <a:rPr lang="en-US" dirty="0">
                <a:solidFill>
                  <a:srgbClr val="880000"/>
                </a:solidFill>
                <a:effectLst/>
              </a:rPr>
              <a:t>"text"</a:t>
            </a:r>
            <a:r>
              <a:rPr lang="en-US" dirty="0">
                <a:effectLst/>
              </a:rPr>
              <a:t> name=</a:t>
            </a:r>
            <a:r>
              <a:rPr lang="en-US" dirty="0">
                <a:solidFill>
                  <a:srgbClr val="880000"/>
                </a:solidFill>
                <a:effectLst/>
              </a:rPr>
              <a:t>"</a:t>
            </a:r>
            <a:r>
              <a:rPr lang="en-US" dirty="0" err="1">
                <a:solidFill>
                  <a:srgbClr val="880000"/>
                </a:solidFill>
                <a:effectLst/>
              </a:rPr>
              <a:t>soyad</a:t>
            </a:r>
            <a:r>
              <a:rPr lang="en-US" dirty="0">
                <a:solidFill>
                  <a:srgbClr val="880000"/>
                </a:solidFill>
                <a:effectLst/>
              </a:rPr>
              <a:t>"</a:t>
            </a:r>
            <a:r>
              <a:rPr lang="en-US" dirty="0">
                <a:effectLst/>
              </a:rPr>
              <a:t>&gt;</a:t>
            </a:r>
            <a:r>
              <a:rPr lang="en-US" dirty="0"/>
              <a:t> </a:t>
            </a:r>
            <a:r>
              <a:rPr lang="en-US" dirty="0">
                <a:effectLst/>
              </a:rPr>
              <a:t>&lt;/</a:t>
            </a:r>
            <a:r>
              <a:rPr lang="en-US" b="1" dirty="0">
                <a:effectLst/>
              </a:rPr>
              <a:t>p</a:t>
            </a:r>
            <a:r>
              <a:rPr lang="en-US" dirty="0">
                <a:effectLst/>
              </a:rPr>
              <a:t>&gt;</a:t>
            </a:r>
            <a:r>
              <a:rPr lang="en-US" dirty="0"/>
              <a:t> </a:t>
            </a:r>
            <a:r>
              <a:rPr lang="en-US" dirty="0">
                <a:effectLst/>
              </a:rPr>
              <a:t>&lt;</a:t>
            </a:r>
            <a:r>
              <a:rPr lang="en-US" b="1" dirty="0">
                <a:effectLst/>
              </a:rPr>
              <a:t>p</a:t>
            </a:r>
            <a:r>
              <a:rPr lang="en-US" dirty="0">
                <a:effectLst/>
              </a:rPr>
              <a:t>&gt;</a:t>
            </a:r>
            <a:r>
              <a:rPr lang="en-US" dirty="0"/>
              <a:t> </a:t>
            </a:r>
            <a:r>
              <a:rPr lang="en-US" dirty="0" err="1"/>
              <a:t>Şehir</a:t>
            </a:r>
            <a:r>
              <a:rPr lang="en-US" dirty="0"/>
              <a:t> : </a:t>
            </a:r>
            <a:r>
              <a:rPr lang="en-US" dirty="0">
                <a:effectLst/>
              </a:rPr>
              <a:t>&lt;</a:t>
            </a:r>
            <a:r>
              <a:rPr lang="en-US" b="1" dirty="0">
                <a:effectLst/>
              </a:rPr>
              <a:t>select</a:t>
            </a:r>
            <a:r>
              <a:rPr lang="en-US" dirty="0">
                <a:effectLst/>
              </a:rPr>
              <a:t> name=</a:t>
            </a:r>
            <a:r>
              <a:rPr lang="en-US" dirty="0">
                <a:solidFill>
                  <a:srgbClr val="880000"/>
                </a:solidFill>
                <a:effectLst/>
              </a:rPr>
              <a:t>"</a:t>
            </a:r>
            <a:r>
              <a:rPr lang="en-US" dirty="0" err="1">
                <a:solidFill>
                  <a:srgbClr val="880000"/>
                </a:solidFill>
                <a:effectLst/>
              </a:rPr>
              <a:t>sehir</a:t>
            </a:r>
            <a:r>
              <a:rPr lang="en-US" dirty="0">
                <a:solidFill>
                  <a:srgbClr val="880000"/>
                </a:solidFill>
                <a:effectLst/>
              </a:rPr>
              <a:t>"</a:t>
            </a:r>
            <a:r>
              <a:rPr lang="en-US" dirty="0">
                <a:effectLst/>
              </a:rPr>
              <a:t>&gt;</a:t>
            </a:r>
            <a:r>
              <a:rPr lang="en-US" dirty="0"/>
              <a:t> </a:t>
            </a:r>
            <a:r>
              <a:rPr lang="en-US" dirty="0">
                <a:effectLst/>
              </a:rPr>
              <a:t>&lt;</a:t>
            </a:r>
            <a:r>
              <a:rPr lang="en-US" b="1" dirty="0">
                <a:effectLst/>
              </a:rPr>
              <a:t>option</a:t>
            </a:r>
            <a:r>
              <a:rPr lang="en-US" dirty="0">
                <a:effectLst/>
              </a:rPr>
              <a:t>&gt;</a:t>
            </a:r>
            <a:r>
              <a:rPr lang="en-US" dirty="0" err="1"/>
              <a:t>Seçiniz</a:t>
            </a:r>
            <a:r>
              <a:rPr lang="en-US" dirty="0">
                <a:effectLst/>
              </a:rPr>
              <a:t>&lt;/</a:t>
            </a:r>
            <a:r>
              <a:rPr lang="en-US" b="1" dirty="0">
                <a:effectLst/>
              </a:rPr>
              <a:t>option</a:t>
            </a:r>
            <a:r>
              <a:rPr lang="en-US" dirty="0">
                <a:effectLst/>
              </a:rPr>
              <a:t>&gt;</a:t>
            </a:r>
            <a:r>
              <a:rPr lang="en-US" dirty="0"/>
              <a:t> </a:t>
            </a:r>
            <a:r>
              <a:rPr lang="en-US" dirty="0">
                <a:effectLst/>
              </a:rPr>
              <a:t>&lt;</a:t>
            </a:r>
            <a:r>
              <a:rPr lang="en-US" b="1" dirty="0">
                <a:effectLst/>
              </a:rPr>
              <a:t>option</a:t>
            </a:r>
            <a:r>
              <a:rPr lang="en-US" dirty="0">
                <a:effectLst/>
              </a:rPr>
              <a:t>&gt;</a:t>
            </a:r>
            <a:r>
              <a:rPr lang="en-US" dirty="0"/>
              <a:t>Ankara</a:t>
            </a:r>
            <a:r>
              <a:rPr lang="en-US" dirty="0">
                <a:effectLst/>
              </a:rPr>
              <a:t>&lt;/</a:t>
            </a:r>
            <a:r>
              <a:rPr lang="en-US" b="1" dirty="0">
                <a:effectLst/>
              </a:rPr>
              <a:t>option</a:t>
            </a:r>
            <a:r>
              <a:rPr lang="en-US" dirty="0">
                <a:effectLst/>
              </a:rPr>
              <a:t>&gt;</a:t>
            </a:r>
            <a:r>
              <a:rPr lang="en-US" dirty="0"/>
              <a:t> </a:t>
            </a:r>
            <a:r>
              <a:rPr lang="en-US" dirty="0">
                <a:effectLst/>
              </a:rPr>
              <a:t>&lt;</a:t>
            </a:r>
            <a:r>
              <a:rPr lang="en-US" b="1" dirty="0">
                <a:effectLst/>
              </a:rPr>
              <a:t>option</a:t>
            </a:r>
            <a:r>
              <a:rPr lang="en-US" dirty="0">
                <a:effectLst/>
              </a:rPr>
              <a:t>&gt;</a:t>
            </a:r>
            <a:r>
              <a:rPr lang="en-US" dirty="0"/>
              <a:t>İstanbul</a:t>
            </a:r>
            <a:r>
              <a:rPr lang="en-US" dirty="0">
                <a:effectLst/>
              </a:rPr>
              <a:t>&lt;/</a:t>
            </a:r>
            <a:r>
              <a:rPr lang="en-US" b="1" dirty="0">
                <a:effectLst/>
              </a:rPr>
              <a:t>option</a:t>
            </a:r>
            <a:r>
              <a:rPr lang="en-US" dirty="0">
                <a:effectLst/>
              </a:rPr>
              <a:t>&gt;</a:t>
            </a:r>
            <a:r>
              <a:rPr lang="en-US" dirty="0"/>
              <a:t> </a:t>
            </a:r>
            <a:r>
              <a:rPr lang="en-US" dirty="0">
                <a:effectLst/>
              </a:rPr>
              <a:t>&lt;</a:t>
            </a:r>
            <a:r>
              <a:rPr lang="en-US" b="1" dirty="0">
                <a:effectLst/>
              </a:rPr>
              <a:t>option</a:t>
            </a:r>
            <a:r>
              <a:rPr lang="en-US" dirty="0">
                <a:effectLst/>
              </a:rPr>
              <a:t>&gt;</a:t>
            </a:r>
            <a:r>
              <a:rPr lang="en-US" dirty="0" err="1"/>
              <a:t>Kocaeli</a:t>
            </a:r>
            <a:r>
              <a:rPr lang="en-US" dirty="0">
                <a:effectLst/>
              </a:rPr>
              <a:t>&lt;/</a:t>
            </a:r>
            <a:r>
              <a:rPr lang="en-US" b="1" dirty="0">
                <a:effectLst/>
              </a:rPr>
              <a:t>option</a:t>
            </a:r>
            <a:r>
              <a:rPr lang="en-US" dirty="0">
                <a:effectLst/>
              </a:rPr>
              <a:t>&gt;</a:t>
            </a:r>
            <a:r>
              <a:rPr lang="en-US" dirty="0"/>
              <a:t> </a:t>
            </a:r>
            <a:r>
              <a:rPr lang="en-US" dirty="0">
                <a:effectLst/>
              </a:rPr>
              <a:t>&lt;/</a:t>
            </a:r>
            <a:r>
              <a:rPr lang="en-US" b="1" dirty="0">
                <a:effectLst/>
              </a:rPr>
              <a:t>select</a:t>
            </a:r>
            <a:r>
              <a:rPr lang="en-US" dirty="0">
                <a:effectLst/>
              </a:rPr>
              <a:t>&gt;</a:t>
            </a:r>
            <a:r>
              <a:rPr lang="en-US" dirty="0"/>
              <a:t> </a:t>
            </a:r>
            <a:r>
              <a:rPr lang="en-US" dirty="0">
                <a:effectLst/>
              </a:rPr>
              <a:t>&lt;/</a:t>
            </a:r>
            <a:r>
              <a:rPr lang="en-US" b="1" dirty="0">
                <a:effectLst/>
              </a:rPr>
              <a:t>p</a:t>
            </a:r>
            <a:r>
              <a:rPr lang="en-US" dirty="0">
                <a:effectLst/>
              </a:rPr>
              <a:t>&gt;</a:t>
            </a:r>
            <a:r>
              <a:rPr lang="en-US" dirty="0"/>
              <a:t> </a:t>
            </a:r>
            <a:r>
              <a:rPr lang="en-US" dirty="0">
                <a:effectLst/>
              </a:rPr>
              <a:t>&lt;</a:t>
            </a:r>
            <a:r>
              <a:rPr lang="en-US" b="1" dirty="0">
                <a:effectLst/>
              </a:rPr>
              <a:t>p</a:t>
            </a:r>
            <a:r>
              <a:rPr lang="en-US" dirty="0">
                <a:effectLst/>
              </a:rPr>
              <a:t>&gt;</a:t>
            </a:r>
            <a:r>
              <a:rPr lang="en-US" dirty="0"/>
              <a:t> </a:t>
            </a:r>
            <a:r>
              <a:rPr lang="en-US" dirty="0" err="1"/>
              <a:t>Cinsiyet</a:t>
            </a:r>
            <a:r>
              <a:rPr lang="en-US" dirty="0"/>
              <a:t> : </a:t>
            </a:r>
            <a:r>
              <a:rPr lang="en-US" dirty="0">
                <a:effectLst/>
              </a:rPr>
              <a:t>&lt;</a:t>
            </a:r>
            <a:r>
              <a:rPr lang="en-US" b="1" dirty="0">
                <a:effectLst/>
              </a:rPr>
              <a:t>input</a:t>
            </a:r>
            <a:r>
              <a:rPr lang="en-US" dirty="0">
                <a:effectLst/>
              </a:rPr>
              <a:t> type=</a:t>
            </a:r>
            <a:r>
              <a:rPr lang="en-US" dirty="0">
                <a:solidFill>
                  <a:srgbClr val="880000"/>
                </a:solidFill>
                <a:effectLst/>
              </a:rPr>
              <a:t>"radio"</a:t>
            </a:r>
            <a:r>
              <a:rPr lang="en-US" dirty="0">
                <a:effectLst/>
              </a:rPr>
              <a:t> name=</a:t>
            </a:r>
            <a:r>
              <a:rPr lang="en-US" dirty="0">
                <a:solidFill>
                  <a:srgbClr val="880000"/>
                </a:solidFill>
                <a:effectLst/>
              </a:rPr>
              <a:t>"</a:t>
            </a:r>
            <a:r>
              <a:rPr lang="en-US" dirty="0" err="1">
                <a:solidFill>
                  <a:srgbClr val="880000"/>
                </a:solidFill>
                <a:effectLst/>
              </a:rPr>
              <a:t>cinsiyet</a:t>
            </a:r>
            <a:r>
              <a:rPr lang="en-US" dirty="0">
                <a:solidFill>
                  <a:srgbClr val="880000"/>
                </a:solidFill>
                <a:effectLst/>
              </a:rPr>
              <a:t>"</a:t>
            </a:r>
            <a:r>
              <a:rPr lang="en-US" dirty="0">
                <a:effectLst/>
              </a:rPr>
              <a:t>&gt;</a:t>
            </a:r>
            <a:r>
              <a:rPr lang="en-US" dirty="0"/>
              <a:t> </a:t>
            </a:r>
            <a:r>
              <a:rPr lang="en-US" dirty="0" err="1"/>
              <a:t>Erkek</a:t>
            </a:r>
            <a:r>
              <a:rPr lang="en-US" dirty="0"/>
              <a:t> </a:t>
            </a:r>
            <a:r>
              <a:rPr lang="en-US" dirty="0">
                <a:effectLst/>
              </a:rPr>
              <a:t>&lt;</a:t>
            </a:r>
            <a:r>
              <a:rPr lang="en-US" b="1" dirty="0">
                <a:effectLst/>
              </a:rPr>
              <a:t>input</a:t>
            </a:r>
            <a:r>
              <a:rPr lang="en-US" dirty="0">
                <a:effectLst/>
              </a:rPr>
              <a:t> type=</a:t>
            </a:r>
            <a:r>
              <a:rPr lang="en-US" dirty="0">
                <a:solidFill>
                  <a:srgbClr val="880000"/>
                </a:solidFill>
                <a:effectLst/>
              </a:rPr>
              <a:t>"radio"</a:t>
            </a:r>
            <a:r>
              <a:rPr lang="en-US" dirty="0">
                <a:effectLst/>
              </a:rPr>
              <a:t> name=</a:t>
            </a:r>
            <a:r>
              <a:rPr lang="en-US" dirty="0">
                <a:solidFill>
                  <a:srgbClr val="880000"/>
                </a:solidFill>
                <a:effectLst/>
              </a:rPr>
              <a:t>"</a:t>
            </a:r>
            <a:r>
              <a:rPr lang="en-US" dirty="0" err="1">
                <a:solidFill>
                  <a:srgbClr val="880000"/>
                </a:solidFill>
                <a:effectLst/>
              </a:rPr>
              <a:t>cinsiyet</a:t>
            </a:r>
            <a:r>
              <a:rPr lang="en-US" dirty="0">
                <a:solidFill>
                  <a:srgbClr val="880000"/>
                </a:solidFill>
                <a:effectLst/>
              </a:rPr>
              <a:t>"</a:t>
            </a:r>
            <a:r>
              <a:rPr lang="en-US" dirty="0">
                <a:effectLst/>
              </a:rPr>
              <a:t>&gt;</a:t>
            </a:r>
            <a:r>
              <a:rPr lang="en-US" dirty="0"/>
              <a:t> </a:t>
            </a:r>
            <a:r>
              <a:rPr lang="en-US" dirty="0" err="1"/>
              <a:t>Kadın</a:t>
            </a:r>
            <a:r>
              <a:rPr lang="en-US" dirty="0"/>
              <a:t> </a:t>
            </a:r>
            <a:r>
              <a:rPr lang="en-US" dirty="0">
                <a:effectLst/>
              </a:rPr>
              <a:t>&lt;/</a:t>
            </a:r>
            <a:r>
              <a:rPr lang="en-US" b="1" dirty="0">
                <a:effectLst/>
              </a:rPr>
              <a:t>p</a:t>
            </a:r>
            <a:r>
              <a:rPr lang="en-US" dirty="0">
                <a:effectLst/>
              </a:rPr>
              <a:t>&gt;</a:t>
            </a:r>
            <a:r>
              <a:rPr lang="en-US" dirty="0"/>
              <a:t> </a:t>
            </a:r>
            <a:r>
              <a:rPr lang="en-US" dirty="0">
                <a:effectLst/>
              </a:rPr>
              <a:t>&lt;</a:t>
            </a:r>
            <a:r>
              <a:rPr lang="en-US" b="1" dirty="0">
                <a:effectLst/>
              </a:rPr>
              <a:t>p</a:t>
            </a:r>
            <a:r>
              <a:rPr lang="en-US" dirty="0">
                <a:effectLst/>
              </a:rPr>
              <a:t>&gt;</a:t>
            </a:r>
            <a:r>
              <a:rPr lang="en-US" dirty="0"/>
              <a:t> </a:t>
            </a:r>
            <a:r>
              <a:rPr lang="en-US" dirty="0" err="1"/>
              <a:t>Hobileriniz</a:t>
            </a:r>
            <a:r>
              <a:rPr lang="en-US" dirty="0"/>
              <a:t> : </a:t>
            </a:r>
            <a:r>
              <a:rPr lang="en-US" dirty="0">
                <a:effectLst/>
              </a:rPr>
              <a:t>&lt;</a:t>
            </a:r>
            <a:r>
              <a:rPr lang="en-US" b="1" dirty="0">
                <a:effectLst/>
              </a:rPr>
              <a:t>input</a:t>
            </a:r>
            <a:r>
              <a:rPr lang="en-US" dirty="0">
                <a:effectLst/>
              </a:rPr>
              <a:t> type=</a:t>
            </a:r>
            <a:r>
              <a:rPr lang="en-US" dirty="0">
                <a:solidFill>
                  <a:srgbClr val="880000"/>
                </a:solidFill>
                <a:effectLst/>
              </a:rPr>
              <a:t>"checkbox"</a:t>
            </a:r>
            <a:r>
              <a:rPr lang="en-US" dirty="0">
                <a:effectLst/>
              </a:rPr>
              <a:t> name=</a:t>
            </a:r>
            <a:r>
              <a:rPr lang="en-US" dirty="0">
                <a:solidFill>
                  <a:srgbClr val="880000"/>
                </a:solidFill>
                <a:effectLst/>
              </a:rPr>
              <a:t>"</a:t>
            </a:r>
            <a:r>
              <a:rPr lang="en-US" dirty="0" err="1">
                <a:solidFill>
                  <a:srgbClr val="880000"/>
                </a:solidFill>
                <a:effectLst/>
              </a:rPr>
              <a:t>hobiler</a:t>
            </a:r>
            <a:r>
              <a:rPr lang="en-US" dirty="0">
                <a:solidFill>
                  <a:srgbClr val="880000"/>
                </a:solidFill>
                <a:effectLst/>
              </a:rPr>
              <a:t>"</a:t>
            </a:r>
            <a:r>
              <a:rPr lang="en-US" dirty="0">
                <a:effectLst/>
              </a:rPr>
              <a:t>&gt;</a:t>
            </a:r>
            <a:r>
              <a:rPr lang="en-US" dirty="0"/>
              <a:t>Sinema </a:t>
            </a:r>
            <a:r>
              <a:rPr lang="en-US" dirty="0">
                <a:effectLst/>
              </a:rPr>
              <a:t>&lt;</a:t>
            </a:r>
            <a:r>
              <a:rPr lang="en-US" b="1" dirty="0">
                <a:effectLst/>
              </a:rPr>
              <a:t>input</a:t>
            </a:r>
            <a:r>
              <a:rPr lang="en-US" dirty="0">
                <a:effectLst/>
              </a:rPr>
              <a:t> type=</a:t>
            </a:r>
            <a:r>
              <a:rPr lang="en-US" dirty="0">
                <a:solidFill>
                  <a:srgbClr val="880000"/>
                </a:solidFill>
                <a:effectLst/>
              </a:rPr>
              <a:t>"checkbox"</a:t>
            </a:r>
            <a:r>
              <a:rPr lang="en-US" dirty="0">
                <a:effectLst/>
              </a:rPr>
              <a:t> name=</a:t>
            </a:r>
            <a:r>
              <a:rPr lang="en-US" dirty="0">
                <a:solidFill>
                  <a:srgbClr val="880000"/>
                </a:solidFill>
                <a:effectLst/>
              </a:rPr>
              <a:t>"</a:t>
            </a:r>
            <a:r>
              <a:rPr lang="en-US" dirty="0" err="1">
                <a:solidFill>
                  <a:srgbClr val="880000"/>
                </a:solidFill>
                <a:effectLst/>
              </a:rPr>
              <a:t>hobiler</a:t>
            </a:r>
            <a:r>
              <a:rPr lang="en-US" dirty="0">
                <a:solidFill>
                  <a:srgbClr val="880000"/>
                </a:solidFill>
                <a:effectLst/>
              </a:rPr>
              <a:t>"</a:t>
            </a:r>
            <a:r>
              <a:rPr lang="en-US" dirty="0">
                <a:effectLst/>
              </a:rPr>
              <a:t>&gt;</a:t>
            </a:r>
            <a:r>
              <a:rPr lang="en-US" dirty="0" err="1"/>
              <a:t>Gezmek</a:t>
            </a:r>
            <a:r>
              <a:rPr lang="en-US" dirty="0"/>
              <a:t> </a:t>
            </a:r>
            <a:r>
              <a:rPr lang="en-US" dirty="0">
                <a:effectLst/>
              </a:rPr>
              <a:t>&lt;</a:t>
            </a:r>
            <a:r>
              <a:rPr lang="en-US" b="1" dirty="0">
                <a:effectLst/>
              </a:rPr>
              <a:t>input</a:t>
            </a:r>
            <a:r>
              <a:rPr lang="en-US" dirty="0">
                <a:effectLst/>
              </a:rPr>
              <a:t> type=</a:t>
            </a:r>
            <a:r>
              <a:rPr lang="en-US" dirty="0">
                <a:solidFill>
                  <a:srgbClr val="880000"/>
                </a:solidFill>
                <a:effectLst/>
              </a:rPr>
              <a:t>"checkbox"</a:t>
            </a:r>
            <a:r>
              <a:rPr lang="en-US" dirty="0">
                <a:effectLst/>
              </a:rPr>
              <a:t> name=</a:t>
            </a:r>
            <a:r>
              <a:rPr lang="en-US" dirty="0">
                <a:solidFill>
                  <a:srgbClr val="880000"/>
                </a:solidFill>
                <a:effectLst/>
              </a:rPr>
              <a:t>"</a:t>
            </a:r>
            <a:r>
              <a:rPr lang="en-US" dirty="0" err="1">
                <a:solidFill>
                  <a:srgbClr val="880000"/>
                </a:solidFill>
                <a:effectLst/>
              </a:rPr>
              <a:t>hobiler</a:t>
            </a:r>
            <a:r>
              <a:rPr lang="en-US" dirty="0">
                <a:solidFill>
                  <a:srgbClr val="880000"/>
                </a:solidFill>
                <a:effectLst/>
              </a:rPr>
              <a:t>"</a:t>
            </a:r>
            <a:r>
              <a:rPr lang="en-US" dirty="0">
                <a:effectLst/>
              </a:rPr>
              <a:t>&gt;</a:t>
            </a:r>
            <a:r>
              <a:rPr lang="en-US" dirty="0" err="1"/>
              <a:t>Spor</a:t>
            </a:r>
            <a:r>
              <a:rPr lang="en-US" dirty="0"/>
              <a:t> </a:t>
            </a:r>
            <a:r>
              <a:rPr lang="en-US" dirty="0">
                <a:effectLst/>
              </a:rPr>
              <a:t>&lt;</a:t>
            </a:r>
            <a:r>
              <a:rPr lang="en-US" b="1" dirty="0">
                <a:effectLst/>
              </a:rPr>
              <a:t>input</a:t>
            </a:r>
            <a:r>
              <a:rPr lang="en-US" dirty="0">
                <a:effectLst/>
              </a:rPr>
              <a:t> type=</a:t>
            </a:r>
            <a:r>
              <a:rPr lang="en-US" dirty="0">
                <a:solidFill>
                  <a:srgbClr val="880000"/>
                </a:solidFill>
                <a:effectLst/>
              </a:rPr>
              <a:t>"checkbox"</a:t>
            </a:r>
            <a:r>
              <a:rPr lang="en-US" dirty="0">
                <a:effectLst/>
              </a:rPr>
              <a:t> name=</a:t>
            </a:r>
            <a:r>
              <a:rPr lang="en-US" dirty="0">
                <a:solidFill>
                  <a:srgbClr val="880000"/>
                </a:solidFill>
                <a:effectLst/>
              </a:rPr>
              <a:t>"</a:t>
            </a:r>
            <a:r>
              <a:rPr lang="en-US" dirty="0" err="1">
                <a:solidFill>
                  <a:srgbClr val="880000"/>
                </a:solidFill>
                <a:effectLst/>
              </a:rPr>
              <a:t>hobiler</a:t>
            </a:r>
            <a:r>
              <a:rPr lang="en-US" dirty="0">
                <a:solidFill>
                  <a:srgbClr val="880000"/>
                </a:solidFill>
                <a:effectLst/>
              </a:rPr>
              <a:t>"</a:t>
            </a:r>
            <a:r>
              <a:rPr lang="en-US" dirty="0">
                <a:effectLst/>
              </a:rPr>
              <a:t>&gt;</a:t>
            </a:r>
            <a:r>
              <a:rPr lang="en-US" dirty="0" err="1"/>
              <a:t>Kitap</a:t>
            </a:r>
            <a:r>
              <a:rPr lang="en-US" dirty="0"/>
              <a:t> </a:t>
            </a:r>
            <a:r>
              <a:rPr lang="en-US" dirty="0">
                <a:effectLst/>
              </a:rPr>
              <a:t>&lt;/</a:t>
            </a:r>
            <a:r>
              <a:rPr lang="en-US" b="1" dirty="0">
                <a:effectLst/>
              </a:rPr>
              <a:t>p</a:t>
            </a:r>
            <a:r>
              <a:rPr lang="en-US" dirty="0">
                <a:effectLst/>
              </a:rPr>
              <a:t>&gt;</a:t>
            </a:r>
            <a:r>
              <a:rPr lang="en-US" dirty="0"/>
              <a:t> </a:t>
            </a:r>
            <a:r>
              <a:rPr lang="en-US" dirty="0">
                <a:effectLst/>
              </a:rPr>
              <a:t>&lt;</a:t>
            </a:r>
            <a:r>
              <a:rPr lang="en-US" b="1" dirty="0">
                <a:effectLst/>
              </a:rPr>
              <a:t>input</a:t>
            </a:r>
            <a:r>
              <a:rPr lang="en-US" dirty="0">
                <a:effectLst/>
              </a:rPr>
              <a:t> type=</a:t>
            </a:r>
            <a:r>
              <a:rPr lang="en-US" dirty="0">
                <a:solidFill>
                  <a:srgbClr val="880000"/>
                </a:solidFill>
                <a:effectLst/>
              </a:rPr>
              <a:t>"submit"</a:t>
            </a:r>
            <a:r>
              <a:rPr lang="en-US" dirty="0">
                <a:effectLst/>
              </a:rPr>
              <a:t> value=</a:t>
            </a:r>
            <a:r>
              <a:rPr lang="en-US" dirty="0">
                <a:solidFill>
                  <a:srgbClr val="880000"/>
                </a:solidFill>
                <a:effectLst/>
              </a:rPr>
              <a:t>"</a:t>
            </a:r>
            <a:r>
              <a:rPr lang="en-US" dirty="0" err="1">
                <a:solidFill>
                  <a:srgbClr val="880000"/>
                </a:solidFill>
                <a:effectLst/>
              </a:rPr>
              <a:t>Kaydet</a:t>
            </a:r>
            <a:r>
              <a:rPr lang="en-US" dirty="0">
                <a:solidFill>
                  <a:srgbClr val="880000"/>
                </a:solidFill>
                <a:effectLst/>
              </a:rPr>
              <a:t>"</a:t>
            </a:r>
            <a:r>
              <a:rPr lang="en-US" dirty="0">
                <a:effectLst/>
              </a:rPr>
              <a:t>&gt;</a:t>
            </a:r>
            <a:r>
              <a:rPr lang="en-US" dirty="0"/>
              <a:t> </a:t>
            </a:r>
            <a:r>
              <a:rPr lang="en-US" dirty="0">
                <a:effectLst/>
              </a:rPr>
              <a:t>&lt;/</a:t>
            </a:r>
            <a:r>
              <a:rPr lang="en-US" b="1" dirty="0">
                <a:effectLst/>
              </a:rPr>
              <a:t>form</a:t>
            </a:r>
            <a:r>
              <a:rPr lang="en-US" dirty="0">
                <a:effectLst/>
              </a:rPr>
              <a:t>&gt;</a:t>
            </a:r>
            <a:endParaRPr lang="en-TR" dirty="0"/>
          </a:p>
        </p:txBody>
      </p:sp>
    </p:spTree>
    <p:extLst>
      <p:ext uri="{BB962C8B-B14F-4D97-AF65-F5344CB8AC3E}">
        <p14:creationId xmlns:p14="http://schemas.microsoft.com/office/powerpoint/2010/main" val="1894698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6D91B-9CDB-6E33-9A03-D09F399F2A3C}"/>
              </a:ext>
            </a:extLst>
          </p:cNvPr>
          <p:cNvSpPr>
            <a:spLocks noGrp="1"/>
          </p:cNvSpPr>
          <p:nvPr>
            <p:ph type="title"/>
          </p:nvPr>
        </p:nvSpPr>
        <p:spPr>
          <a:xfrm>
            <a:off x="1535371" y="1044054"/>
            <a:ext cx="10013709" cy="1030360"/>
          </a:xfrm>
        </p:spPr>
        <p:txBody>
          <a:bodyPr>
            <a:normAutofit/>
          </a:bodyPr>
          <a:lstStyle/>
          <a:p>
            <a:r>
              <a:rPr lang="en-TR" dirty="0">
                <a:solidFill>
                  <a:schemeClr val="bg1"/>
                </a:solidFill>
              </a:rPr>
              <a:t>&lt;colgroup&gt;&lt;/colgroup&gt;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948169-10BE-CBE3-1AD7-762CAADF1B02}"/>
              </a:ext>
            </a:extLst>
          </p:cNvPr>
          <p:cNvSpPr>
            <a:spLocks noGrp="1"/>
          </p:cNvSpPr>
          <p:nvPr>
            <p:ph idx="1"/>
          </p:nvPr>
        </p:nvSpPr>
        <p:spPr>
          <a:xfrm>
            <a:off x="1535371" y="2702257"/>
            <a:ext cx="9935571" cy="3426158"/>
          </a:xfrm>
        </p:spPr>
        <p:txBody>
          <a:bodyPr anchor="t">
            <a:normAutofit fontScale="77500" lnSpcReduction="20000"/>
          </a:bodyPr>
          <a:lstStyle/>
          <a:p>
            <a:r>
              <a:rPr lang="en-US" dirty="0"/>
              <a:t>&lt;table&gt;</a:t>
            </a:r>
          </a:p>
          <a:p>
            <a:r>
              <a:rPr lang="en-US" dirty="0"/>
              <a:t>  &lt;caption&gt;</a:t>
            </a:r>
          </a:p>
          <a:p>
            <a:r>
              <a:rPr lang="en-US" dirty="0"/>
              <a:t>	</a:t>
            </a:r>
            <a:r>
              <a:rPr lang="en-US" dirty="0" err="1"/>
              <a:t>Öğrenciler</a:t>
            </a:r>
            <a:endParaRPr lang="en-US" dirty="0"/>
          </a:p>
          <a:p>
            <a:r>
              <a:rPr lang="en-US" dirty="0"/>
              <a:t>  &lt;/caption&gt;</a:t>
            </a:r>
          </a:p>
          <a:p>
            <a:r>
              <a:rPr lang="en-US" dirty="0"/>
              <a:t>  &lt;</a:t>
            </a:r>
            <a:r>
              <a:rPr lang="en-US" dirty="0" err="1"/>
              <a:t>colgroup</a:t>
            </a:r>
            <a:r>
              <a:rPr lang="en-US" dirty="0"/>
              <a:t>&gt;</a:t>
            </a:r>
          </a:p>
          <a:p>
            <a:r>
              <a:rPr lang="en-US" dirty="0"/>
              <a:t>    &lt;col /&gt;</a:t>
            </a:r>
          </a:p>
          <a:p>
            <a:r>
              <a:rPr lang="en-US" dirty="0"/>
              <a:t>    &lt;col span="2" class=”</a:t>
            </a:r>
            <a:r>
              <a:rPr lang="en-US" dirty="0" err="1"/>
              <a:t>isim</a:t>
            </a:r>
            <a:r>
              <a:rPr lang="en-US" dirty="0"/>
              <a:t>" /&gt;</a:t>
            </a:r>
          </a:p>
          <a:p>
            <a:r>
              <a:rPr lang="en-US" dirty="0"/>
              <a:t>    &lt;col span="2" class=”</a:t>
            </a:r>
            <a:r>
              <a:rPr lang="en-US" dirty="0" err="1"/>
              <a:t>puan</a:t>
            </a:r>
            <a:r>
              <a:rPr lang="en-US" dirty="0"/>
              <a:t>" /&gt;</a:t>
            </a:r>
          </a:p>
          <a:p>
            <a:r>
              <a:rPr lang="en-US" dirty="0"/>
              <a:t>  &lt;/</a:t>
            </a:r>
            <a:r>
              <a:rPr lang="en-US" dirty="0" err="1"/>
              <a:t>colgroup</a:t>
            </a:r>
            <a:r>
              <a:rPr lang="en-US" dirty="0"/>
              <a:t>&gt;</a:t>
            </a:r>
            <a:endParaRPr lang="en-TR" dirty="0"/>
          </a:p>
        </p:txBody>
      </p:sp>
      <p:sp>
        <p:nvSpPr>
          <p:cNvPr id="5" name="TextBox 4">
            <a:extLst>
              <a:ext uri="{FF2B5EF4-FFF2-40B4-BE49-F238E27FC236}">
                <a16:creationId xmlns:a16="http://schemas.microsoft.com/office/drawing/2014/main" id="{34DFD733-BE0A-855A-DD13-366D0A4DCD18}"/>
              </a:ext>
            </a:extLst>
          </p:cNvPr>
          <p:cNvSpPr txBox="1"/>
          <p:nvPr/>
        </p:nvSpPr>
        <p:spPr>
          <a:xfrm>
            <a:off x="6096000" y="2877769"/>
            <a:ext cx="6093618" cy="1200329"/>
          </a:xfrm>
          <a:prstGeom prst="rect">
            <a:avLst/>
          </a:prstGeom>
          <a:noFill/>
        </p:spPr>
        <p:txBody>
          <a:bodyPr wrap="square">
            <a:spAutoFit/>
          </a:bodyPr>
          <a:lstStyle/>
          <a:p>
            <a:r>
              <a:rPr lang="en-TR" dirty="0"/>
              <a:t>örnek</a:t>
            </a:r>
          </a:p>
          <a:p>
            <a:endParaRPr lang="en-TR" dirty="0"/>
          </a:p>
          <a:p>
            <a:r>
              <a:rPr lang="en-TR" dirty="0">
                <a:hlinkClick r:id="rId2"/>
              </a:rPr>
              <a:t>https://developer.mozilla.org/en-US/docs/Web/HTML/Element/colgroup</a:t>
            </a:r>
            <a:endParaRPr lang="en-TR" dirty="0"/>
          </a:p>
        </p:txBody>
      </p:sp>
    </p:spTree>
    <p:extLst>
      <p:ext uri="{BB962C8B-B14F-4D97-AF65-F5344CB8AC3E}">
        <p14:creationId xmlns:p14="http://schemas.microsoft.com/office/powerpoint/2010/main" val="3208969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8637-A61E-7121-C992-C30F340E5A36}"/>
              </a:ext>
            </a:extLst>
          </p:cNvPr>
          <p:cNvSpPr>
            <a:spLocks noGrp="1"/>
          </p:cNvSpPr>
          <p:nvPr>
            <p:ph type="title"/>
          </p:nvPr>
        </p:nvSpPr>
        <p:spPr/>
        <p:txBody>
          <a:bodyPr/>
          <a:lstStyle/>
          <a:p>
            <a:r>
              <a:rPr lang="en-TR" dirty="0"/>
              <a:t>Ana sayfanızın düzeni</a:t>
            </a:r>
          </a:p>
        </p:txBody>
      </p:sp>
      <p:pic>
        <p:nvPicPr>
          <p:cNvPr id="5" name="Content Placeholder 4" descr="A close-up of a sign&#10;&#10;Description automatically generated">
            <a:extLst>
              <a:ext uri="{FF2B5EF4-FFF2-40B4-BE49-F238E27FC236}">
                <a16:creationId xmlns:a16="http://schemas.microsoft.com/office/drawing/2014/main" id="{E9669591-397E-50C6-1F37-4749022DA948}"/>
              </a:ext>
            </a:extLst>
          </p:cNvPr>
          <p:cNvPicPr>
            <a:picLocks noGrp="1" noChangeAspect="1"/>
          </p:cNvPicPr>
          <p:nvPr>
            <p:ph idx="1"/>
          </p:nvPr>
        </p:nvPicPr>
        <p:blipFill>
          <a:blip r:embed="rId2"/>
          <a:stretch>
            <a:fillRect/>
          </a:stretch>
        </p:blipFill>
        <p:spPr>
          <a:xfrm>
            <a:off x="4875071" y="1962425"/>
            <a:ext cx="7316929" cy="2682874"/>
          </a:xfrm>
        </p:spPr>
      </p:pic>
    </p:spTree>
    <p:extLst>
      <p:ext uri="{BB962C8B-B14F-4D97-AF65-F5344CB8AC3E}">
        <p14:creationId xmlns:p14="http://schemas.microsoft.com/office/powerpoint/2010/main" val="557833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ECC9C-DF1F-807D-5DE9-9FD4C5C74FFB}"/>
              </a:ext>
            </a:extLst>
          </p:cNvPr>
          <p:cNvSpPr>
            <a:spLocks noGrp="1"/>
          </p:cNvSpPr>
          <p:nvPr>
            <p:ph type="title"/>
          </p:nvPr>
        </p:nvSpPr>
        <p:spPr>
          <a:xfrm>
            <a:off x="1535371" y="1044054"/>
            <a:ext cx="10013709" cy="1030360"/>
          </a:xfrm>
        </p:spPr>
        <p:txBody>
          <a:bodyPr>
            <a:normAutofit/>
          </a:bodyPr>
          <a:lstStyle/>
          <a:p>
            <a:r>
              <a:rPr lang="en-TR" dirty="0">
                <a:solidFill>
                  <a:schemeClr val="bg1"/>
                </a:solidFill>
              </a:rPr>
              <a:t>Görev tablo3.html</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How to Create Tables in HTML? - Programmingempire">
            <a:extLst>
              <a:ext uri="{FF2B5EF4-FFF2-40B4-BE49-F238E27FC236}">
                <a16:creationId xmlns:a16="http://schemas.microsoft.com/office/drawing/2014/main" id="{868A804B-1E85-5BE3-94DE-AADFB14A9F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140" y="3190876"/>
            <a:ext cx="6332823"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979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B71C1-4235-740B-735D-8E0D1693B1AF}"/>
              </a:ext>
            </a:extLst>
          </p:cNvPr>
          <p:cNvSpPr>
            <a:spLocks noGrp="1"/>
          </p:cNvSpPr>
          <p:nvPr>
            <p:ph type="title"/>
          </p:nvPr>
        </p:nvSpPr>
        <p:spPr>
          <a:xfrm>
            <a:off x="1535371" y="1044054"/>
            <a:ext cx="10013709" cy="1030360"/>
          </a:xfrm>
        </p:spPr>
        <p:txBody>
          <a:bodyPr>
            <a:normAutofit/>
          </a:bodyPr>
          <a:lstStyle/>
          <a:p>
            <a:r>
              <a:rPr lang="en-TR" dirty="0">
                <a:solidFill>
                  <a:schemeClr val="bg1"/>
                </a:solidFill>
              </a:rPr>
              <a:t>Kaynak</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9E17D9-645A-ECFB-63B2-A9788144B809}"/>
              </a:ext>
            </a:extLst>
          </p:cNvPr>
          <p:cNvSpPr>
            <a:spLocks noGrp="1"/>
          </p:cNvSpPr>
          <p:nvPr>
            <p:ph idx="1"/>
          </p:nvPr>
        </p:nvSpPr>
        <p:spPr>
          <a:xfrm>
            <a:off x="1535371" y="2702257"/>
            <a:ext cx="9935571" cy="3426158"/>
          </a:xfrm>
        </p:spPr>
        <p:txBody>
          <a:bodyPr anchor="t">
            <a:normAutofit/>
          </a:bodyPr>
          <a:lstStyle/>
          <a:p>
            <a:r>
              <a:rPr lang="en-US" dirty="0"/>
              <a:t>https://</a:t>
            </a:r>
            <a:r>
              <a:rPr lang="en-US" dirty="0" err="1"/>
              <a:t>www.csszengarden.com</a:t>
            </a:r>
            <a:endParaRPr lang="en-TR" dirty="0"/>
          </a:p>
        </p:txBody>
      </p:sp>
    </p:spTree>
    <p:extLst>
      <p:ext uri="{BB962C8B-B14F-4D97-AF65-F5344CB8AC3E}">
        <p14:creationId xmlns:p14="http://schemas.microsoft.com/office/powerpoint/2010/main" val="814137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198CF-342C-F049-7990-25F63F04563B}"/>
              </a:ext>
            </a:extLst>
          </p:cNvPr>
          <p:cNvSpPr>
            <a:spLocks noGrp="1"/>
          </p:cNvSpPr>
          <p:nvPr>
            <p:ph type="title"/>
          </p:nvPr>
        </p:nvSpPr>
        <p:spPr>
          <a:xfrm>
            <a:off x="1535371" y="1044054"/>
            <a:ext cx="10013709" cy="1030360"/>
          </a:xfrm>
        </p:spPr>
        <p:txBody>
          <a:bodyPr>
            <a:normAutofit/>
          </a:bodyPr>
          <a:lstStyle/>
          <a:p>
            <a:r>
              <a:rPr lang="en-TR" dirty="0">
                <a:solidFill>
                  <a:schemeClr val="bg1"/>
                </a:solidFill>
              </a:rPr>
              <a:t>&lt;video&gt; … &lt;/video&gt;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D73D1C6-BC76-AEF7-D511-16B33EBFE6A6}"/>
              </a:ext>
            </a:extLst>
          </p:cNvPr>
          <p:cNvSpPr txBox="1"/>
          <p:nvPr/>
        </p:nvSpPr>
        <p:spPr>
          <a:xfrm>
            <a:off x="2077539" y="2569327"/>
            <a:ext cx="8697515" cy="1477328"/>
          </a:xfrm>
          <a:prstGeom prst="rect">
            <a:avLst/>
          </a:prstGeom>
          <a:solidFill>
            <a:schemeClr val="tx1"/>
          </a:solidFill>
        </p:spPr>
        <p:txBody>
          <a:bodyPr wrap="square">
            <a:spAutoFit/>
          </a:bodyPr>
          <a:lstStyle/>
          <a:p>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video</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width</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"360"</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height</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"320"</a:t>
            </a:r>
            <a:r>
              <a:rPr lang="en-US" b="0" dirty="0">
                <a:solidFill>
                  <a:srgbClr val="D4D4D4"/>
                </a:solidFill>
                <a:effectLst/>
                <a:latin typeface="Menlo" panose="020B0609030804020204" pitchFamily="49" charset="0"/>
              </a:rPr>
              <a:t> </a:t>
            </a:r>
            <a:r>
              <a:rPr lang="en-US" b="0" dirty="0" err="1">
                <a:solidFill>
                  <a:srgbClr val="9CDCFE"/>
                </a:solidFill>
                <a:effectLst/>
                <a:latin typeface="Menlo" panose="020B0609030804020204" pitchFamily="49" charset="0"/>
              </a:rPr>
              <a:t>autoplay</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a:t>
            </a:r>
            <a:r>
              <a:rPr lang="en-US" b="0" dirty="0" err="1">
                <a:solidFill>
                  <a:srgbClr val="CE9178"/>
                </a:solidFill>
                <a:effectLst/>
                <a:latin typeface="Menlo" panose="020B0609030804020204" pitchFamily="49" charset="0"/>
              </a:rPr>
              <a:t>autoplay</a:t>
            </a:r>
            <a:r>
              <a:rPr lang="en-US" b="0" dirty="0">
                <a:solidFill>
                  <a:srgbClr val="CE9178"/>
                </a:solidFill>
                <a:effectLst/>
                <a:latin typeface="Menlo" panose="020B0609030804020204" pitchFamily="49" charset="0"/>
              </a:rPr>
              <a:t>"</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source</a:t>
            </a:r>
            <a:r>
              <a:rPr lang="en-US" b="0" dirty="0">
                <a:solidFill>
                  <a:srgbClr val="D4D4D4"/>
                </a:solidFill>
                <a:effectLst/>
                <a:latin typeface="Menlo" panose="020B0609030804020204" pitchFamily="49" charset="0"/>
              </a:rPr>
              <a:t> </a:t>
            </a:r>
            <a:r>
              <a:rPr lang="en-US" b="0" dirty="0" err="1">
                <a:solidFill>
                  <a:srgbClr val="9CDCFE"/>
                </a:solidFill>
                <a:effectLst/>
                <a:latin typeface="Menlo" panose="020B0609030804020204" pitchFamily="49" charset="0"/>
              </a:rPr>
              <a:t>src</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"video.mp4"</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type</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"video/mp4"</a:t>
            </a:r>
            <a:r>
              <a:rPr lang="en-US" b="0" dirty="0">
                <a:solidFill>
                  <a:srgbClr val="D4D4D4"/>
                </a:solidFill>
                <a:effectLst/>
                <a:latin typeface="Menlo" panose="020B0609030804020204" pitchFamily="49" charset="0"/>
              </a:rPr>
              <a:t> </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source</a:t>
            </a:r>
            <a:r>
              <a:rPr lang="en-US" b="0" dirty="0">
                <a:solidFill>
                  <a:srgbClr val="D4D4D4"/>
                </a:solidFill>
                <a:effectLst/>
                <a:latin typeface="Menlo" panose="020B0609030804020204" pitchFamily="49" charset="0"/>
              </a:rPr>
              <a:t> </a:t>
            </a:r>
            <a:r>
              <a:rPr lang="en-US" b="0" dirty="0" err="1">
                <a:solidFill>
                  <a:srgbClr val="9CDCFE"/>
                </a:solidFill>
                <a:effectLst/>
                <a:latin typeface="Menlo" panose="020B0609030804020204" pitchFamily="49" charset="0"/>
              </a:rPr>
              <a:t>src</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a:t>
            </a:r>
            <a:r>
              <a:rPr lang="en-US" b="0" dirty="0" err="1">
                <a:solidFill>
                  <a:srgbClr val="CE9178"/>
                </a:solidFill>
                <a:effectLst/>
                <a:latin typeface="Menlo" panose="020B0609030804020204" pitchFamily="49" charset="0"/>
              </a:rPr>
              <a:t>video.ogg</a:t>
            </a:r>
            <a:r>
              <a:rPr lang="en-US" b="0" dirty="0">
                <a:solidFill>
                  <a:srgbClr val="CE9178"/>
                </a:solidFill>
                <a:effectLst/>
                <a:latin typeface="Menlo" panose="020B0609030804020204" pitchFamily="49" charset="0"/>
              </a:rPr>
              <a:t>"</a:t>
            </a:r>
            <a:r>
              <a:rPr lang="en-US" b="0" dirty="0">
                <a:solidFill>
                  <a:srgbClr val="D4D4D4"/>
                </a:solidFill>
                <a:effectLst/>
                <a:latin typeface="Menlo" panose="020B0609030804020204" pitchFamily="49" charset="0"/>
              </a:rPr>
              <a:t> </a:t>
            </a:r>
            <a:r>
              <a:rPr lang="en-US" b="0" dirty="0">
                <a:solidFill>
                  <a:srgbClr val="9CDCFE"/>
                </a:solidFill>
                <a:effectLst/>
                <a:latin typeface="Menlo" panose="020B0609030804020204" pitchFamily="49" charset="0"/>
              </a:rPr>
              <a:t>type</a:t>
            </a:r>
            <a:r>
              <a:rPr lang="en-US" b="0" dirty="0">
                <a:solidFill>
                  <a:srgbClr val="D4D4D4"/>
                </a:solidFill>
                <a:effectLst/>
                <a:latin typeface="Menlo" panose="020B0609030804020204" pitchFamily="49" charset="0"/>
              </a:rPr>
              <a:t>=</a:t>
            </a:r>
            <a:r>
              <a:rPr lang="en-US" b="0" dirty="0">
                <a:solidFill>
                  <a:srgbClr val="CE9178"/>
                </a:solidFill>
                <a:effectLst/>
                <a:latin typeface="Menlo" panose="020B0609030804020204" pitchFamily="49" charset="0"/>
              </a:rPr>
              <a:t>"video/</a:t>
            </a:r>
            <a:r>
              <a:rPr lang="en-US" b="0" dirty="0" err="1">
                <a:solidFill>
                  <a:srgbClr val="CE9178"/>
                </a:solidFill>
                <a:effectLst/>
                <a:latin typeface="Menlo" panose="020B0609030804020204" pitchFamily="49" charset="0"/>
              </a:rPr>
              <a:t>ogg</a:t>
            </a:r>
            <a:r>
              <a:rPr lang="en-US" b="0" dirty="0">
                <a:solidFill>
                  <a:srgbClr val="CE9178"/>
                </a:solidFill>
                <a:effectLst/>
                <a:latin typeface="Menlo" panose="020B0609030804020204" pitchFamily="49" charset="0"/>
              </a:rPr>
              <a:t>"</a:t>
            </a:r>
            <a:r>
              <a:rPr lang="en-US" b="0" dirty="0">
                <a:solidFill>
                  <a:srgbClr val="D4D4D4"/>
                </a:solidFill>
                <a:effectLst/>
                <a:latin typeface="Menlo" panose="020B0609030804020204" pitchFamily="49" charset="0"/>
              </a:rPr>
              <a:t> </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a:p>
            <a:r>
              <a:rPr lang="en-US" b="0" dirty="0" err="1">
                <a:solidFill>
                  <a:srgbClr val="D4D4D4"/>
                </a:solidFill>
                <a:effectLst/>
                <a:latin typeface="Menlo" panose="020B0609030804020204" pitchFamily="49" charset="0"/>
              </a:rPr>
              <a:t>Tarayıcınız</a:t>
            </a:r>
            <a:r>
              <a:rPr lang="en-US" b="0" dirty="0">
                <a:solidFill>
                  <a:srgbClr val="D4D4D4"/>
                </a:solidFill>
                <a:effectLst/>
                <a:latin typeface="Menlo" panose="020B0609030804020204" pitchFamily="49" charset="0"/>
              </a:rPr>
              <a:t> video </a:t>
            </a:r>
            <a:r>
              <a:rPr lang="en-US" b="0" dirty="0" err="1">
                <a:solidFill>
                  <a:srgbClr val="D4D4D4"/>
                </a:solidFill>
                <a:effectLst/>
                <a:latin typeface="Menlo" panose="020B0609030804020204" pitchFamily="49" charset="0"/>
              </a:rPr>
              <a:t>etiketini</a:t>
            </a:r>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desteklemiyor</a:t>
            </a:r>
            <a:r>
              <a:rPr lang="en-US" b="0" dirty="0">
                <a:solidFill>
                  <a:srgbClr val="D4D4D4"/>
                </a:solidFill>
                <a:effectLst/>
                <a:latin typeface="Menlo" panose="020B0609030804020204" pitchFamily="49" charset="0"/>
              </a:rPr>
              <a:t>.</a:t>
            </a:r>
          </a:p>
          <a:p>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video</a:t>
            </a:r>
            <a:r>
              <a:rPr lang="en-US" b="0" dirty="0">
                <a:solidFill>
                  <a:srgbClr val="808080"/>
                </a:solidFill>
                <a:effectLst/>
                <a:latin typeface="Menlo" panose="020B0609030804020204" pitchFamily="49" charset="0"/>
              </a:rPr>
              <a:t>&gt;</a:t>
            </a:r>
            <a:endParaRPr lang="en-US" b="0" dirty="0">
              <a:solidFill>
                <a:srgbClr val="D4D4D4"/>
              </a:solidFill>
              <a:effectLst/>
              <a:latin typeface="Menlo" panose="020B0609030804020204" pitchFamily="49" charset="0"/>
            </a:endParaRPr>
          </a:p>
        </p:txBody>
      </p:sp>
      <p:sp>
        <p:nvSpPr>
          <p:cNvPr id="11" name="TextBox 10">
            <a:extLst>
              <a:ext uri="{FF2B5EF4-FFF2-40B4-BE49-F238E27FC236}">
                <a16:creationId xmlns:a16="http://schemas.microsoft.com/office/drawing/2014/main" id="{B49C4348-5CFF-C872-44F6-7421B2F0F971}"/>
              </a:ext>
            </a:extLst>
          </p:cNvPr>
          <p:cNvSpPr txBox="1"/>
          <p:nvPr/>
        </p:nvSpPr>
        <p:spPr>
          <a:xfrm>
            <a:off x="2203847" y="5267661"/>
            <a:ext cx="8981388" cy="646331"/>
          </a:xfrm>
          <a:prstGeom prst="rect">
            <a:avLst/>
          </a:prstGeom>
          <a:noFill/>
        </p:spPr>
        <p:txBody>
          <a:bodyPr wrap="square">
            <a:spAutoFit/>
          </a:bodyPr>
          <a:lstStyle/>
          <a:p>
            <a:r>
              <a:rPr lang="en-US" dirty="0"/>
              <a:t>controls="controls” </a:t>
            </a:r>
            <a:r>
              <a:rPr lang="en-US" dirty="0" err="1"/>
              <a:t>özellği</a:t>
            </a:r>
            <a:r>
              <a:rPr lang="en-US" dirty="0"/>
              <a:t> </a:t>
            </a:r>
            <a:r>
              <a:rPr lang="en-US" dirty="0" err="1"/>
              <a:t>verilirse</a:t>
            </a:r>
            <a:r>
              <a:rPr lang="en-US" dirty="0"/>
              <a:t> Play, Stop </a:t>
            </a:r>
            <a:r>
              <a:rPr lang="en-US" dirty="0" err="1"/>
              <a:t>düğmeleri</a:t>
            </a:r>
            <a:r>
              <a:rPr lang="en-US" dirty="0"/>
              <a:t> </a:t>
            </a:r>
            <a:r>
              <a:rPr lang="en-US" dirty="0" err="1"/>
              <a:t>ile</a:t>
            </a:r>
            <a:r>
              <a:rPr lang="en-US" dirty="0"/>
              <a:t> control </a:t>
            </a:r>
            <a:r>
              <a:rPr lang="en-US" dirty="0" err="1"/>
              <a:t>edilir</a:t>
            </a:r>
            <a:r>
              <a:rPr lang="en-US" dirty="0"/>
              <a:t> </a:t>
            </a:r>
            <a:r>
              <a:rPr lang="en-US" dirty="0" err="1"/>
              <a:t>şekilde</a:t>
            </a:r>
            <a:r>
              <a:rPr lang="en-US" dirty="0"/>
              <a:t> </a:t>
            </a:r>
            <a:r>
              <a:rPr lang="en-US" dirty="0" err="1"/>
              <a:t>gelecek</a:t>
            </a:r>
            <a:endParaRPr lang="en-TR" dirty="0"/>
          </a:p>
        </p:txBody>
      </p:sp>
    </p:spTree>
    <p:extLst>
      <p:ext uri="{BB962C8B-B14F-4D97-AF65-F5344CB8AC3E}">
        <p14:creationId xmlns:p14="http://schemas.microsoft.com/office/powerpoint/2010/main" val="94209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ADC669-315B-A39A-022B-4D9F63D32142}"/>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&lt;ADRESS&gt;</a:t>
            </a:r>
          </a:p>
        </p:txBody>
      </p:sp>
      <p:sp>
        <p:nvSpPr>
          <p:cNvPr id="16" name="Rectangle 15">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6" descr="A screenshot of a computer&#10;&#10;Description automatically generated">
            <a:extLst>
              <a:ext uri="{FF2B5EF4-FFF2-40B4-BE49-F238E27FC236}">
                <a16:creationId xmlns:a16="http://schemas.microsoft.com/office/drawing/2014/main" id="{C4F38E2B-BD72-B071-6E0B-76834CE2AD9B}"/>
              </a:ext>
            </a:extLst>
          </p:cNvPr>
          <p:cNvPicPr>
            <a:picLocks noChangeAspect="1"/>
          </p:cNvPicPr>
          <p:nvPr/>
        </p:nvPicPr>
        <p:blipFill>
          <a:blip r:embed="rId2"/>
          <a:stretch>
            <a:fillRect/>
          </a:stretch>
        </p:blipFill>
        <p:spPr>
          <a:xfrm>
            <a:off x="1102777" y="2300161"/>
            <a:ext cx="11011120" cy="3661198"/>
          </a:xfrm>
          <a:prstGeom prst="rect">
            <a:avLst/>
          </a:prstGeom>
        </p:spPr>
      </p:pic>
    </p:spTree>
    <p:extLst>
      <p:ext uri="{BB962C8B-B14F-4D97-AF65-F5344CB8AC3E}">
        <p14:creationId xmlns:p14="http://schemas.microsoft.com/office/powerpoint/2010/main" val="2712309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40F4-C3AC-F23A-5288-478590D67BE3}"/>
              </a:ext>
            </a:extLst>
          </p:cNvPr>
          <p:cNvSpPr>
            <a:spLocks noGrp="1"/>
          </p:cNvSpPr>
          <p:nvPr>
            <p:ph type="title"/>
          </p:nvPr>
        </p:nvSpPr>
        <p:spPr/>
        <p:txBody>
          <a:bodyPr/>
          <a:lstStyle/>
          <a:p>
            <a:r>
              <a:rPr lang="en-TR" dirty="0"/>
              <a:t>&lt;BASE&gt;</a:t>
            </a:r>
          </a:p>
        </p:txBody>
      </p:sp>
      <p:sp>
        <p:nvSpPr>
          <p:cNvPr id="3" name="Content Placeholder 2">
            <a:extLst>
              <a:ext uri="{FF2B5EF4-FFF2-40B4-BE49-F238E27FC236}">
                <a16:creationId xmlns:a16="http://schemas.microsoft.com/office/drawing/2014/main" id="{B08DB9D5-838A-FD13-620C-024C8A73F596}"/>
              </a:ext>
            </a:extLst>
          </p:cNvPr>
          <p:cNvSpPr>
            <a:spLocks noGrp="1"/>
          </p:cNvSpPr>
          <p:nvPr>
            <p:ph idx="1"/>
          </p:nvPr>
        </p:nvSpPr>
        <p:spPr/>
        <p:txBody>
          <a:bodyPr/>
          <a:lstStyle/>
          <a:p>
            <a:r>
              <a:rPr lang="en-TR" dirty="0"/>
              <a:t>Bir taban URL belirtir. </a:t>
            </a:r>
            <a:r>
              <a:rPr lang="en-US" dirty="0"/>
              <a:t>B</a:t>
            </a:r>
            <a:r>
              <a:rPr lang="en-TR" dirty="0"/>
              <a:t>u durumda a taglarına bağlı #name ler bu taban adrese altındadır.</a:t>
            </a:r>
          </a:p>
          <a:p>
            <a:r>
              <a:rPr lang="en-TR" dirty="0"/>
              <a:t>ÖRNEĞİN;</a:t>
            </a:r>
          </a:p>
          <a:p>
            <a:r>
              <a:rPr lang="en-US" dirty="0"/>
              <a:t>&lt;base </a:t>
            </a:r>
            <a:r>
              <a:rPr lang="en-US" dirty="0" err="1"/>
              <a:t>href</a:t>
            </a:r>
            <a:r>
              <a:rPr lang="en-US" dirty="0"/>
              <a:t>="https://</a:t>
            </a:r>
            <a:r>
              <a:rPr lang="en-US" dirty="0" err="1"/>
              <a:t>example.com</a:t>
            </a:r>
            <a:r>
              <a:rPr lang="en-US" dirty="0"/>
              <a:t>/"&gt;</a:t>
            </a:r>
          </a:p>
          <a:p>
            <a:r>
              <a:rPr lang="en-US" dirty="0"/>
              <a:t>&lt;a </a:t>
            </a:r>
            <a:r>
              <a:rPr lang="en-US" dirty="0" err="1"/>
              <a:t>href</a:t>
            </a:r>
            <a:r>
              <a:rPr lang="en-US" dirty="0"/>
              <a:t>="#anchor"&gt;To anchor&lt;/a&gt;</a:t>
            </a:r>
            <a:r>
              <a:rPr lang="en-US" b="0" i="0" dirty="0">
                <a:solidFill>
                  <a:srgbClr val="1B1B1B"/>
                </a:solidFill>
                <a:effectLst/>
                <a:latin typeface="Inter"/>
              </a:rPr>
              <a:t>. </a:t>
            </a:r>
          </a:p>
          <a:p>
            <a:endParaRPr lang="en-US" b="0" dirty="0">
              <a:solidFill>
                <a:srgbClr val="1B1B1B"/>
              </a:solidFill>
              <a:latin typeface="Inter"/>
            </a:endParaRPr>
          </a:p>
          <a:p>
            <a:r>
              <a:rPr lang="en-US" b="0" dirty="0">
                <a:solidFill>
                  <a:srgbClr val="1B1B1B"/>
                </a:solidFill>
                <a:latin typeface="Inter"/>
              </a:rPr>
              <a:t>Link </a:t>
            </a:r>
            <a:r>
              <a:rPr lang="en-US" dirty="0">
                <a:highlight>
                  <a:srgbClr val="FFFF00"/>
                </a:highlight>
              </a:rPr>
              <a:t>https://</a:t>
            </a:r>
            <a:r>
              <a:rPr lang="en-US" dirty="0" err="1">
                <a:highlight>
                  <a:srgbClr val="FFFF00"/>
                </a:highlight>
              </a:rPr>
              <a:t>example.com</a:t>
            </a:r>
            <a:r>
              <a:rPr lang="en-US" dirty="0">
                <a:highlight>
                  <a:srgbClr val="FFFF00"/>
                </a:highlight>
              </a:rPr>
              <a:t>/#anchor</a:t>
            </a:r>
            <a:endParaRPr lang="en-TR" dirty="0">
              <a:highlight>
                <a:srgbClr val="FFFF00"/>
              </a:highlight>
            </a:endParaRPr>
          </a:p>
        </p:txBody>
      </p:sp>
    </p:spTree>
    <p:extLst>
      <p:ext uri="{BB962C8B-B14F-4D97-AF65-F5344CB8AC3E}">
        <p14:creationId xmlns:p14="http://schemas.microsoft.com/office/powerpoint/2010/main" val="3286464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53EA8F-E58B-C687-4F77-4B6A99B0657E}"/>
              </a:ext>
            </a:extLst>
          </p:cNvPr>
          <p:cNvSpPr>
            <a:spLocks noGrp="1"/>
          </p:cNvSpPr>
          <p:nvPr>
            <p:ph type="title"/>
          </p:nvPr>
        </p:nvSpPr>
        <p:spPr>
          <a:xfrm>
            <a:off x="1535371" y="1044054"/>
            <a:ext cx="10013709" cy="1030360"/>
          </a:xfrm>
        </p:spPr>
        <p:txBody>
          <a:bodyPr>
            <a:normAutofit/>
          </a:bodyPr>
          <a:lstStyle/>
          <a:p>
            <a:r>
              <a:rPr lang="en-TR" dirty="0">
                <a:solidFill>
                  <a:schemeClr val="bg1"/>
                </a:solidFill>
              </a:rPr>
              <a:t>&lt;bdi&gt;&lt;bdi&gt;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BF54F1-4F97-1769-4F00-EDBACA7DD01A}"/>
              </a:ext>
            </a:extLst>
          </p:cNvPr>
          <p:cNvSpPr>
            <a:spLocks noGrp="1"/>
          </p:cNvSpPr>
          <p:nvPr>
            <p:ph idx="1"/>
          </p:nvPr>
        </p:nvSpPr>
        <p:spPr>
          <a:xfrm>
            <a:off x="1535371" y="2702257"/>
            <a:ext cx="9935571" cy="1155368"/>
          </a:xfrm>
        </p:spPr>
        <p:txBody>
          <a:bodyPr anchor="t">
            <a:normAutofit/>
          </a:bodyPr>
          <a:lstStyle/>
          <a:p>
            <a:r>
              <a:rPr lang="en-US" b="0" i="0" dirty="0">
                <a:effectLst/>
                <a:latin typeface="Montserrat" pitchFamily="2" charset="77"/>
              </a:rPr>
              <a:t>&lt;</a:t>
            </a:r>
            <a:r>
              <a:rPr lang="en-US" b="0" i="0" dirty="0" err="1">
                <a:effectLst/>
                <a:latin typeface="Montserrat" pitchFamily="2" charset="77"/>
              </a:rPr>
              <a:t>bdi</a:t>
            </a:r>
            <a:r>
              <a:rPr lang="en-US" b="0" i="0" dirty="0">
                <a:effectLst/>
                <a:latin typeface="Montserrat" pitchFamily="2" charset="77"/>
              </a:rPr>
              <a:t>&gt; </a:t>
            </a:r>
            <a:r>
              <a:rPr lang="en-US" b="0" i="0" dirty="0" err="1">
                <a:effectLst/>
                <a:latin typeface="Montserrat" pitchFamily="2" charset="77"/>
              </a:rPr>
              <a:t>etiketi</a:t>
            </a:r>
            <a:r>
              <a:rPr lang="en-US" b="0" i="0" dirty="0">
                <a:effectLst/>
                <a:latin typeface="Montserrat" pitchFamily="2" charset="77"/>
              </a:rPr>
              <a:t> </a:t>
            </a:r>
            <a:r>
              <a:rPr lang="en-US" b="0" i="0" dirty="0" err="1">
                <a:effectLst/>
                <a:latin typeface="Montserrat" pitchFamily="2" charset="77"/>
              </a:rPr>
              <a:t>işaretlenen</a:t>
            </a:r>
            <a:r>
              <a:rPr lang="en-US" b="0" i="0" dirty="0">
                <a:effectLst/>
                <a:latin typeface="Montserrat" pitchFamily="2" charset="77"/>
              </a:rPr>
              <a:t> </a:t>
            </a:r>
            <a:r>
              <a:rPr lang="en-US" b="0" i="0" dirty="0" err="1">
                <a:effectLst/>
                <a:latin typeface="Montserrat" pitchFamily="2" charset="77"/>
              </a:rPr>
              <a:t>metnin</a:t>
            </a:r>
            <a:r>
              <a:rPr lang="en-US" b="0" i="0" dirty="0">
                <a:effectLst/>
                <a:latin typeface="Montserrat" pitchFamily="2" charset="77"/>
              </a:rPr>
              <a:t> </a:t>
            </a:r>
            <a:r>
              <a:rPr lang="en-US" b="0" i="0" dirty="0" err="1">
                <a:effectLst/>
                <a:latin typeface="Montserrat" pitchFamily="2" charset="77"/>
              </a:rPr>
              <a:t>yönünü</a:t>
            </a:r>
            <a:r>
              <a:rPr lang="en-US" b="0" i="0" dirty="0">
                <a:effectLst/>
                <a:latin typeface="Montserrat" pitchFamily="2" charset="77"/>
              </a:rPr>
              <a:t> </a:t>
            </a:r>
            <a:r>
              <a:rPr lang="en-US" b="0" i="0" dirty="0" err="1">
                <a:effectLst/>
                <a:latin typeface="Montserrat" pitchFamily="2" charset="77"/>
              </a:rPr>
              <a:t>çevirmez</a:t>
            </a:r>
            <a:r>
              <a:rPr lang="en-US" b="0" i="0" dirty="0">
                <a:effectLst/>
                <a:latin typeface="Montserrat" pitchFamily="2" charset="77"/>
              </a:rPr>
              <a:t>, </a:t>
            </a:r>
            <a:r>
              <a:rPr lang="en-US" b="0" i="0" dirty="0" err="1">
                <a:effectLst/>
                <a:latin typeface="Montserrat" pitchFamily="2" charset="77"/>
              </a:rPr>
              <a:t>yalnızca</a:t>
            </a:r>
            <a:r>
              <a:rPr lang="en-US" b="0" i="0" dirty="0">
                <a:effectLst/>
                <a:latin typeface="Montserrat" pitchFamily="2" charset="77"/>
              </a:rPr>
              <a:t> </a:t>
            </a:r>
            <a:r>
              <a:rPr lang="en-US" b="0" i="0" dirty="0" err="1">
                <a:effectLst/>
                <a:latin typeface="Montserrat" pitchFamily="2" charset="77"/>
              </a:rPr>
              <a:t>tarayıcıya</a:t>
            </a:r>
            <a:r>
              <a:rPr lang="en-US" b="0" i="0" dirty="0">
                <a:effectLst/>
                <a:latin typeface="Montserrat" pitchFamily="2" charset="77"/>
              </a:rPr>
              <a:t> </a:t>
            </a:r>
            <a:r>
              <a:rPr lang="en-US" b="0" i="0" dirty="0" err="1">
                <a:effectLst/>
                <a:latin typeface="Montserrat" pitchFamily="2" charset="77"/>
              </a:rPr>
              <a:t>metnin</a:t>
            </a:r>
            <a:r>
              <a:rPr lang="en-US" b="0" i="0" dirty="0">
                <a:effectLst/>
                <a:latin typeface="Montserrat" pitchFamily="2" charset="77"/>
              </a:rPr>
              <a:t> </a:t>
            </a:r>
            <a:r>
              <a:rPr lang="en-US" b="0" i="0" dirty="0" err="1">
                <a:effectLst/>
                <a:latin typeface="Montserrat" pitchFamily="2" charset="77"/>
              </a:rPr>
              <a:t>ters</a:t>
            </a:r>
            <a:r>
              <a:rPr lang="en-US" b="0" i="0" dirty="0">
                <a:effectLst/>
                <a:latin typeface="Montserrat" pitchFamily="2" charset="77"/>
              </a:rPr>
              <a:t> </a:t>
            </a:r>
            <a:r>
              <a:rPr lang="en-US" b="0" i="0" dirty="0" err="1">
                <a:effectLst/>
                <a:latin typeface="Montserrat" pitchFamily="2" charset="77"/>
              </a:rPr>
              <a:t>yönde</a:t>
            </a:r>
            <a:r>
              <a:rPr lang="en-US" b="0" i="0" dirty="0">
                <a:effectLst/>
                <a:latin typeface="Montserrat" pitchFamily="2" charset="77"/>
              </a:rPr>
              <a:t> </a:t>
            </a:r>
            <a:r>
              <a:rPr lang="en-US" b="0" i="0" dirty="0" err="1">
                <a:effectLst/>
                <a:latin typeface="Montserrat" pitchFamily="2" charset="77"/>
              </a:rPr>
              <a:t>okunması</a:t>
            </a:r>
            <a:r>
              <a:rPr lang="en-US" b="0" i="0" dirty="0">
                <a:effectLst/>
                <a:latin typeface="Montserrat" pitchFamily="2" charset="77"/>
              </a:rPr>
              <a:t> </a:t>
            </a:r>
            <a:r>
              <a:rPr lang="en-US" b="0" i="0" dirty="0" err="1">
                <a:effectLst/>
                <a:latin typeface="Montserrat" pitchFamily="2" charset="77"/>
              </a:rPr>
              <a:t>gerektiğini</a:t>
            </a:r>
            <a:r>
              <a:rPr lang="en-US" b="0" i="0" dirty="0">
                <a:effectLst/>
                <a:latin typeface="Montserrat" pitchFamily="2" charset="77"/>
              </a:rPr>
              <a:t> </a:t>
            </a:r>
            <a:r>
              <a:rPr lang="en-US" b="0" i="0" dirty="0" err="1">
                <a:effectLst/>
                <a:latin typeface="Montserrat" pitchFamily="2" charset="77"/>
              </a:rPr>
              <a:t>belirtir</a:t>
            </a:r>
            <a:r>
              <a:rPr lang="en-US" b="0" i="0" dirty="0">
                <a:effectLst/>
                <a:latin typeface="Montserrat" pitchFamily="2" charset="77"/>
              </a:rPr>
              <a:t>.</a:t>
            </a:r>
          </a:p>
          <a:p>
            <a:endParaRPr lang="en-US" b="0" dirty="0">
              <a:latin typeface="Montserrat" pitchFamily="2" charset="77"/>
            </a:endParaRPr>
          </a:p>
          <a:p>
            <a:endParaRPr lang="en-TR" dirty="0"/>
          </a:p>
        </p:txBody>
      </p:sp>
      <p:sp>
        <p:nvSpPr>
          <p:cNvPr id="7" name="TextBox 6">
            <a:extLst>
              <a:ext uri="{FF2B5EF4-FFF2-40B4-BE49-F238E27FC236}">
                <a16:creationId xmlns:a16="http://schemas.microsoft.com/office/drawing/2014/main" id="{872EAB8C-EB9E-A537-5677-D6C4845EEB2A}"/>
              </a:ext>
            </a:extLst>
          </p:cNvPr>
          <p:cNvSpPr txBox="1"/>
          <p:nvPr/>
        </p:nvSpPr>
        <p:spPr>
          <a:xfrm>
            <a:off x="1535369" y="3913429"/>
            <a:ext cx="9290731" cy="923330"/>
          </a:xfrm>
          <a:prstGeom prst="rect">
            <a:avLst/>
          </a:prstGeom>
          <a:noFill/>
        </p:spPr>
        <p:txBody>
          <a:bodyPr wrap="square">
            <a:spAutoFit/>
          </a:bodyPr>
          <a:lstStyle/>
          <a:p>
            <a:r>
              <a:rPr lang="en-TR" dirty="0"/>
              <a:t>HTML öğesi, tarayıcının çift yönlü algoritmasına, içerdiği metni çevresindeki metinden ayrı olarak ele almasını söyler. Bir web sitesi dinamik olarak bir miktar metin eklediğinde ve eklenen metnin yönünü bilmediğinde özellikle kullanışlıdır.</a:t>
            </a:r>
          </a:p>
        </p:txBody>
      </p:sp>
    </p:spTree>
    <p:extLst>
      <p:ext uri="{BB962C8B-B14F-4D97-AF65-F5344CB8AC3E}">
        <p14:creationId xmlns:p14="http://schemas.microsoft.com/office/powerpoint/2010/main" val="1254829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F922F3-52DB-7AC9-9552-10868346F105}"/>
              </a:ext>
            </a:extLst>
          </p:cNvPr>
          <p:cNvSpPr>
            <a:spLocks noGrp="1"/>
          </p:cNvSpPr>
          <p:nvPr>
            <p:ph type="title"/>
          </p:nvPr>
        </p:nvSpPr>
        <p:spPr>
          <a:xfrm>
            <a:off x="1535371" y="1044054"/>
            <a:ext cx="10013709" cy="1030360"/>
          </a:xfrm>
        </p:spPr>
        <p:txBody>
          <a:bodyPr>
            <a:normAutofit/>
          </a:bodyPr>
          <a:lstStyle/>
          <a:p>
            <a:r>
              <a:rPr lang="en-TR" dirty="0">
                <a:solidFill>
                  <a:schemeClr val="bg1"/>
                </a:solidFill>
              </a:rPr>
              <a:t>&lt;bdo </a:t>
            </a:r>
            <a:r>
              <a:rPr lang="en-US" dirty="0">
                <a:solidFill>
                  <a:schemeClr val="bg1"/>
                </a:solidFill>
              </a:rPr>
              <a:t>d</a:t>
            </a:r>
            <a:r>
              <a:rPr lang="en-TR" dirty="0">
                <a:solidFill>
                  <a:schemeClr val="bg1"/>
                </a:solidFill>
              </a:rPr>
              <a:t>ir=“rtl” &gt;&lt;/bdo&gt;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A screenshot of a computer code&#10;&#10;Description automatically generated">
            <a:extLst>
              <a:ext uri="{FF2B5EF4-FFF2-40B4-BE49-F238E27FC236}">
                <a16:creationId xmlns:a16="http://schemas.microsoft.com/office/drawing/2014/main" id="{1E7F3B34-44DC-B912-A140-53493D66DCB7}"/>
              </a:ext>
            </a:extLst>
          </p:cNvPr>
          <p:cNvPicPr>
            <a:picLocks noChangeAspect="1"/>
          </p:cNvPicPr>
          <p:nvPr/>
        </p:nvPicPr>
        <p:blipFill>
          <a:blip r:embed="rId2"/>
          <a:stretch>
            <a:fillRect/>
          </a:stretch>
        </p:blipFill>
        <p:spPr>
          <a:xfrm>
            <a:off x="1102776" y="2244357"/>
            <a:ext cx="7698323" cy="4266193"/>
          </a:xfrm>
          <a:prstGeom prst="rect">
            <a:avLst/>
          </a:prstGeom>
        </p:spPr>
      </p:pic>
    </p:spTree>
    <p:extLst>
      <p:ext uri="{BB962C8B-B14F-4D97-AF65-F5344CB8AC3E}">
        <p14:creationId xmlns:p14="http://schemas.microsoft.com/office/powerpoint/2010/main" val="264676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B8E3B-17D3-5692-207E-124ED17DA3F8}"/>
              </a:ext>
            </a:extLst>
          </p:cNvPr>
          <p:cNvSpPr>
            <a:spLocks noGrp="1"/>
          </p:cNvSpPr>
          <p:nvPr>
            <p:ph type="title"/>
          </p:nvPr>
        </p:nvSpPr>
        <p:spPr>
          <a:xfrm>
            <a:off x="1535371" y="1044054"/>
            <a:ext cx="10013709" cy="1030360"/>
          </a:xfrm>
        </p:spPr>
        <p:txBody>
          <a:bodyPr>
            <a:normAutofit/>
          </a:bodyPr>
          <a:lstStyle/>
          <a:p>
            <a:r>
              <a:rPr lang="en-US" u="none" strike="noStrike" dirty="0">
                <a:solidFill>
                  <a:schemeClr val="bg1"/>
                </a:solidFill>
                <a:effectLst/>
              </a:rPr>
              <a:t>&lt;blockquote&gt;</a:t>
            </a:r>
            <a:endParaRPr lang="en-TR"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D28C50-EFB0-4716-AD44-2B565BB3C099}"/>
              </a:ext>
            </a:extLst>
          </p:cNvPr>
          <p:cNvSpPr>
            <a:spLocks noGrp="1"/>
          </p:cNvSpPr>
          <p:nvPr>
            <p:ph idx="1"/>
          </p:nvPr>
        </p:nvSpPr>
        <p:spPr>
          <a:xfrm>
            <a:off x="1535371" y="2702257"/>
            <a:ext cx="9935571" cy="3426158"/>
          </a:xfrm>
        </p:spPr>
        <p:txBody>
          <a:bodyPr anchor="t">
            <a:normAutofit/>
          </a:bodyPr>
          <a:lstStyle/>
          <a:p>
            <a:endParaRPr lang="en-TR" dirty="0"/>
          </a:p>
        </p:txBody>
      </p:sp>
      <p:sp>
        <p:nvSpPr>
          <p:cNvPr id="5" name="TextBox 4">
            <a:extLst>
              <a:ext uri="{FF2B5EF4-FFF2-40B4-BE49-F238E27FC236}">
                <a16:creationId xmlns:a16="http://schemas.microsoft.com/office/drawing/2014/main" id="{6ECE9DD2-9ADB-F129-A83D-A81147F5E828}"/>
              </a:ext>
            </a:extLst>
          </p:cNvPr>
          <p:cNvSpPr txBox="1"/>
          <p:nvPr/>
        </p:nvSpPr>
        <p:spPr>
          <a:xfrm>
            <a:off x="1685925" y="3399673"/>
            <a:ext cx="8970704" cy="1477328"/>
          </a:xfrm>
          <a:prstGeom prst="rect">
            <a:avLst/>
          </a:prstGeom>
          <a:solidFill>
            <a:schemeClr val="tx1"/>
          </a:solidFill>
        </p:spPr>
        <p:txBody>
          <a:bodyPr wrap="square">
            <a:spAutoFit/>
          </a:bodyPr>
          <a:lstStyle/>
          <a:p>
            <a:r>
              <a:rPr lang="en-US" u="none" strike="noStrike" dirty="0">
                <a:solidFill>
                  <a:srgbClr val="F8F8F2"/>
                </a:solidFill>
                <a:effectLst/>
              </a:rPr>
              <a:t>&lt;</a:t>
            </a:r>
            <a:r>
              <a:rPr lang="en-US" u="none" strike="noStrike" dirty="0">
                <a:solidFill>
                  <a:srgbClr val="F92672"/>
                </a:solidFill>
                <a:effectLst/>
              </a:rPr>
              <a:t>blockquote </a:t>
            </a:r>
            <a:r>
              <a:rPr lang="en-US" u="none" strike="noStrike" dirty="0">
                <a:solidFill>
                  <a:srgbClr val="A6E22E"/>
                </a:solidFill>
                <a:effectLst/>
              </a:rPr>
              <a:t>cite</a:t>
            </a:r>
            <a:r>
              <a:rPr lang="en-US" u="none" strike="noStrike" dirty="0">
                <a:solidFill>
                  <a:srgbClr val="F8F8F2"/>
                </a:solidFill>
                <a:effectLst/>
              </a:rPr>
              <a:t>="</a:t>
            </a:r>
            <a:r>
              <a:rPr lang="en-US" u="none" strike="noStrike" dirty="0">
                <a:solidFill>
                  <a:srgbClr val="E6DB74"/>
                </a:solidFill>
                <a:effectLst/>
              </a:rPr>
              <a:t>https://</a:t>
            </a:r>
            <a:r>
              <a:rPr lang="en-US" u="none" strike="noStrike" dirty="0" err="1">
                <a:solidFill>
                  <a:srgbClr val="E6DB74"/>
                </a:solidFill>
                <a:effectLst/>
              </a:rPr>
              <a:t>tr.wikipedia.org</a:t>
            </a:r>
            <a:r>
              <a:rPr lang="en-US" u="none" strike="noStrike" dirty="0">
                <a:solidFill>
                  <a:srgbClr val="E6DB74"/>
                </a:solidFill>
                <a:effectLst/>
              </a:rPr>
              <a:t>/wiki/</a:t>
            </a:r>
            <a:r>
              <a:rPr lang="en-US" u="none" strike="noStrike" dirty="0" err="1">
                <a:solidFill>
                  <a:srgbClr val="E6DB74"/>
                </a:solidFill>
                <a:effectLst/>
              </a:rPr>
              <a:t>World_Wide_Web_Consortium</a:t>
            </a:r>
            <a:r>
              <a:rPr lang="en-US" u="none" strike="noStrike" dirty="0">
                <a:solidFill>
                  <a:srgbClr val="F8F8F2"/>
                </a:solidFill>
                <a:effectLst/>
              </a:rPr>
              <a:t>"&gt;</a:t>
            </a:r>
            <a:r>
              <a:rPr lang="en-US" dirty="0"/>
              <a:t> </a:t>
            </a:r>
            <a:r>
              <a:rPr lang="en-US" dirty="0" err="1">
                <a:solidFill>
                  <a:schemeClr val="bg2">
                    <a:lumMod val="90000"/>
                  </a:schemeClr>
                </a:solidFill>
              </a:rPr>
              <a:t>Dünya</a:t>
            </a:r>
            <a:r>
              <a:rPr lang="en-US" dirty="0">
                <a:solidFill>
                  <a:schemeClr val="bg2">
                    <a:lumMod val="90000"/>
                  </a:schemeClr>
                </a:solidFill>
              </a:rPr>
              <a:t> </a:t>
            </a:r>
            <a:r>
              <a:rPr lang="en-US" dirty="0" err="1">
                <a:solidFill>
                  <a:schemeClr val="bg2">
                    <a:lumMod val="90000"/>
                  </a:schemeClr>
                </a:solidFill>
              </a:rPr>
              <a:t>Çapında</a:t>
            </a:r>
            <a:r>
              <a:rPr lang="en-US" dirty="0">
                <a:solidFill>
                  <a:schemeClr val="bg2">
                    <a:lumMod val="90000"/>
                  </a:schemeClr>
                </a:solidFill>
              </a:rPr>
              <a:t> </a:t>
            </a:r>
            <a:r>
              <a:rPr lang="en-US" dirty="0" err="1">
                <a:solidFill>
                  <a:schemeClr val="bg2">
                    <a:lumMod val="90000"/>
                  </a:schemeClr>
                </a:solidFill>
              </a:rPr>
              <a:t>Ağ</a:t>
            </a:r>
            <a:r>
              <a:rPr lang="en-US" dirty="0">
                <a:solidFill>
                  <a:schemeClr val="bg2">
                    <a:lumMod val="90000"/>
                  </a:schemeClr>
                </a:solidFill>
              </a:rPr>
              <a:t> </a:t>
            </a:r>
            <a:r>
              <a:rPr lang="en-US" dirty="0" err="1">
                <a:solidFill>
                  <a:schemeClr val="bg2">
                    <a:lumMod val="90000"/>
                  </a:schemeClr>
                </a:solidFill>
              </a:rPr>
              <a:t>Konsorsiyumu</a:t>
            </a:r>
            <a:r>
              <a:rPr lang="en-US" dirty="0">
                <a:solidFill>
                  <a:schemeClr val="bg2">
                    <a:lumMod val="90000"/>
                  </a:schemeClr>
                </a:solidFill>
              </a:rPr>
              <a:t>, </a:t>
            </a:r>
            <a:r>
              <a:rPr lang="en-US" dirty="0" err="1">
                <a:solidFill>
                  <a:schemeClr val="bg2">
                    <a:lumMod val="90000"/>
                  </a:schemeClr>
                </a:solidFill>
              </a:rPr>
              <a:t>Ekim</a:t>
            </a:r>
            <a:r>
              <a:rPr lang="en-US" dirty="0">
                <a:solidFill>
                  <a:schemeClr val="bg2">
                    <a:lumMod val="90000"/>
                  </a:schemeClr>
                </a:solidFill>
              </a:rPr>
              <a:t> 1994'te </a:t>
            </a:r>
            <a:r>
              <a:rPr lang="en-US" dirty="0" err="1">
                <a:solidFill>
                  <a:schemeClr val="bg2">
                    <a:lumMod val="90000"/>
                  </a:schemeClr>
                </a:solidFill>
              </a:rPr>
              <a:t>Ağ'ın</a:t>
            </a:r>
            <a:r>
              <a:rPr lang="en-US" dirty="0">
                <a:solidFill>
                  <a:schemeClr val="bg2">
                    <a:lumMod val="90000"/>
                  </a:schemeClr>
                </a:solidFill>
              </a:rPr>
              <a:t> </a:t>
            </a:r>
            <a:r>
              <a:rPr lang="en-US" dirty="0" err="1">
                <a:solidFill>
                  <a:schemeClr val="bg2">
                    <a:lumMod val="90000"/>
                  </a:schemeClr>
                </a:solidFill>
              </a:rPr>
              <a:t>mucidi</a:t>
            </a:r>
            <a:r>
              <a:rPr lang="en-US" dirty="0">
                <a:solidFill>
                  <a:schemeClr val="bg2">
                    <a:lumMod val="90000"/>
                  </a:schemeClr>
                </a:solidFill>
              </a:rPr>
              <a:t> Tim Berners-Lee </a:t>
            </a:r>
            <a:r>
              <a:rPr lang="en-US" dirty="0" err="1">
                <a:solidFill>
                  <a:schemeClr val="bg2">
                    <a:lumMod val="90000"/>
                  </a:schemeClr>
                </a:solidFill>
              </a:rPr>
              <a:t>tarafından</a:t>
            </a:r>
            <a:r>
              <a:rPr lang="en-US" dirty="0">
                <a:solidFill>
                  <a:schemeClr val="bg2">
                    <a:lumMod val="90000"/>
                  </a:schemeClr>
                </a:solidFill>
              </a:rPr>
              <a:t> MIT </a:t>
            </a:r>
            <a:r>
              <a:rPr lang="en-US" dirty="0" err="1">
                <a:solidFill>
                  <a:schemeClr val="bg2">
                    <a:lumMod val="90000"/>
                  </a:schemeClr>
                </a:solidFill>
              </a:rPr>
              <a:t>ve</a:t>
            </a:r>
            <a:r>
              <a:rPr lang="en-US" dirty="0">
                <a:solidFill>
                  <a:schemeClr val="bg2">
                    <a:lumMod val="90000"/>
                  </a:schemeClr>
                </a:solidFill>
              </a:rPr>
              <a:t> CERN </a:t>
            </a:r>
            <a:r>
              <a:rPr lang="en-US" dirty="0" err="1">
                <a:solidFill>
                  <a:schemeClr val="bg2">
                    <a:lumMod val="90000"/>
                  </a:schemeClr>
                </a:solidFill>
              </a:rPr>
              <a:t>bünyesinde</a:t>
            </a:r>
            <a:r>
              <a:rPr lang="en-US" dirty="0">
                <a:solidFill>
                  <a:schemeClr val="bg2">
                    <a:lumMod val="90000"/>
                  </a:schemeClr>
                </a:solidFill>
              </a:rPr>
              <a:t> </a:t>
            </a:r>
            <a:r>
              <a:rPr lang="en-US" dirty="0" err="1">
                <a:solidFill>
                  <a:schemeClr val="bg2">
                    <a:lumMod val="90000"/>
                  </a:schemeClr>
                </a:solidFill>
              </a:rPr>
              <a:t>kurulmuş</a:t>
            </a:r>
            <a:r>
              <a:rPr lang="en-US" dirty="0">
                <a:solidFill>
                  <a:schemeClr val="bg2">
                    <a:lumMod val="90000"/>
                  </a:schemeClr>
                </a:solidFill>
              </a:rPr>
              <a:t> </a:t>
            </a:r>
            <a:r>
              <a:rPr lang="en-US" dirty="0" err="1">
                <a:solidFill>
                  <a:schemeClr val="bg2">
                    <a:lumMod val="90000"/>
                  </a:schemeClr>
                </a:solidFill>
              </a:rPr>
              <a:t>olan</a:t>
            </a:r>
            <a:r>
              <a:rPr lang="en-US" dirty="0">
                <a:solidFill>
                  <a:schemeClr val="bg2">
                    <a:lumMod val="90000"/>
                  </a:schemeClr>
                </a:solidFill>
              </a:rPr>
              <a:t> </a:t>
            </a:r>
            <a:r>
              <a:rPr lang="en-US" dirty="0" err="1">
                <a:solidFill>
                  <a:schemeClr val="bg2">
                    <a:lumMod val="90000"/>
                  </a:schemeClr>
                </a:solidFill>
              </a:rPr>
              <a:t>uluslararası</a:t>
            </a:r>
            <a:r>
              <a:rPr lang="en-US" dirty="0">
                <a:solidFill>
                  <a:schemeClr val="bg2">
                    <a:lumMod val="90000"/>
                  </a:schemeClr>
                </a:solidFill>
              </a:rPr>
              <a:t> </a:t>
            </a:r>
            <a:r>
              <a:rPr lang="en-US" dirty="0" err="1">
                <a:solidFill>
                  <a:schemeClr val="bg2">
                    <a:lumMod val="90000"/>
                  </a:schemeClr>
                </a:solidFill>
              </a:rPr>
              <a:t>Dünya</a:t>
            </a:r>
            <a:r>
              <a:rPr lang="en-US" dirty="0">
                <a:solidFill>
                  <a:schemeClr val="bg2">
                    <a:lumMod val="90000"/>
                  </a:schemeClr>
                </a:solidFill>
              </a:rPr>
              <a:t> </a:t>
            </a:r>
            <a:r>
              <a:rPr lang="en-US" dirty="0" err="1">
                <a:solidFill>
                  <a:schemeClr val="bg2">
                    <a:lumMod val="90000"/>
                  </a:schemeClr>
                </a:solidFill>
              </a:rPr>
              <a:t>Çapında</a:t>
            </a:r>
            <a:r>
              <a:rPr lang="en-US" dirty="0">
                <a:solidFill>
                  <a:schemeClr val="bg2">
                    <a:lumMod val="90000"/>
                  </a:schemeClr>
                </a:solidFill>
              </a:rPr>
              <a:t> </a:t>
            </a:r>
            <a:r>
              <a:rPr lang="en-US" dirty="0" err="1">
                <a:solidFill>
                  <a:schemeClr val="bg2">
                    <a:lumMod val="90000"/>
                  </a:schemeClr>
                </a:solidFill>
              </a:rPr>
              <a:t>Ağ</a:t>
            </a:r>
            <a:r>
              <a:rPr lang="en-US" dirty="0">
                <a:solidFill>
                  <a:schemeClr val="bg2">
                    <a:lumMod val="90000"/>
                  </a:schemeClr>
                </a:solidFill>
              </a:rPr>
              <a:t> </a:t>
            </a:r>
            <a:r>
              <a:rPr lang="en-US" dirty="0" err="1">
                <a:solidFill>
                  <a:schemeClr val="bg2">
                    <a:lumMod val="90000"/>
                  </a:schemeClr>
                </a:solidFill>
              </a:rPr>
              <a:t>standartlarını</a:t>
            </a:r>
            <a:r>
              <a:rPr lang="en-US" dirty="0">
                <a:solidFill>
                  <a:schemeClr val="bg2">
                    <a:lumMod val="90000"/>
                  </a:schemeClr>
                </a:solidFill>
              </a:rPr>
              <a:t> </a:t>
            </a:r>
            <a:r>
              <a:rPr lang="en-US" dirty="0" err="1">
                <a:solidFill>
                  <a:schemeClr val="bg2">
                    <a:lumMod val="90000"/>
                  </a:schemeClr>
                </a:solidFill>
              </a:rPr>
              <a:t>belirleyen</a:t>
            </a:r>
            <a:r>
              <a:rPr lang="en-US" dirty="0">
                <a:solidFill>
                  <a:schemeClr val="bg2">
                    <a:lumMod val="90000"/>
                  </a:schemeClr>
                </a:solidFill>
              </a:rPr>
              <a:t> </a:t>
            </a:r>
            <a:r>
              <a:rPr lang="en-US" dirty="0" err="1">
                <a:solidFill>
                  <a:schemeClr val="bg2">
                    <a:lumMod val="90000"/>
                  </a:schemeClr>
                </a:solidFill>
              </a:rPr>
              <a:t>örgüttür</a:t>
            </a:r>
            <a:r>
              <a:rPr lang="en-US" dirty="0">
                <a:solidFill>
                  <a:schemeClr val="bg2">
                    <a:lumMod val="90000"/>
                  </a:schemeClr>
                </a:solidFill>
              </a:rPr>
              <a:t>. </a:t>
            </a:r>
            <a:r>
              <a:rPr lang="en-US" u="none" strike="noStrike" dirty="0">
                <a:solidFill>
                  <a:srgbClr val="F8F8F2"/>
                </a:solidFill>
                <a:effectLst/>
              </a:rPr>
              <a:t>&lt;/</a:t>
            </a:r>
            <a:r>
              <a:rPr lang="en-US" u="none" strike="noStrike" dirty="0">
                <a:solidFill>
                  <a:srgbClr val="F92672"/>
                </a:solidFill>
                <a:effectLst/>
              </a:rPr>
              <a:t>blockquote</a:t>
            </a:r>
            <a:r>
              <a:rPr lang="en-US" u="none" strike="noStrike" dirty="0">
                <a:solidFill>
                  <a:srgbClr val="F8F8F2"/>
                </a:solidFill>
                <a:effectLst/>
              </a:rPr>
              <a:t>&gt;</a:t>
            </a:r>
            <a:endParaRPr lang="en-TR" dirty="0"/>
          </a:p>
        </p:txBody>
      </p:sp>
    </p:spTree>
    <p:extLst>
      <p:ext uri="{BB962C8B-B14F-4D97-AF65-F5344CB8AC3E}">
        <p14:creationId xmlns:p14="http://schemas.microsoft.com/office/powerpoint/2010/main" val="2194772267"/>
      </p:ext>
    </p:extLst>
  </p:cSld>
  <p:clrMapOvr>
    <a:masterClrMapping/>
  </p:clrMapOvr>
</p:sld>
</file>

<file path=ppt/theme/theme1.xml><?xml version="1.0" encoding="utf-8"?>
<a:theme xmlns:a="http://schemas.openxmlformats.org/drawingml/2006/main" name="ShojiVTI">
  <a:themeElements>
    <a:clrScheme name="AnalogousFromDarkSeedLeftStep">
      <a:dk1>
        <a:srgbClr val="000000"/>
      </a:dk1>
      <a:lt1>
        <a:srgbClr val="FFFFFF"/>
      </a:lt1>
      <a:dk2>
        <a:srgbClr val="311C21"/>
      </a:dk2>
      <a:lt2>
        <a:srgbClr val="F0F3F3"/>
      </a:lt2>
      <a:accent1>
        <a:srgbClr val="C3624D"/>
      </a:accent1>
      <a:accent2>
        <a:srgbClr val="B13B57"/>
      </a:accent2>
      <a:accent3>
        <a:srgbClr val="C34D9A"/>
      </a:accent3>
      <a:accent4>
        <a:srgbClr val="A93BB1"/>
      </a:accent4>
      <a:accent5>
        <a:srgbClr val="8A4DC3"/>
      </a:accent5>
      <a:accent6>
        <a:srgbClr val="4A3FB3"/>
      </a:accent6>
      <a:hlink>
        <a:srgbClr val="963F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4581</TotalTime>
  <Words>2004</Words>
  <Application>Microsoft Macintosh PowerPoint</Application>
  <PresentationFormat>Widescreen</PresentationFormat>
  <Paragraphs>214</Paragraphs>
  <Slides>38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38</vt:i4>
      </vt:variant>
    </vt:vector>
  </HeadingPairs>
  <TitlesOfParts>
    <vt:vector size="52" baseType="lpstr">
      <vt:lpstr>Meiryo</vt:lpstr>
      <vt:lpstr>Aharoni</vt:lpstr>
      <vt:lpstr>Arial</vt:lpstr>
      <vt:lpstr>Calibri</vt:lpstr>
      <vt:lpstr>Corbel</vt:lpstr>
      <vt:lpstr>Google Sans</vt:lpstr>
      <vt:lpstr>Inter</vt:lpstr>
      <vt:lpstr>Menlo</vt:lpstr>
      <vt:lpstr>Monaco</vt:lpstr>
      <vt:lpstr>Montserrat</vt:lpstr>
      <vt:lpstr>proxima-nova</vt:lpstr>
      <vt:lpstr>Rubik</vt:lpstr>
      <vt:lpstr>runda</vt:lpstr>
      <vt:lpstr>ShojiVTI</vt:lpstr>
      <vt:lpstr>HTML</vt:lpstr>
      <vt:lpstr>The Ultimate HTML5 Cheat Sheet – 2023 </vt:lpstr>
      <vt:lpstr>&lt;AUDIO&gt;</vt:lpstr>
      <vt:lpstr>&lt;video&gt; … &lt;/video&gt;</vt:lpstr>
      <vt:lpstr>&lt;ADRESS&gt;</vt:lpstr>
      <vt:lpstr>&lt;BASE&gt;</vt:lpstr>
      <vt:lpstr>&lt;bdi&gt;&lt;bdi&gt;</vt:lpstr>
      <vt:lpstr>&lt;bdo dir=“rtl” &gt;&lt;/bdo&gt;</vt:lpstr>
      <vt:lpstr>&lt;blockquote&gt;</vt:lpstr>
      <vt:lpstr>&lt;canvas&gt;&lt;/canvas&gt;</vt:lpstr>
      <vt:lpstr>&lt;caption&gt;</vt:lpstr>
      <vt:lpstr>&lt;cite&gt;</vt:lpstr>
      <vt:lpstr>&lt;code&gt;</vt:lpstr>
      <vt:lpstr>&lt;aera&gt;</vt:lpstr>
      <vt:lpstr>&lt;img&gt; &lt;map&gt; &lt;area&gt;</vt:lpstr>
      <vt:lpstr>&lt;DIV&gt; Satırı kaplar. Paragraf etiketi gibidir.</vt:lpstr>
      <vt:lpstr>SPAN genişliği içerik kadardır</vt:lpstr>
      <vt:lpstr>&lt;b&gt; ve &lt;strong&gt;  &lt;i&gt; ve &lt;em&gt;  &lt;i&gt; ve &lt;em&gt;  </vt:lpstr>
      <vt:lpstr>&lt;mark&gt; TEXT &lt;/mark&gt;  &lt;small&gt;TEXT &lt;/small&gt; </vt:lpstr>
      <vt:lpstr>&lt;del&gt;TTT&lt;/del&gt; &lt;sub&gt;TTT&lt;/sub&gt;</vt:lpstr>
      <vt:lpstr>IFRAME</vt:lpstr>
      <vt:lpstr>Sıralı Liste</vt:lpstr>
      <vt:lpstr>Soru</vt:lpstr>
      <vt:lpstr>Cevap</vt:lpstr>
      <vt:lpstr>Html Tablo Tanımlama</vt:lpstr>
      <vt:lpstr>&lt;table&gt; &lt;/table&gt;</vt:lpstr>
      <vt:lpstr>PowerPoint Presentation</vt:lpstr>
      <vt:lpstr>PowerPoint Presentation</vt:lpstr>
      <vt:lpstr>PowerPoint Presentation</vt:lpstr>
      <vt:lpstr>PowerPoint Presentation</vt:lpstr>
      <vt:lpstr>Kolon birleştirme (colspan) :</vt:lpstr>
      <vt:lpstr>Satır Birleştirme (rowspan) : </vt:lpstr>
      <vt:lpstr>Tablo1.html</vt:lpstr>
      <vt:lpstr>Görev 2 tablo1.html Tablo içine alınız</vt:lpstr>
      <vt:lpstr>&lt;colgroup&gt;&lt;/colgroup&gt;</vt:lpstr>
      <vt:lpstr>Ana sayfanızın düzeni</vt:lpstr>
      <vt:lpstr>Görev tablo3.html</vt:lpstr>
      <vt:lpstr>Kaynak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Esra KIDIMAN</dc:creator>
  <cp:lastModifiedBy>Esra KIDIMAN</cp:lastModifiedBy>
  <cp:revision>16</cp:revision>
  <dcterms:created xsi:type="dcterms:W3CDTF">2023-10-14T18:25:02Z</dcterms:created>
  <dcterms:modified xsi:type="dcterms:W3CDTF">2023-10-19T22:55:36Z</dcterms:modified>
</cp:coreProperties>
</file>