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61" r:id="rId6"/>
    <p:sldId id="262" r:id="rId7"/>
    <p:sldId id="287" r:id="rId8"/>
    <p:sldId id="288" r:id="rId9"/>
    <p:sldId id="289" r:id="rId10"/>
    <p:sldId id="264" r:id="rId11"/>
    <p:sldId id="290" r:id="rId12"/>
    <p:sldId id="265" r:id="rId13"/>
    <p:sldId id="257" r:id="rId14"/>
    <p:sldId id="271" r:id="rId15"/>
    <p:sldId id="272" r:id="rId16"/>
    <p:sldId id="273" r:id="rId17"/>
    <p:sldId id="274" r:id="rId18"/>
    <p:sldId id="275" r:id="rId19"/>
    <p:sldId id="270" r:id="rId20"/>
    <p:sldId id="276" r:id="rId21"/>
    <p:sldId id="277" r:id="rId22"/>
    <p:sldId id="278" r:id="rId23"/>
    <p:sldId id="279" r:id="rId24"/>
    <p:sldId id="280" r:id="rId25"/>
    <p:sldId id="258" r:id="rId26"/>
    <p:sldId id="281" r:id="rId27"/>
    <p:sldId id="259" r:id="rId28"/>
    <p:sldId id="292" r:id="rId29"/>
    <p:sldId id="282" r:id="rId30"/>
    <p:sldId id="283" r:id="rId31"/>
    <p:sldId id="284" r:id="rId32"/>
    <p:sldId id="285" r:id="rId33"/>
    <p:sldId id="286" r:id="rId34"/>
    <p:sldId id="291" r:id="rId3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1227-7C8F-2F66-EDAA-D94B1FE2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00F6-7787-77A5-BB86-E647F9AB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3AE8-A368-5DC6-DF14-D8008921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703A-9371-2266-5FFF-B54148D0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C05E-14DB-1BF5-A71C-1EB8BE71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65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8B6-2814-3B5B-AD62-323ED790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8DB3-FA57-FC88-CE50-AF08575E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2E5D-2A30-52FC-3921-6FE5753A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81EA-7522-B98D-CBAC-311B0BF7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6CC8-4088-FB95-9992-9472C193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001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8C1C6-BC7E-4001-A87A-013E87F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ADBA7-51F7-316B-DC58-19C1A35D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E0D6-09A8-C865-84B9-31A991D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891A-F072-4526-183D-E166FD89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4F7E-97F0-1948-AD69-B13C703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75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E47-6770-3AC1-5ADF-E55C80E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45FA-D92C-6972-045E-2E6C90E2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781A-BF22-2475-D512-A2B8D22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DA4D-791A-23AC-C9A3-D3A9C603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7868-AF43-9776-9518-226CBA63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17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1F4E-DB3E-B99D-F82B-8DC5546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A87C-A360-BE94-8ABA-064144B4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46A3-4AB1-EA04-BE6D-804ACD44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1665-E7F2-BA5F-EA4C-04F057F4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3F0-76E2-A9A4-DCB7-F17AF3A6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7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4A1-5DD8-5920-5890-97A5361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B791-10F0-A6C7-3A71-448ACF10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742E-51C5-9C04-7E5F-8EC8AD4F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F580-8104-493C-C5D6-1FB796C5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2234-C65A-9810-0328-D0F4498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B7B3-9A9A-E1A4-9FD0-EC30999C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525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B2D2-9500-D1C6-AB35-9A149A8D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F7A6-5B74-0D1E-84F0-D8E03487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E592-37A2-3DD2-394A-3492473E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2B0F4-D39F-3CE6-0276-31934B87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CF675-FB8F-A10E-3B89-A9EE2799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CFBE-4712-0744-4557-C3E0BC41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7A7F4-FFA0-43E9-305C-45746F97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12BBE-BF1B-18E0-9D67-0CBD7774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92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A38-5467-1E99-70B2-15084516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0406-2455-BA32-2371-764D8F8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68A7A-BB5B-C661-0075-E8C675E8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C482C-F6C1-C08A-15C2-081BA30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56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962D4-826E-D1C7-ADD2-4D9F8067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D830-6BC9-F1F2-0F17-8133FC8C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CF6D-A66C-729D-E2AE-31767945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5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4710-D988-DDF3-D3BF-1801D9BE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DFF2-657A-56F1-8E69-4B4E6ECB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3206-2325-9A05-3B49-E501E9A92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F4A6-F400-258D-6DFE-20DBFE22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8087-3AA5-D102-C20F-4AAC781F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87F0-D0F9-CAB6-B602-82FC7AE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1861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1BDD-23E3-5EDB-6B6AF108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63AF-3AA2-A47A-3F5E-A5F90B991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D377-CC82-54C1-BC19-84CEBFE6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193F-C524-FAF5-44EF-E9E1F9A9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F115-1D9D-2D01-DD2C-D758946E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A43F-287D-4F7E-0D98-CA175B54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26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D4949-46B7-AA5E-6B71-CC0C7A3E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54F5-2C54-BF96-B30F-91B7B51E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7C67-1FEB-0287-FFAA-8394F7DD0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9B99-A281-6F50-2943-BE643334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306E-8267-F77A-3AC0-117515AE0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/autocapitali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jed-kudYk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HTMLElement/dragstart_event" TargetMode="External"/><Relationship Id="rId3" Type="http://schemas.openxmlformats.org/officeDocument/2006/relationships/hyperlink" Target="https://developer.mozilla.org/en-US/docs/Web/API/HTMLElement/drag_event" TargetMode="External"/><Relationship Id="rId7" Type="http://schemas.openxmlformats.org/officeDocument/2006/relationships/hyperlink" Target="https://developer.mozilla.org/en-US/docs/Web/API/HTMLElement/dragover_event" TargetMode="External"/><Relationship Id="rId2" Type="http://schemas.openxmlformats.org/officeDocument/2006/relationships/hyperlink" Target="https://developer.mozilla.org/en-US/docs/Web/HTML/Global_attributes/dragg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Element/dragleave_event" TargetMode="External"/><Relationship Id="rId5" Type="http://schemas.openxmlformats.org/officeDocument/2006/relationships/hyperlink" Target="https://developer.mozilla.org/en-US/docs/Web/API/HTMLElement/dragenter_event" TargetMode="External"/><Relationship Id="rId4" Type="http://schemas.openxmlformats.org/officeDocument/2006/relationships/hyperlink" Target="https://developer.mozilla.org/en-US/docs/Web/API/HTMLElement/dragend_event" TargetMode="External"/><Relationship Id="rId9" Type="http://schemas.openxmlformats.org/officeDocument/2006/relationships/hyperlink" Target="https://developer.mozilla.org/en-US/docs/Web/API/HTMLElement/drop_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81B6-9939-134D-9EAB-BFC069754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Hafta 4 </a:t>
            </a:r>
            <a:br>
              <a:rPr lang="en-TR" dirty="0"/>
            </a:br>
            <a:r>
              <a:rPr lang="en-TR" dirty="0"/>
              <a:t>WEB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D4699-F657-3444-A1D6-BD6EDEE77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Dr. Esra KIDIMAN DEMİRHAN</a:t>
            </a:r>
          </a:p>
        </p:txBody>
      </p:sp>
    </p:spTree>
    <p:extLst>
      <p:ext uri="{BB962C8B-B14F-4D97-AF65-F5344CB8AC3E}">
        <p14:creationId xmlns:p14="http://schemas.microsoft.com/office/powerpoint/2010/main" val="369244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600B-86D4-2D83-2ADB-302A6BB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24" y="292878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sng" dirty="0">
                <a:effectLst/>
                <a:latin typeface="Inter"/>
                <a:hlinkClick r:id="rId2"/>
              </a:rPr>
              <a:t>Autocapitalize</a:t>
            </a:r>
            <a:br>
              <a:rPr lang="en-US" b="0" i="0" u="sng" dirty="0">
                <a:effectLst/>
                <a:latin typeface="Inter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444-73EB-5259-222E-A899521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7" y="5388531"/>
            <a:ext cx="11523945" cy="101441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Önemli</a:t>
            </a:r>
            <a:r>
              <a:rPr lang="en-US" dirty="0"/>
              <a:t> Not: Bu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klavyelerde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girişlerinde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klavyelerde</a:t>
            </a:r>
            <a:r>
              <a:rPr lang="en-US" dirty="0"/>
              <a:t> </a:t>
            </a:r>
            <a:r>
              <a:rPr lang="en-US" dirty="0" err="1"/>
              <a:t>çalışmıyor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5B30-1F62-37EC-9374-590F3A1A6DBA}"/>
              </a:ext>
            </a:extLst>
          </p:cNvPr>
          <p:cNvSpPr txBox="1"/>
          <p:nvPr/>
        </p:nvSpPr>
        <p:spPr>
          <a:xfrm>
            <a:off x="838200" y="2837795"/>
            <a:ext cx="9216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Name: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type="text"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autocapitalize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="words" autofocus&gt;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&lt;!-- Assign id to the Button. --&gt;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&lt;button id=”HADI"&gt;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Submit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&lt;/button&gt;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B3B7E-795D-E898-BE35-C7D436F69F1B}"/>
              </a:ext>
            </a:extLst>
          </p:cNvPr>
          <p:cNvSpPr txBox="1"/>
          <p:nvPr/>
        </p:nvSpPr>
        <p:spPr>
          <a:xfrm>
            <a:off x="838200" y="1433775"/>
            <a:ext cx="997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tag_name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autocapitalize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off | none | on | sentences | words | characters</a:t>
            </a:r>
            <a:r>
              <a:rPr lang="en-US" dirty="0"/>
              <a:t>" /&gt;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9113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615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Isosceles Triangle 615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chema Örnek Kodlar ve Itempropları Kullanımı anlatan bilgisayar kullanan insanlar a karşılık yapıyı anlayan robotlar">
            <a:extLst>
              <a:ext uri="{FF2B5EF4-FFF2-40B4-BE49-F238E27FC236}">
                <a16:creationId xmlns:a16="http://schemas.microsoft.com/office/drawing/2014/main" id="{A0E2051F-C15B-5178-64C7-5DD48DDC7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66309"/>
            <a:ext cx="10905066" cy="512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3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47F-C089-6FE1-CF53-C9F3AB06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49124"/>
            <a:ext cx="10515600" cy="1325563"/>
          </a:xfrm>
        </p:spPr>
        <p:txBody>
          <a:bodyPr/>
          <a:lstStyle/>
          <a:p>
            <a:r>
              <a:rPr lang="en-US" b="1" i="0" dirty="0" err="1">
                <a:solidFill>
                  <a:srgbClr val="273239"/>
                </a:solidFill>
                <a:effectLst/>
                <a:latin typeface="Source Sans 3"/>
              </a:rPr>
              <a:t>itemscope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C6AA-C10F-944A-0D53-421342C0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374687"/>
            <a:ext cx="6319839" cy="49546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&lt;!DOCTYPE html&gt;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&lt;html&gt;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/>
              <a:t>&lt;body&gt; 	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&lt;center&gt; 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1400" dirty="0"/>
              <a:t>&lt;h1 style="color: green;"&gt; </a:t>
            </a:r>
            <a:r>
              <a:rPr lang="en-US" sz="1400" dirty="0" err="1"/>
              <a:t>GeeksforGeek</a:t>
            </a:r>
            <a:r>
              <a:rPr lang="en-US" sz="1400" dirty="0"/>
              <a:t>&lt;/h1&gt; 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1400" dirty="0"/>
              <a:t>&lt;strong&gt;HTML </a:t>
            </a:r>
            <a:r>
              <a:rPr lang="en-US" sz="1400" dirty="0" err="1"/>
              <a:t>itemscope</a:t>
            </a:r>
            <a:r>
              <a:rPr lang="en-US" sz="1400" dirty="0"/>
              <a:t> Attribute &lt;/strong&gt;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&lt;/center&gt;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&lt;div </a:t>
            </a:r>
            <a:r>
              <a:rPr lang="en-US" sz="1400" dirty="0" err="1">
                <a:solidFill>
                  <a:srgbClr val="C00000"/>
                </a:solidFill>
              </a:rPr>
              <a:t>itemscope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itemtype</a:t>
            </a:r>
            <a:r>
              <a:rPr lang="en-US" sz="1400" dirty="0">
                <a:solidFill>
                  <a:srgbClr val="C00000"/>
                </a:solidFill>
              </a:rPr>
              <a:t>=</a:t>
            </a:r>
            <a:r>
              <a:rPr lang="en-US" sz="1400" dirty="0"/>
              <a:t> "https://</a:t>
            </a:r>
            <a:r>
              <a:rPr lang="en-US" sz="1400" dirty="0" err="1"/>
              <a:t>www.youtube.com</a:t>
            </a:r>
            <a:r>
              <a:rPr lang="en-US" sz="1400" dirty="0"/>
              <a:t>/channel/UC0RhatS1pyxInC00YKjjBqQ"&gt;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&lt;h1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1400" dirty="0"/>
              <a:t>"&gt;Courses&lt;/h1&gt;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&lt;span&gt;</a:t>
            </a:r>
            <a:r>
              <a:rPr lang="en-US" sz="1400" dirty="0" err="1"/>
              <a:t>Geeksforgeeks</a:t>
            </a:r>
            <a:r>
              <a:rPr lang="en-US" sz="1400" dirty="0"/>
              <a:t>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r>
              <a:rPr lang="en-US" sz="1400" dirty="0"/>
              <a:t>"&gt;A Computer&lt;/span&gt;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Science portal for Geeks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  <a:r>
              <a:rPr lang="en-US" sz="1400" dirty="0"/>
              <a:t>"&gt;Web Developer&lt;/span&gt;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 </a:t>
            </a:r>
            <a:r>
              <a:rPr lang="en-US" sz="1400" dirty="0">
                <a:hlinkClick r:id="rId2"/>
              </a:rPr>
              <a:t>https://www.youtube.com/watch?v=Bjed-kudYkU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full_course</a:t>
            </a:r>
            <a:r>
              <a:rPr lang="en-US" sz="1400" dirty="0"/>
              <a:t>"&gt;Visit Courses&lt;/a&gt;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&lt;/div&gt;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/>
              <a:t>&lt;/body&gt;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&lt;/html&gt; </a:t>
            </a:r>
          </a:p>
          <a:p>
            <a:pPr>
              <a:spcBef>
                <a:spcPts val="600"/>
              </a:spcBef>
            </a:pPr>
            <a:endParaRPr lang="en-TR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9728DE-D832-13CD-AF1E-168D16B2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46" y="1525500"/>
            <a:ext cx="520393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2E6-EBDE-A6E2-9D93-96FA0B27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D2BB-E277-804B-5BC4-CC3CF158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elemanları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673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CBFB-729C-6FF4-06D2-BC70248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HTML Form Attributes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332C-5C4D-1059-EDEC-115CFD8B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HTML &lt;form&gt; 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elemanı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action=""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target=""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method=""</a:t>
            </a:r>
            <a:endParaRPr lang="en-US" dirty="0">
              <a:solidFill>
                <a:srgbClr val="111111"/>
              </a:solidFill>
              <a:latin typeface="Poppins" pitchFamily="2" charset="77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özniteliğini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kullanmaktadır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.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2192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29FE-610F-5257-AF41-BE2BAA32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Action /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Eylem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Özelliğİ</a:t>
            </a:r>
            <a:b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EA6A-681A-B142-085C-3E2428C3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254125"/>
            <a:ext cx="10515600" cy="28606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doctype.html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Eğer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 action="" 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özelliği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tanımlanmaz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ise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form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gönderildiğinde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kullanıcı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aynı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sayfada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kalacaktır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Default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target="_self"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dirty="0"/>
            </a:br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2B7B23-F294-7FFA-B6E2-60F59AC94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30280"/>
              </p:ext>
            </p:extLst>
          </p:nvPr>
        </p:nvGraphicFramePr>
        <p:xfrm>
          <a:off x="838200" y="3896995"/>
          <a:ext cx="8908256" cy="2133600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840486226"/>
                    </a:ext>
                  </a:extLst>
                </a:gridCol>
                <a:gridCol w="7146131">
                  <a:extLst>
                    <a:ext uri="{9D8B030D-6E8A-4147-A177-3AD203B41FA5}">
                      <a16:colId xmlns:a16="http://schemas.microsoft.com/office/drawing/2014/main" val="2501895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_blank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Eylemin yeni bir pencerede ya da sekmede gerçekleşeceğini belirtir.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_self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Eylemin geçerli pencere ya da sekmede gerçekleşeceğini belirtir.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7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Eylemin</a:t>
                      </a:r>
                      <a:r>
                        <a:rPr lang="en-US" dirty="0">
                          <a:effectLst/>
                        </a:rPr>
                        <a:t> yeni </a:t>
                      </a:r>
                      <a:r>
                        <a:rPr lang="en-US" dirty="0" err="1">
                          <a:effectLst/>
                        </a:rPr>
                        <a:t>üst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pencerede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gerçekleşeceğini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belirtir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3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_top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Sonuç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pencerenin</a:t>
                      </a:r>
                      <a:r>
                        <a:rPr lang="en-US" dirty="0">
                          <a:effectLst/>
                        </a:rPr>
                        <a:t> tam </a:t>
                      </a:r>
                      <a:r>
                        <a:rPr lang="en-US" dirty="0" err="1">
                          <a:effectLst/>
                        </a:rPr>
                        <a:t>tepesinde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görüntülenir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84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framename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Yanıt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iframe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içerisinde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görüntülenir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4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0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8D23-148C-D014-1BB8-92BB277E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Form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Gönderim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Methodları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3F1A-DB72-7E1E-213E-EF663388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HTTP (Hyper Text Transfer Protocol) :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Köprü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transfer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protokolü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HTTP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istemci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sunucu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arasındaki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iletişimi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kurmak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tasarlanmıştır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Yaygın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HTTP (Hyper Text Transfer Protocol)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yöntemleri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GET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POST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Yöntemleridir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1486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6012-4CF1-634E-D372-400643C1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GET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3E0D-9005-ACE5-4514-65603E77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kaynaktan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belirli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yaygın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HTTP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yöntemlerinden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biridir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belleğine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alınabilir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geçmişinde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URL'nin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uzunluğu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sınırlıdır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(2048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karakter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Hassas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veriler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uğraşırken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kesinlikle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tercih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edilmemelidir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POST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methodu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kullanılmalıdır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genellikle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sorgu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dizeleri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gibi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güvenlik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sorunu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olmayan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veriler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kullanımı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uygundur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sadece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4626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20CD-A96D-1DC4-FDAA-281FD261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GET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A4E5-E47F-9C9C-5551-23591CEC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825625"/>
            <a:ext cx="10882312" cy="4351338"/>
          </a:xfrm>
        </p:spPr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post.php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en-US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4066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37DC-5CFD-BB57-F793-FB87C711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2849-8013-0B9F-E49F-1747DE67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soyadınız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John Doe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E-Posta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Adresiniz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gmail.com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3993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8A75-C37D-85E7-C277-9213419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ile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İlgili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Kavramlar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0405-6B4D-E16B-64CF-DEFF8C7E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1" y="1327759"/>
            <a:ext cx="11040649" cy="4849204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1.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Node,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temel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birimini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oluşturur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2. Element: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belgesindeki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etiket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Element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Element,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ağacında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türüdür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etiketinin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özelliklerini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çocuk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düğümlerini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3. Parent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ebeveyn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Parent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ebeveyn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“body”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4. Child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çocuk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Child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içindeki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“span”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Child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Node’larından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biridir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5. Attribute: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özelliklerine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Attribute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Attribute’udur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6. Text Node: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Text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paragraf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Node’dur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7. DOM API: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DOM API,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erişmek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programlama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arayüzüdür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JavaScript,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API’sını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okuyabilir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değiştirebilir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8. DOM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1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JavaScript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değiştirmeyi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dinamik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değiştirmek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etkileşimli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uygulamaları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1926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E1FF2E-B32A-DDEB-0557-B44C085B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72" y="471492"/>
            <a:ext cx="8318500" cy="307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4BEAF-4A85-858C-5CA9-0B63979FD8F7}"/>
              </a:ext>
            </a:extLst>
          </p:cNvPr>
          <p:cNvSpPr txBox="1"/>
          <p:nvPr/>
        </p:nvSpPr>
        <p:spPr>
          <a:xfrm>
            <a:off x="603647" y="751344"/>
            <a:ext cx="87689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&lt;!DOCTYPE html&gt;</a:t>
            </a:r>
          </a:p>
          <a:p>
            <a:r>
              <a:rPr lang="en-TR" dirty="0"/>
              <a:t>&lt;html&gt;</a:t>
            </a:r>
          </a:p>
          <a:p>
            <a:r>
              <a:rPr lang="en-TR" dirty="0"/>
              <a:t>&lt;body&gt;</a:t>
            </a:r>
          </a:p>
          <a:p>
            <a:endParaRPr lang="en-TR" dirty="0"/>
          </a:p>
          <a:p>
            <a:r>
              <a:rPr lang="en-TR" dirty="0"/>
              <a:t>&lt;h2&gt;HTML Formu&lt;/h2&gt;</a:t>
            </a:r>
          </a:p>
          <a:p>
            <a:endParaRPr lang="en-TR" dirty="0"/>
          </a:p>
          <a:p>
            <a:r>
              <a:rPr lang="en-TR" dirty="0"/>
              <a:t>&lt;form action="/action_page.php"&gt;</a:t>
            </a:r>
          </a:p>
          <a:p>
            <a:r>
              <a:rPr lang="en-TR" dirty="0"/>
              <a:t>  &lt;label for="fname"&gt;Adınız:&lt;/label&gt;&lt;br&gt;</a:t>
            </a:r>
          </a:p>
          <a:p>
            <a:r>
              <a:rPr lang="en-TR" dirty="0"/>
              <a:t>  &lt;input type="text" id="isim" name="isim" &gt;&lt;br&gt;</a:t>
            </a:r>
          </a:p>
          <a:p>
            <a:r>
              <a:rPr lang="en-TR" dirty="0"/>
              <a:t>  &lt;label for="lname"&gt;Soyadınız&lt;/label&gt;&lt;br&gt;</a:t>
            </a:r>
          </a:p>
          <a:p>
            <a:r>
              <a:rPr lang="en-TR" dirty="0"/>
              <a:t>  &lt;input type="text" id="sisim" name="sisim"&gt;&lt;br&gt;&lt;br&gt;</a:t>
            </a:r>
          </a:p>
          <a:p>
            <a:r>
              <a:rPr lang="en-TR" dirty="0"/>
              <a:t>  &lt;input type="submit" value="Gönder"&gt;</a:t>
            </a:r>
          </a:p>
          <a:p>
            <a:r>
              <a:rPr lang="en-TR" dirty="0"/>
              <a:t>&lt;/form&gt; </a:t>
            </a:r>
          </a:p>
          <a:p>
            <a:endParaRPr lang="en-TR" dirty="0"/>
          </a:p>
          <a:p>
            <a:r>
              <a:rPr lang="en-TR" dirty="0"/>
              <a:t>&lt;p&gt;Gönder butonuna tıklanınca </a:t>
            </a:r>
          </a:p>
          <a:p>
            <a:r>
              <a:rPr lang="en-TR" dirty="0"/>
              <a:t>"/action_page.php" sayfasına veriler gönderilecek&lt;/p&gt;</a:t>
            </a:r>
          </a:p>
          <a:p>
            <a:endParaRPr lang="en-TR" dirty="0"/>
          </a:p>
          <a:p>
            <a:r>
              <a:rPr lang="en-TR" dirty="0"/>
              <a:t>&lt;/body&gt;</a:t>
            </a:r>
          </a:p>
          <a:p>
            <a:r>
              <a:rPr lang="en-TR" dirty="0"/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C37AD-5F77-4D0D-C8E8-CDF4A780F9DF}"/>
              </a:ext>
            </a:extLst>
          </p:cNvPr>
          <p:cNvSpPr txBox="1"/>
          <p:nvPr/>
        </p:nvSpPr>
        <p:spPr>
          <a:xfrm>
            <a:off x="5303837" y="5696247"/>
            <a:ext cx="70008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isim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esra&amp;sisim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kıdıman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T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410C-A0B3-B7F9-D599-720F7BC9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0D3FA36-6621-1A4A-E956-86700FB3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5011"/>
            <a:ext cx="10515600" cy="3052565"/>
          </a:xfrm>
        </p:spPr>
      </p:pic>
    </p:spTree>
    <p:extLst>
      <p:ext uri="{BB962C8B-B14F-4D97-AF65-F5344CB8AC3E}">
        <p14:creationId xmlns:p14="http://schemas.microsoft.com/office/powerpoint/2010/main" val="253635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BB3-F76B-4112-1931-A86AE200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2E1B-BA5C-E724-F774-F4D88ACD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003"/>
            <a:ext cx="7772400" cy="30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A53-14A2-3DCA-3072-83278138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8125C-5EAF-E38B-13E5-F9852B48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070"/>
            <a:ext cx="9458325" cy="41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6594-E7FF-04C6-1341-16C97292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2A38F-65EB-29BC-284A-F973E139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273681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0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52E8-8BE6-F460-F2EB-C65B1D2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LABEL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etiketi</a:t>
            </a:r>
            <a:endParaRPr lang="en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FE8FA-434A-CECA-2641-411DEDBE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&lt;label&gt;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çeşitli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etiket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başlık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tanımlanabilir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Ayrıca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radio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checkbox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özniteliği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input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giriş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elemanlarına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tıklama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zorluğu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yaşanmasını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ortadan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kal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&lt;label for="</a:t>
            </a:r>
            <a:r>
              <a:rPr lang="en-US" dirty="0" err="1">
                <a:solidFill>
                  <a:srgbClr val="C00000"/>
                </a:solidFill>
              </a:rPr>
              <a:t>inputID</a:t>
            </a:r>
            <a:r>
              <a:rPr lang="en-US" dirty="0">
                <a:solidFill>
                  <a:srgbClr val="C00000"/>
                </a:solidFill>
              </a:rPr>
              <a:t>"&gt;</a:t>
            </a:r>
            <a:r>
              <a:rPr lang="en-US" b="0" i="0" dirty="0">
                <a:solidFill>
                  <a:srgbClr val="C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şeklinde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aynı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id'ye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atanmış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bir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label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üzerindeki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metine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tıklanıldığında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elemanına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tıklanmış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olacaktır.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dırır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07096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E4E5-CFF4-5D9B-EB88-7ED886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7458-9DC5-AC1C-EA21-F453C848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labelID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	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		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label1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2F9C0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labelID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1431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3344-193F-2C5C-7105-707DA9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42" y="946279"/>
            <a:ext cx="11061526" cy="365429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2 ye ne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gelmeli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=”.  1.  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İsim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="ad” </a:t>
            </a:r>
            <a:r>
              <a:rPr lang="en-US" dirty="0"/>
              <a:t>required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  2.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Soyisim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&lt;/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dirty="0"/>
              <a:t>required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458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CF40-B3A9-8A34-31B1-3980796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08F5-F736-6A21-789B-4F4C53BB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1253331"/>
            <a:ext cx="129460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="CSS"&gt;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="JavaScript"&gt;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sz="20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180DD7-49AF-F354-1A9A-A4513D2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72" y="3867945"/>
            <a:ext cx="3893928" cy="33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4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32F-6E77-3820-4D76-7803640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0312-D0CF-58C5-E3E0-81F3D8D2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Seçiniz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7922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M Yapısı">
            <a:extLst>
              <a:ext uri="{FF2B5EF4-FFF2-40B4-BE49-F238E27FC236}">
                <a16:creationId xmlns:a16="http://schemas.microsoft.com/office/drawing/2014/main" id="{A336412A-F9B1-FD78-B6B4-A7645D7D49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150" y="643467"/>
            <a:ext cx="779169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A3AE-61E4-53C5-24A3-D88DD4BD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787-6B6B-1A52-7996-D4E85B9C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97013"/>
            <a:ext cx="8620125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Seçiniz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size</a:t>
            </a:r>
            <a:r>
              <a:rPr lang="en-US" sz="2000" b="0" i="0" dirty="0">
                <a:solidFill>
                  <a:srgbClr val="5F636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5F636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0C5337-9A48-BCB5-6464-375B66FF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5" y="788988"/>
            <a:ext cx="2628900" cy="1803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21A50E-096F-57C2-1526-AAEAEA3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4206875"/>
            <a:ext cx="3327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45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AFE1-770E-7A83-62E9-765A5FA3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Textarea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Element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7A72-8B8D-B2BE-15EA-3F494216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5"/>
            <a:ext cx="10982325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&lt;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textarea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&gt;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elementi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satırlı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multiline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giriş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gösterilmek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istenildiğinde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&lt;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textarea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&gt;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elemanına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 row=""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ve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 cols=""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öznitelikleri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eklenebilmektedir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row=""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görünür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satır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yükesekliğini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belirtir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cols=""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özniteliği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görünür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genişliğini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belirtmek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89A9B-16A3-4053-E306-0F90F1B33858}"/>
              </a:ext>
            </a:extLst>
          </p:cNvPr>
          <p:cNvSpPr txBox="1"/>
          <p:nvPr/>
        </p:nvSpPr>
        <p:spPr>
          <a:xfrm>
            <a:off x="660797" y="5253633"/>
            <a:ext cx="10569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textareaID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9262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12B9-D777-4584-4051-A37ECA9E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Fieldset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Legend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Elementleri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D352-128B-1DFA-39D3-5E4D7B38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 err="1">
                <a:solidFill>
                  <a:srgbClr val="333333"/>
                </a:solidFill>
                <a:effectLst/>
              </a:rPr>
              <a:t>Eğer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uzun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ile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çalışıyorsanız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üzerindeki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verileri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gruplandırmak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isterseniz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fieldset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elemenı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sizin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iyi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çözüm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olacaktır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&lt;legend&gt;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ise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fieldset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başlık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tanımlar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kullanıcıya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arama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motorlarına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o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gruptaki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verilerinin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ne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hakkında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olduğunu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belirtir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5C99F-D38C-72B5-41A7-948FDC4D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832"/>
            <a:ext cx="7772400" cy="30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6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9CA-7466-AC5A-8EA1-9438F318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Fieldset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Legend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Elementleri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CBA1-AF05-EACA-39C6-39D8196F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96999"/>
            <a:ext cx="10982325" cy="54610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Kişisel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Bilgileriniz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Yaşınız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year-old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Yaşınız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Uzmanlıklarınız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experience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Uzmanlıklarınız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70413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56D-56CD-B966-6421-932DDD5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Görevi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ED33-A0DF-A2E0-A74C-52C8F85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Form1.html sayfası oluşturtulacak</a:t>
            </a:r>
            <a:endParaRPr lang="en-T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Üyelik işlemleri için web form oluşturulacak</a:t>
            </a:r>
            <a:endParaRPr lang="en-T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test1.html adında bir test sayfası hazırlanacak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pro</a:t>
            </a:r>
            <a:r>
              <a:rPr lang="tr-TR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gramcılığına yönelik bir test/sınav ara-yüzü hazırlayın.  Tüm </a:t>
            </a:r>
            <a:r>
              <a:rPr lang="tr-TR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tr-TR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türlerini kullanmaya çalışın.</a:t>
            </a:r>
          </a:p>
          <a:p>
            <a:pPr marL="1657350" lvl="3" indent="-285750">
              <a:lnSpc>
                <a:spcPct val="150000"/>
              </a:lnSpc>
              <a:buFont typeface="+mj-lt"/>
              <a:buAutoNum type="alphaLcPeriod"/>
            </a:pPr>
            <a:endParaRPr lang="en-T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B64-61CC-DEC0-D968-4E1A4E66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ile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İlgili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Kavramlar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32A9-F846-40B0-6749-13B527B0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(Depth) 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dalındaki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denir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</a:rPr>
              <a:t>Max.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(Max. Depth) 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derinliğe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sahip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dalını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temsil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eder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b="1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Ne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Anlama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Geliyor</a:t>
            </a:r>
            <a:r>
              <a:rPr lang="en-US" b="1" i="0" dirty="0">
                <a:solidFill>
                  <a:srgbClr val="333333"/>
                </a:solidFill>
                <a:effectLst/>
              </a:rPr>
              <a:t>?</a:t>
            </a:r>
          </a:p>
          <a:p>
            <a:pPr algn="l">
              <a:lnSpc>
                <a:spcPct val="160000"/>
              </a:lnSpc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Sayfada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düğümünün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(HTML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öğe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Etiketinin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bulunduğunu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derinliklerinin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olduğu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manasına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gelmektedir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sitelerde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tarayıcaları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sayfayı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oluşturmak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yüklemek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daha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güç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tüketmesine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neden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olduğu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sayfa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yükleme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hızı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hız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puanlarınızda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düşme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yaşanması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gerçekleşmektedir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6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0895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C810-1CFB-D08F-744C-612E310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GLOBAL ETİKETLER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5557-E4E1-AAD2-7544-5F0DE410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HTML </a:t>
            </a:r>
            <a:r>
              <a:rPr lang="en-US" dirty="0" err="1"/>
              <a:t>öğelerinde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niteliklerdir</a:t>
            </a:r>
            <a:r>
              <a:rPr lang="en-US" dirty="0"/>
              <a:t>;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Global </a:t>
            </a:r>
            <a:r>
              <a:rPr lang="en-US" dirty="0" err="1"/>
              <a:t>nitelikler</a:t>
            </a:r>
            <a:r>
              <a:rPr lang="en-US" dirty="0"/>
              <a:t>, </a:t>
            </a:r>
            <a:r>
              <a:rPr lang="en-US" dirty="0" err="1"/>
              <a:t>standartta</a:t>
            </a:r>
            <a:r>
              <a:rPr lang="en-US" dirty="0"/>
              <a:t> </a:t>
            </a:r>
            <a:r>
              <a:rPr lang="en-US" dirty="0" err="1"/>
              <a:t>belirtilmemiş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da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HTML </a:t>
            </a:r>
            <a:r>
              <a:rPr lang="en-US" dirty="0" err="1"/>
              <a:t>öğelerinde</a:t>
            </a:r>
            <a:r>
              <a:rPr lang="en-US" dirty="0"/>
              <a:t> </a:t>
            </a:r>
            <a:r>
              <a:rPr lang="en-US" dirty="0" err="1"/>
              <a:t>belirtilebilir</a:t>
            </a:r>
            <a:r>
              <a:rPr lang="en-US" dirty="0"/>
              <a:t>. Bu,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öğelerin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, </a:t>
            </a:r>
            <a:r>
              <a:rPr lang="en-US" dirty="0" err="1"/>
              <a:t>belgenin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HTML5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gelse</a:t>
            </a:r>
            <a:r>
              <a:rPr lang="en-US" dirty="0"/>
              <a:t> bile,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niteliklere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de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verilmesi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HTML5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tarayıcılar</a:t>
            </a:r>
            <a:r>
              <a:rPr lang="en-US" dirty="0"/>
              <a:t>, &lt;foo&gt;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HTML </a:t>
            </a:r>
            <a:r>
              <a:rPr lang="en-US" dirty="0" err="1"/>
              <a:t>öğesi</a:t>
            </a:r>
            <a:r>
              <a:rPr lang="en-US" dirty="0"/>
              <a:t> </a:t>
            </a:r>
            <a:r>
              <a:rPr lang="en-US" dirty="0" err="1"/>
              <a:t>olmasa</a:t>
            </a:r>
            <a:r>
              <a:rPr lang="en-US" dirty="0"/>
              <a:t> bile &lt;foo hidden&gt;…&lt;/foo&gt;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işaretlenen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gizler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90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600B-86D4-2D83-2ADB-302A6BB7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444-73EB-5259-222E-A899521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825625"/>
            <a:ext cx="11523945" cy="1603375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  <a:hlinkClick r:id="rId2"/>
              </a:rPr>
              <a:t>http://google.com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accesskey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GOOGLE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B3220-2077-FB72-C767-F27DAB16B83B}"/>
              </a:ext>
            </a:extLst>
          </p:cNvPr>
          <p:cNvSpPr txBox="1"/>
          <p:nvPr/>
        </p:nvSpPr>
        <p:spPr>
          <a:xfrm>
            <a:off x="3319397" y="3783268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TR" sz="3200" dirty="0"/>
              <a:t>ntrl + Alt + g</a:t>
            </a:r>
          </a:p>
        </p:txBody>
      </p:sp>
    </p:spTree>
    <p:extLst>
      <p:ext uri="{BB962C8B-B14F-4D97-AF65-F5344CB8AC3E}">
        <p14:creationId xmlns:p14="http://schemas.microsoft.com/office/powerpoint/2010/main" val="9401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F81C-2260-A0C4-E509-9943AC7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spellcheck</a:t>
            </a:r>
            <a:br>
              <a:rPr lang="en-US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7015-D6B2-601C-0DB9-44401967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contenteditable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spellcheck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Bu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alana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kontrol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edilecek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contenteditable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spellcheck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"false"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Bu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alana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kontrol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edilmeyecek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5992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D2B-CD41-3EF8-CA92-C37F7F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Tabindex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044B-664E-5F78-646D-986DB927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Tabindex</a:t>
            </a:r>
            <a:r>
              <a:rPr lang="en-US" dirty="0"/>
              <a:t> global </a:t>
            </a:r>
            <a:r>
              <a:rPr lang="en-US" dirty="0" err="1"/>
              <a:t>özelliği</a:t>
            </a:r>
            <a:r>
              <a:rPr lang="en-US" dirty="0"/>
              <a:t>, </a:t>
            </a:r>
            <a:r>
              <a:rPr lang="en-US" dirty="0" err="1"/>
              <a:t>geliştiricilerin</a:t>
            </a:r>
            <a:r>
              <a:rPr lang="en-US" dirty="0"/>
              <a:t> HTML </a:t>
            </a:r>
            <a:r>
              <a:rPr lang="en-US" dirty="0" err="1"/>
              <a:t>öğelerini</a:t>
            </a:r>
            <a:r>
              <a:rPr lang="en-US" dirty="0"/>
              <a:t> </a:t>
            </a:r>
            <a:r>
              <a:rPr lang="en-US" dirty="0" err="1"/>
              <a:t>odaklanabilir</a:t>
            </a:r>
            <a:r>
              <a:rPr lang="en-US" dirty="0"/>
              <a:t> hale </a:t>
            </a:r>
            <a:r>
              <a:rPr lang="en-US" dirty="0" err="1"/>
              <a:t>getirmesine</a:t>
            </a:r>
            <a:r>
              <a:rPr lang="en-US" dirty="0"/>
              <a:t>,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odaklanabilir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vermesine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engellemesine</a:t>
            </a:r>
            <a:r>
              <a:rPr lang="en-US" dirty="0"/>
              <a:t> (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Sekme</a:t>
            </a:r>
            <a:r>
              <a:rPr lang="en-US" dirty="0"/>
              <a:t> </a:t>
            </a:r>
            <a:r>
              <a:rPr lang="en-US" dirty="0" err="1"/>
              <a:t>tuşuyla</a:t>
            </a:r>
            <a:r>
              <a:rPr lang="en-US" dirty="0"/>
              <a:t>,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odak</a:t>
            </a:r>
            <a:r>
              <a:rPr lang="en-US" dirty="0"/>
              <a:t> </a:t>
            </a:r>
            <a:r>
              <a:rPr lang="en-US" dirty="0" err="1"/>
              <a:t>gezinmesi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göreceli</a:t>
            </a:r>
            <a:r>
              <a:rPr lang="en-US" dirty="0"/>
              <a:t> </a:t>
            </a:r>
            <a:r>
              <a:rPr lang="en-US" dirty="0" err="1"/>
              <a:t>sıralamalarını</a:t>
            </a:r>
            <a:r>
              <a:rPr lang="en-US" dirty="0"/>
              <a:t> </a:t>
            </a:r>
            <a:r>
              <a:rPr lang="en-US" dirty="0" err="1"/>
              <a:t>belirlemelerine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0, </a:t>
            </a:r>
            <a:r>
              <a:rPr lang="en-US" dirty="0" err="1"/>
              <a:t>öğenin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gezintisi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odaklanılabilir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göreceli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platform </a:t>
            </a:r>
            <a:r>
              <a:rPr lang="en-US" dirty="0" err="1"/>
              <a:t>kuralına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391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3343-F3E0-54ED-023A-12C45575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Inter"/>
                <a:hlinkClick r:id="rId2"/>
              </a:rPr>
              <a:t>draggable</a:t>
            </a:r>
            <a:endParaRPr lang="en-T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8E172B-3626-70F9-388E-D9014D72C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13136"/>
              </p:ext>
            </p:extLst>
          </p:nvPr>
        </p:nvGraphicFramePr>
        <p:xfrm>
          <a:off x="1143000" y="1690688"/>
          <a:ext cx="10701338" cy="44655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8004">
                  <a:extLst>
                    <a:ext uri="{9D8B030D-6E8A-4147-A177-3AD203B41FA5}">
                      <a16:colId xmlns:a16="http://schemas.microsoft.com/office/drawing/2014/main" val="1772008928"/>
                    </a:ext>
                  </a:extLst>
                </a:gridCol>
                <a:gridCol w="9053334">
                  <a:extLst>
                    <a:ext uri="{9D8B030D-6E8A-4147-A177-3AD203B41FA5}">
                      <a16:colId xmlns:a16="http://schemas.microsoft.com/office/drawing/2014/main" val="797000630"/>
                    </a:ext>
                  </a:extLst>
                </a:gridCol>
              </a:tblGrid>
              <a:tr h="350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Olay</a:t>
                      </a:r>
                    </a:p>
                  </a:txBody>
                  <a:tcPr marL="73751" marR="73751" marT="36876" marB="3687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err="1">
                          <a:effectLst/>
                        </a:rPr>
                        <a:t>Tetiklemeler</a:t>
                      </a:r>
                      <a:endParaRPr lang="en-US" sz="2000" dirty="0">
                        <a:effectLst/>
                      </a:endParaRPr>
                    </a:p>
                  </a:txBody>
                  <a:tcPr marL="73751" marR="73751" marT="36876" marB="3687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10574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3" tooltip="drag"/>
                        </a:rPr>
                        <a:t>drag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veya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metin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seçimi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sürüklenir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628320932"/>
                  </a:ext>
                </a:extLst>
              </a:tr>
              <a:tr h="743097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4" tooltip="dragend"/>
                        </a:rPr>
                        <a:t>dragend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sürükleme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işlemi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sona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erer</a:t>
                      </a:r>
                      <a:r>
                        <a:rPr lang="en-US" sz="2000" dirty="0">
                          <a:effectLst/>
                        </a:rPr>
                        <a:t> (fare </a:t>
                      </a:r>
                      <a:r>
                        <a:rPr lang="en-US" sz="2000" dirty="0" err="1">
                          <a:effectLst/>
                        </a:rPr>
                        <a:t>düğmesini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veya</a:t>
                      </a:r>
                      <a:r>
                        <a:rPr lang="en-US" sz="2000" dirty="0">
                          <a:effectLst/>
                        </a:rPr>
                        <a:t> Esc </a:t>
                      </a:r>
                      <a:r>
                        <a:rPr lang="en-US" sz="2000" dirty="0" err="1">
                          <a:effectLst/>
                        </a:rPr>
                        <a:t>tuşuna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basmak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gibi</a:t>
                      </a:r>
                      <a:r>
                        <a:rPr lang="en-US" sz="2000" dirty="0">
                          <a:effectLst/>
                        </a:rPr>
                        <a:t>;)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803624716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5" tooltip="dragenter"/>
                        </a:rPr>
                        <a:t>dragenter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giriyor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424677132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6" tooltip="dragleave"/>
                        </a:rPr>
                        <a:t>dragleave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bırakıyor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83171480"/>
                  </a:ext>
                </a:extLst>
              </a:tr>
              <a:tr h="743097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7" tooltip="dragover"/>
                        </a:rPr>
                        <a:t>dragover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, her </a:t>
                      </a:r>
                      <a:r>
                        <a:rPr lang="en-US" sz="2000" dirty="0" err="1">
                          <a:effectLst/>
                        </a:rPr>
                        <a:t>birkaç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yüz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milisaniyede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üzerine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sürükleniyor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09937236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8" tooltip="dragstart"/>
                        </a:rPr>
                        <a:t>dragstart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kullanıcı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öğeyi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sürüklemeye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başlar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533868570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9" tooltip="drop"/>
                        </a:rPr>
                        <a:t>drop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bırakıldı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96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4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2130</Words>
  <Application>Microsoft Macintosh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Consolas</vt:lpstr>
      <vt:lpstr>Inter</vt:lpstr>
      <vt:lpstr>Menlo</vt:lpstr>
      <vt:lpstr>Poppins</vt:lpstr>
      <vt:lpstr>Segoe UI</vt:lpstr>
      <vt:lpstr>Source Sans 3</vt:lpstr>
      <vt:lpstr>Verdana</vt:lpstr>
      <vt:lpstr>Office Theme</vt:lpstr>
      <vt:lpstr>Hafta 4  WEB FORMS</vt:lpstr>
      <vt:lpstr>DOM ile İlgili Kavramlar </vt:lpstr>
      <vt:lpstr>PowerPoint Presentation</vt:lpstr>
      <vt:lpstr>DOM ile İlgili Kavramlar</vt:lpstr>
      <vt:lpstr>GLOBAL ETİKETLER</vt:lpstr>
      <vt:lpstr>accesskey</vt:lpstr>
      <vt:lpstr>spellcheck </vt:lpstr>
      <vt:lpstr>Tabindex</vt:lpstr>
      <vt:lpstr>draggable</vt:lpstr>
      <vt:lpstr>Autocapitalize </vt:lpstr>
      <vt:lpstr>PowerPoint Presentation</vt:lpstr>
      <vt:lpstr>itemscope</vt:lpstr>
      <vt:lpstr>HTML FORMS</vt:lpstr>
      <vt:lpstr>HTML Form Attributes </vt:lpstr>
      <vt:lpstr>Action / Eylem Özelliğİ </vt:lpstr>
      <vt:lpstr>Form Gönderim Methodları</vt:lpstr>
      <vt:lpstr>GET Yöntemi</vt:lpstr>
      <vt:lpstr>GET Yöntemi</vt:lpstr>
      <vt:lpstr>PowerPoint Presentation</vt:lpstr>
      <vt:lpstr>PowerPoint Presentation</vt:lpstr>
      <vt:lpstr>Input türleri</vt:lpstr>
      <vt:lpstr>Input türleri</vt:lpstr>
      <vt:lpstr>Input türleri</vt:lpstr>
      <vt:lpstr>Input türleri</vt:lpstr>
      <vt:lpstr>LABEL etiketi</vt:lpstr>
      <vt:lpstr>PowerPoint Presentation</vt:lpstr>
      <vt:lpstr>PowerPoint Presentation</vt:lpstr>
      <vt:lpstr>Radio Button</vt:lpstr>
      <vt:lpstr>option</vt:lpstr>
      <vt:lpstr>select</vt:lpstr>
      <vt:lpstr>Textarea Element</vt:lpstr>
      <vt:lpstr>Fieldset ve Legend Elementleri </vt:lpstr>
      <vt:lpstr>Fieldset ve Legend Elementleri</vt:lpstr>
      <vt:lpstr>LAB Görevi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4  WEB FORMS</dc:title>
  <dc:creator>Esra KIDIMAN</dc:creator>
  <cp:lastModifiedBy>Esra KIDIMAN</cp:lastModifiedBy>
  <cp:revision>5</cp:revision>
  <dcterms:created xsi:type="dcterms:W3CDTF">2023-10-26T07:42:08Z</dcterms:created>
  <dcterms:modified xsi:type="dcterms:W3CDTF">2023-10-26T21:30:11Z</dcterms:modified>
</cp:coreProperties>
</file>