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61" r:id="rId6"/>
    <p:sldId id="262" r:id="rId7"/>
    <p:sldId id="287" r:id="rId8"/>
    <p:sldId id="288" r:id="rId9"/>
    <p:sldId id="289" r:id="rId10"/>
    <p:sldId id="264" r:id="rId11"/>
    <p:sldId id="290" r:id="rId12"/>
    <p:sldId id="265" r:id="rId13"/>
    <p:sldId id="257" r:id="rId14"/>
    <p:sldId id="271" r:id="rId15"/>
    <p:sldId id="272" r:id="rId16"/>
    <p:sldId id="273" r:id="rId17"/>
    <p:sldId id="274" r:id="rId18"/>
    <p:sldId id="275" r:id="rId19"/>
    <p:sldId id="276" r:id="rId20"/>
    <p:sldId id="293" r:id="rId21"/>
    <p:sldId id="294" r:id="rId22"/>
    <p:sldId id="270" r:id="rId23"/>
    <p:sldId id="277" r:id="rId24"/>
    <p:sldId id="278" r:id="rId25"/>
    <p:sldId id="279" r:id="rId26"/>
    <p:sldId id="280" r:id="rId27"/>
    <p:sldId id="258" r:id="rId28"/>
    <p:sldId id="281" r:id="rId29"/>
    <p:sldId id="259" r:id="rId30"/>
    <p:sldId id="292" r:id="rId31"/>
    <p:sldId id="282" r:id="rId32"/>
    <p:sldId id="283" r:id="rId33"/>
    <p:sldId id="284" r:id="rId34"/>
    <p:sldId id="285" r:id="rId35"/>
    <p:sldId id="286" r:id="rId36"/>
    <p:sldId id="291" r:id="rId37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5"/>
  </p:normalViewPr>
  <p:slideViewPr>
    <p:cSldViewPr snapToGrid="0">
      <p:cViewPr varScale="1">
        <p:scale>
          <a:sx n="90" d="100"/>
          <a:sy n="90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81227-7C8F-2F66-EDAA-D94B1FE2C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300F6-7787-77A5-BB86-E647F9ABE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A3AE8-A368-5DC6-DF14-D8008921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4743-19C7-D841-9CDE-E6BAB933303C}" type="datetimeFigureOut">
              <a:rPr lang="en-TR" smtClean="0"/>
              <a:t>26.10.2023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A703A-9371-2266-5FFF-B54148D0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0C05E-14DB-1BF5-A71C-1EB8BE713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23B-DA91-F743-9265-E0ED0510E11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19651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08B6-2814-3B5B-AD62-323ED790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F8DB3-FA57-FC88-CE50-AF08575E2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32E5D-2A30-52FC-3921-6FE5753A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4743-19C7-D841-9CDE-E6BAB933303C}" type="datetimeFigureOut">
              <a:rPr lang="en-TR" smtClean="0"/>
              <a:t>26.10.2023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681EA-7522-B98D-CBAC-311B0BF75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66CC8-4088-FB95-9992-9472C193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23B-DA91-F743-9265-E0ED0510E11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0017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F8C1C6-BC7E-4001-A87A-013E87FED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AADBA7-51F7-316B-DC58-19C1A35D0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1E0D6-09A8-C865-84B9-31A991DE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4743-19C7-D841-9CDE-E6BAB933303C}" type="datetimeFigureOut">
              <a:rPr lang="en-TR" smtClean="0"/>
              <a:t>26.10.2023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0891A-F072-4526-183D-E166FD89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94F7E-97F0-1948-AD69-B13C7030A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23B-DA91-F743-9265-E0ED0510E11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8755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E47-6770-3AC1-5ADF-E55C80E37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E45FA-D92C-6972-045E-2E6C90E2B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8781A-BF22-2475-D512-A2B8D2248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4743-19C7-D841-9CDE-E6BAB933303C}" type="datetimeFigureOut">
              <a:rPr lang="en-TR" smtClean="0"/>
              <a:t>26.10.2023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ADA4D-791A-23AC-C9A3-D3A9C603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87868-AF43-9776-9518-226CBA63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23B-DA91-F743-9265-E0ED0510E11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1177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71F4E-DB3E-B99D-F82B-8DC55465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BA87C-A360-BE94-8ABA-064144B41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146A3-4AB1-EA04-BE6D-804ACD44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4743-19C7-D841-9CDE-E6BAB933303C}" type="datetimeFigureOut">
              <a:rPr lang="en-TR" smtClean="0"/>
              <a:t>26.10.2023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11665-E7F2-BA5F-EA4C-04F057F44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C83F0-76E2-A9A4-DCB7-F17AF3A6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23B-DA91-F743-9265-E0ED0510E11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2675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EC4A1-5DD8-5920-5890-97A5361B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9B791-10F0-A6C7-3A71-448ACF106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6742E-51C5-9C04-7E5F-8EC8AD4F9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EF580-8104-493C-C5D6-1FB796C5D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4743-19C7-D841-9CDE-E6BAB933303C}" type="datetimeFigureOut">
              <a:rPr lang="en-TR" smtClean="0"/>
              <a:t>26.10.2023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C2234-C65A-9810-0328-D0F4498AA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DB7B3-9A9A-E1A4-9FD0-EC30999C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23B-DA91-F743-9265-E0ED0510E11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852555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B2D2-9500-D1C6-AB35-9A149A8D8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9F7A6-5B74-0D1E-84F0-D8E034871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32E592-37A2-3DD2-394A-3492473E6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2B0F4-D39F-3CE6-0276-31934B8761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2CF675-FB8F-A10E-3B89-A9EE27995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D3CFBE-4712-0744-4557-C3E0BC411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4743-19C7-D841-9CDE-E6BAB933303C}" type="datetimeFigureOut">
              <a:rPr lang="en-TR" smtClean="0"/>
              <a:t>26.10.2023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7A7F4-FFA0-43E9-305C-45746F977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312BBE-BF1B-18E0-9D67-0CBD7774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23B-DA91-F743-9265-E0ED0510E11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2927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33A38-5467-1E99-70B2-15084516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B50406-2455-BA32-2371-764D8F834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4743-19C7-D841-9CDE-E6BAB933303C}" type="datetimeFigureOut">
              <a:rPr lang="en-TR" smtClean="0"/>
              <a:t>26.10.2023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68A7A-BB5B-C661-0075-E8C675E8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C482C-F6C1-C08A-15C2-081BA3003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23B-DA91-F743-9265-E0ED0510E11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235622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1962D4-826E-D1C7-ADD2-4D9F8067B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4743-19C7-D841-9CDE-E6BAB933303C}" type="datetimeFigureOut">
              <a:rPr lang="en-TR" smtClean="0"/>
              <a:t>26.10.2023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5D830-6BC9-F1F2-0F17-8133FC8C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BCF6D-A66C-729D-E2AE-31767945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23B-DA91-F743-9265-E0ED0510E11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83153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4710-D988-DDF3-D3BF-1801D9BE1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EDFF2-657A-56F1-8E69-4B4E6ECBC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E3206-2325-9A05-3B49-E501E9A92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6F4A6-F400-258D-6DFE-20DBFE228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4743-19C7-D841-9CDE-E6BAB933303C}" type="datetimeFigureOut">
              <a:rPr lang="en-TR" smtClean="0"/>
              <a:t>26.10.2023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F8087-3AA5-D102-C20F-4AAC781F6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187F0-D0F9-CAB6-B602-82FC7AE6A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23B-DA91-F743-9265-E0ED0510E11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18617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1BDD-23E3-5EDB-6B6AF1084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C63AF-3AA2-A47A-3F5E-A5F90B991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4D377-CC82-54C1-BC19-84CEBFE6E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E8193F-C524-FAF5-44EF-E9E1F9A9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34743-19C7-D841-9CDE-E6BAB933303C}" type="datetimeFigureOut">
              <a:rPr lang="en-TR" smtClean="0"/>
              <a:t>26.10.2023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4F115-1D9D-2D01-DD2C-D758946E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AA43F-287D-4F7E-0D98-CA175B54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3423B-DA91-F743-9265-E0ED0510E11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2261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4D4949-46B7-AA5E-6B71-CC0C7A3E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754F5-2C54-BF96-B30F-91B7B51E3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C7C67-1FEB-0287-FFAA-8394F7DD08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34743-19C7-D841-9CDE-E6BAB933303C}" type="datetimeFigureOut">
              <a:rPr lang="en-TR" smtClean="0"/>
              <a:t>26.10.2023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79B99-A281-6F50-2943-BE6433342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F306E-8267-F77A-3AC0-117515AE0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43423B-DA91-F743-9265-E0ED0510E112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38977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Web/HTML/Global_attributes/autocapitaliz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Bjed-kudYkU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oogle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API/HTMLElement/dragstart_event" TargetMode="External"/><Relationship Id="rId3" Type="http://schemas.openxmlformats.org/officeDocument/2006/relationships/hyperlink" Target="https://developer.mozilla.org/en-US/docs/Web/API/HTMLElement/drag_event" TargetMode="External"/><Relationship Id="rId7" Type="http://schemas.openxmlformats.org/officeDocument/2006/relationships/hyperlink" Target="https://developer.mozilla.org/en-US/docs/Web/API/HTMLElement/dragover_event" TargetMode="External"/><Relationship Id="rId2" Type="http://schemas.openxmlformats.org/officeDocument/2006/relationships/hyperlink" Target="https://developer.mozilla.org/en-US/docs/Web/HTML/Global_attributes/draggab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-US/docs/Web/API/HTMLElement/dragleave_event" TargetMode="External"/><Relationship Id="rId5" Type="http://schemas.openxmlformats.org/officeDocument/2006/relationships/hyperlink" Target="https://developer.mozilla.org/en-US/docs/Web/API/HTMLElement/dragenter_event" TargetMode="External"/><Relationship Id="rId4" Type="http://schemas.openxmlformats.org/officeDocument/2006/relationships/hyperlink" Target="https://developer.mozilla.org/en-US/docs/Web/API/HTMLElement/dragend_event" TargetMode="External"/><Relationship Id="rId9" Type="http://schemas.openxmlformats.org/officeDocument/2006/relationships/hyperlink" Target="https://developer.mozilla.org/en-US/docs/Web/API/HTMLElement/drop_ev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981B6-9939-134D-9EAB-BFC069754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TR" dirty="0"/>
              <a:t>Hafta 4 </a:t>
            </a:r>
            <a:br>
              <a:rPr lang="en-TR" dirty="0"/>
            </a:br>
            <a:r>
              <a:rPr lang="en-TR" dirty="0"/>
              <a:t>WEB 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D4699-F657-3444-A1D6-BD6EDEE77D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R" dirty="0"/>
              <a:t>Dr. Esra KIDIMAN DEMİRHAN</a:t>
            </a:r>
          </a:p>
        </p:txBody>
      </p:sp>
    </p:spTree>
    <p:extLst>
      <p:ext uri="{BB962C8B-B14F-4D97-AF65-F5344CB8AC3E}">
        <p14:creationId xmlns:p14="http://schemas.microsoft.com/office/powerpoint/2010/main" val="3692443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600B-86D4-2D83-2ADB-302A6BB7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24" y="292878"/>
            <a:ext cx="10515600" cy="1325563"/>
          </a:xfrm>
        </p:spPr>
        <p:txBody>
          <a:bodyPr>
            <a:normAutofit/>
          </a:bodyPr>
          <a:lstStyle/>
          <a:p>
            <a:r>
              <a:rPr lang="en-US" b="0" i="0" u="sng" dirty="0">
                <a:effectLst/>
                <a:latin typeface="Inter"/>
                <a:hlinkClick r:id="rId2"/>
              </a:rPr>
              <a:t>Autocapitalize</a:t>
            </a:r>
            <a:br>
              <a:rPr lang="en-US" b="0" i="0" u="sng" dirty="0">
                <a:effectLst/>
                <a:latin typeface="Inter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47444-73EB-5259-222E-A89952176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027" y="5388531"/>
            <a:ext cx="11523945" cy="1014413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Önemli</a:t>
            </a:r>
            <a:r>
              <a:rPr lang="en-US" dirty="0"/>
              <a:t> Not: Bu </a:t>
            </a:r>
            <a:r>
              <a:rPr lang="en-US" dirty="0" err="1"/>
              <a:t>kod</a:t>
            </a:r>
            <a:r>
              <a:rPr lang="en-US" dirty="0"/>
              <a:t>,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cihazlar</a:t>
            </a:r>
            <a:r>
              <a:rPr lang="en-US" dirty="0"/>
              <a:t> </a:t>
            </a:r>
            <a:r>
              <a:rPr lang="en-US" dirty="0" err="1"/>
              <a:t>gibi</a:t>
            </a:r>
            <a:r>
              <a:rPr lang="en-US" dirty="0"/>
              <a:t> </a:t>
            </a:r>
            <a:r>
              <a:rPr lang="en-US" dirty="0" err="1"/>
              <a:t>sanal</a:t>
            </a:r>
            <a:r>
              <a:rPr lang="en-US" dirty="0"/>
              <a:t> </a:t>
            </a:r>
            <a:r>
              <a:rPr lang="en-US" dirty="0" err="1"/>
              <a:t>klavyelerde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ses</a:t>
            </a:r>
            <a:r>
              <a:rPr lang="en-US" dirty="0"/>
              <a:t> </a:t>
            </a:r>
            <a:r>
              <a:rPr lang="en-US" dirty="0" err="1"/>
              <a:t>girişlerinde</a:t>
            </a:r>
            <a:r>
              <a:rPr lang="en-US" dirty="0"/>
              <a:t> </a:t>
            </a:r>
            <a:r>
              <a:rPr lang="en-US" dirty="0" err="1"/>
              <a:t>çalışmaktadır</a:t>
            </a:r>
            <a:r>
              <a:rPr lang="en-US" dirty="0"/>
              <a:t>. </a:t>
            </a:r>
            <a:r>
              <a:rPr lang="en-US" dirty="0" err="1"/>
              <a:t>Fiziksel</a:t>
            </a:r>
            <a:r>
              <a:rPr lang="en-US" dirty="0"/>
              <a:t> </a:t>
            </a:r>
            <a:r>
              <a:rPr lang="en-US" dirty="0" err="1"/>
              <a:t>klavyelerde</a:t>
            </a:r>
            <a:r>
              <a:rPr lang="en-US" dirty="0"/>
              <a:t> </a:t>
            </a:r>
            <a:r>
              <a:rPr lang="en-US" dirty="0" err="1"/>
              <a:t>çalışmıyor</a:t>
            </a:r>
            <a:r>
              <a:rPr lang="en-US" dirty="0"/>
              <a:t>.</a:t>
            </a:r>
            <a:endParaRPr lang="en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B5B30-1F62-37EC-9374-590F3A1A6DBA}"/>
              </a:ext>
            </a:extLst>
          </p:cNvPr>
          <p:cNvSpPr txBox="1"/>
          <p:nvPr/>
        </p:nvSpPr>
        <p:spPr>
          <a:xfrm>
            <a:off x="838200" y="2837795"/>
            <a:ext cx="92160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Name: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type="text"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autocapitalize</a:t>
            </a:r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="words" autofocus&gt;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&lt;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&lt;!-- Assign id to the Button. --&gt;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&lt;button id=”HADI"&gt;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Submit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&lt;/button&gt;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9B3B7E-795D-E898-BE35-C7D436F69F1B}"/>
              </a:ext>
            </a:extLst>
          </p:cNvPr>
          <p:cNvSpPr txBox="1"/>
          <p:nvPr/>
        </p:nvSpPr>
        <p:spPr>
          <a:xfrm>
            <a:off x="838200" y="1433775"/>
            <a:ext cx="9979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tag_name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 err="1"/>
              <a:t>autocapitalize</a:t>
            </a:r>
            <a:r>
              <a:rPr lang="en-US" dirty="0"/>
              <a:t>="</a:t>
            </a:r>
            <a:r>
              <a:rPr lang="en-US" dirty="0">
                <a:solidFill>
                  <a:srgbClr val="FF0000"/>
                </a:solidFill>
              </a:rPr>
              <a:t>off | none | on | sentences | words | characters</a:t>
            </a:r>
            <a:r>
              <a:rPr lang="en-US" dirty="0"/>
              <a:t>" /&gt;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691139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6" name="Rectangle 6155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53" name="Group 615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6154" name="Freeform: Shape 615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5" name="Rectangle 615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9" name="Isosceles Triangle 615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Schema Örnek Kodlar ve Itempropları Kullanımı anlatan bilgisayar kullanan insanlar a karşılık yapıyı anlayan robotlar">
            <a:extLst>
              <a:ext uri="{FF2B5EF4-FFF2-40B4-BE49-F238E27FC236}">
                <a16:creationId xmlns:a16="http://schemas.microsoft.com/office/drawing/2014/main" id="{A0E2051F-C15B-5178-64C7-5DD48DDC7B5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66309"/>
            <a:ext cx="10905066" cy="5125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435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647F-C089-6FE1-CF53-C9F3AB06B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575" y="49124"/>
            <a:ext cx="10515600" cy="1325563"/>
          </a:xfrm>
        </p:spPr>
        <p:txBody>
          <a:bodyPr/>
          <a:lstStyle/>
          <a:p>
            <a:r>
              <a:rPr lang="en-US" b="1" i="0" dirty="0" err="1">
                <a:solidFill>
                  <a:srgbClr val="273239"/>
                </a:solidFill>
                <a:effectLst/>
                <a:latin typeface="Source Sans 3"/>
              </a:rPr>
              <a:t>itemscope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FC6AA-C10F-944A-0D53-421342C07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374687"/>
            <a:ext cx="6319839" cy="4954675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&lt;!DOCTYPE html&gt;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&lt;html&gt;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dirty="0"/>
              <a:t>&lt;body&gt; 	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1400" dirty="0"/>
              <a:t>&lt;center&gt; </a:t>
            </a:r>
          </a:p>
          <a:p>
            <a:pPr marL="1371600" lvl="3" indent="0">
              <a:spcBef>
                <a:spcPts val="600"/>
              </a:spcBef>
              <a:buNone/>
            </a:pPr>
            <a:r>
              <a:rPr lang="en-US" sz="1400" dirty="0"/>
              <a:t>&lt;h1 style="color: green;"&gt; </a:t>
            </a:r>
            <a:r>
              <a:rPr lang="en-US" sz="1400" dirty="0" err="1"/>
              <a:t>GeeksforGeek</a:t>
            </a:r>
            <a:r>
              <a:rPr lang="en-US" sz="1400" dirty="0"/>
              <a:t>&lt;/h1&gt; </a:t>
            </a:r>
          </a:p>
          <a:p>
            <a:pPr marL="1371600" lvl="3" indent="0">
              <a:spcBef>
                <a:spcPts val="600"/>
              </a:spcBef>
              <a:buNone/>
            </a:pPr>
            <a:r>
              <a:rPr lang="en-US" sz="1400" dirty="0"/>
              <a:t>&lt;strong&gt;HTML </a:t>
            </a:r>
            <a:r>
              <a:rPr lang="en-US" sz="1400" dirty="0" err="1"/>
              <a:t>itemscope</a:t>
            </a:r>
            <a:r>
              <a:rPr lang="en-US" sz="1400" dirty="0"/>
              <a:t> Attribute &lt;/strong&gt;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1400" dirty="0"/>
              <a:t>&lt;/center&gt;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1400" dirty="0"/>
              <a:t>&lt;div </a:t>
            </a:r>
            <a:r>
              <a:rPr lang="en-US" sz="1400" dirty="0" err="1">
                <a:solidFill>
                  <a:srgbClr val="C00000"/>
                </a:solidFill>
              </a:rPr>
              <a:t>itemscope</a:t>
            </a:r>
            <a:r>
              <a:rPr lang="en-US" sz="1400" dirty="0">
                <a:solidFill>
                  <a:srgbClr val="C00000"/>
                </a:solidFill>
              </a:rPr>
              <a:t> </a:t>
            </a:r>
            <a:r>
              <a:rPr lang="en-US" sz="1400" dirty="0" err="1">
                <a:solidFill>
                  <a:srgbClr val="C00000"/>
                </a:solidFill>
              </a:rPr>
              <a:t>itemtype</a:t>
            </a:r>
            <a:r>
              <a:rPr lang="en-US" sz="1400" dirty="0">
                <a:solidFill>
                  <a:srgbClr val="C00000"/>
                </a:solidFill>
              </a:rPr>
              <a:t>=</a:t>
            </a:r>
            <a:r>
              <a:rPr lang="en-US" sz="1400" dirty="0"/>
              <a:t> "https://</a:t>
            </a:r>
            <a:r>
              <a:rPr lang="en-US" sz="1400" dirty="0" err="1"/>
              <a:t>www.youtube.com</a:t>
            </a:r>
            <a:r>
              <a:rPr lang="en-US" sz="1400" dirty="0"/>
              <a:t>/channel/UC0RhatS1pyxInC00YKjjBqQ"&gt;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1400" dirty="0"/>
              <a:t>&lt;h1 </a:t>
            </a:r>
            <a:r>
              <a:rPr lang="en-US" sz="1400" dirty="0">
                <a:solidFill>
                  <a:srgbClr val="C00000"/>
                </a:solidFill>
              </a:rPr>
              <a:t>itemprop="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1400" dirty="0"/>
              <a:t>"&gt;Courses&lt;/h1&gt;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1400" dirty="0"/>
              <a:t>&lt;span&gt;</a:t>
            </a:r>
            <a:r>
              <a:rPr lang="en-US" sz="1400" dirty="0" err="1"/>
              <a:t>Geeksforgeeks</a:t>
            </a:r>
            <a:r>
              <a:rPr lang="en-US" sz="1400" dirty="0"/>
              <a:t>: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1400" dirty="0"/>
              <a:t>&lt;span </a:t>
            </a:r>
            <a:r>
              <a:rPr lang="en-US" sz="1400" dirty="0">
                <a:solidFill>
                  <a:srgbClr val="C00000"/>
                </a:solidFill>
              </a:rPr>
              <a:t>itemprop="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topic</a:t>
            </a:r>
            <a:r>
              <a:rPr lang="en-US" sz="1400" dirty="0"/>
              <a:t>"&gt;A Computer&lt;/span&gt;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1400" dirty="0"/>
              <a:t>Science portal for Geeks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1400" dirty="0"/>
              <a:t>&lt;/span&gt;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1400" dirty="0"/>
              <a:t>&lt;span </a:t>
            </a:r>
            <a:r>
              <a:rPr lang="en-US" sz="1400" dirty="0">
                <a:solidFill>
                  <a:srgbClr val="C00000"/>
                </a:solidFill>
              </a:rPr>
              <a:t>itemprop="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stack</a:t>
            </a:r>
            <a:r>
              <a:rPr lang="en-US" sz="1400" dirty="0"/>
              <a:t>"&gt;Web Developer&lt;/span&gt;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1400" dirty="0"/>
              <a:t>&lt;a </a:t>
            </a:r>
            <a:r>
              <a:rPr lang="en-US" sz="1400" dirty="0" err="1"/>
              <a:t>href</a:t>
            </a:r>
            <a:r>
              <a:rPr lang="en-US" sz="1400" dirty="0"/>
              <a:t>= </a:t>
            </a:r>
            <a:r>
              <a:rPr lang="en-US" sz="1400" dirty="0">
                <a:hlinkClick r:id="rId2"/>
              </a:rPr>
              <a:t>https://www.youtube.com/watch?v=Bjed-kudYkU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C00000"/>
                </a:solidFill>
              </a:rPr>
              <a:t>itemprop="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</a:rPr>
              <a:t>full_course</a:t>
            </a:r>
            <a:r>
              <a:rPr lang="en-US" sz="1400" dirty="0"/>
              <a:t>"&gt;Visit Courses&lt;/a&gt; 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sz="1400" dirty="0"/>
              <a:t>&lt;/div&gt; 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1400" dirty="0"/>
              <a:t>&lt;/body&gt;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400" dirty="0"/>
              <a:t>&lt;/html&gt; </a:t>
            </a:r>
          </a:p>
          <a:p>
            <a:pPr>
              <a:spcBef>
                <a:spcPts val="600"/>
              </a:spcBef>
            </a:pPr>
            <a:endParaRPr lang="en-TR" dirty="0"/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E9728DE-D832-13CD-AF1E-168D16B27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546" y="1525500"/>
            <a:ext cx="5203930" cy="420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52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E2E6-EBDE-A6E2-9D93-96FA0B27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HTML 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6D2BB-E277-804B-5BC4-CC3CF158E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dirty="0"/>
            </a:br>
            <a:r>
              <a:rPr lang="en-US" b="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form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elemanları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06731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CBFB-729C-6FF4-06D2-BC70248C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Poppins" pitchFamily="2" charset="77"/>
              </a:rPr>
              <a:t>HTML Form Attributes</a:t>
            </a:r>
            <a:br>
              <a:rPr lang="en-US" b="1" i="0" dirty="0">
                <a:solidFill>
                  <a:srgbClr val="333333"/>
                </a:solidFill>
                <a:effectLst/>
                <a:latin typeface="Poppins" pitchFamily="2" charset="77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9332C-5C4D-1059-EDEC-115CFD8B8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Poppins" pitchFamily="2" charset="77"/>
              </a:rPr>
              <a:t>HTML &lt;form&gt; 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Poppins" pitchFamily="2" charset="77"/>
              </a:rPr>
              <a:t>elemanı</a:t>
            </a:r>
            <a:r>
              <a:rPr lang="en-US" b="0" i="0" dirty="0">
                <a:solidFill>
                  <a:srgbClr val="111111"/>
                </a:solidFill>
                <a:effectLst/>
                <a:latin typeface="Poppins" pitchFamily="2" charset="77"/>
              </a:rPr>
              <a:t> 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Poppins" pitchFamily="2" charset="77"/>
              </a:rPr>
              <a:t>action=""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Poppins" pitchFamily="2" charset="77"/>
              </a:rPr>
              <a:t>target=""</a:t>
            </a:r>
          </a:p>
          <a:p>
            <a:pPr marL="457200" lvl="1" indent="0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latin typeface="Poppins" pitchFamily="2" charset="77"/>
              </a:rPr>
              <a:t>method=""</a:t>
            </a:r>
            <a:endParaRPr lang="en-US" dirty="0">
              <a:solidFill>
                <a:srgbClr val="111111"/>
              </a:solidFill>
              <a:latin typeface="Poppins" pitchFamily="2" charset="77"/>
            </a:endParaRPr>
          </a:p>
          <a:p>
            <a:pPr marL="0" indent="0" algn="l">
              <a:buNone/>
            </a:pPr>
            <a:r>
              <a:rPr lang="en-US" b="0" i="0" dirty="0" err="1">
                <a:solidFill>
                  <a:srgbClr val="111111"/>
                </a:solidFill>
                <a:effectLst/>
                <a:latin typeface="Poppins" pitchFamily="2" charset="77"/>
              </a:rPr>
              <a:t>özniteliğini</a:t>
            </a:r>
            <a:r>
              <a:rPr lang="en-US" b="0" i="0" dirty="0">
                <a:solidFill>
                  <a:srgbClr val="111111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latin typeface="Poppins" pitchFamily="2" charset="77"/>
              </a:rPr>
              <a:t>kullanmaktadır</a:t>
            </a:r>
            <a:r>
              <a:rPr lang="en-US" b="0" i="0" dirty="0">
                <a:solidFill>
                  <a:srgbClr val="111111"/>
                </a:solidFill>
                <a:effectLst/>
                <a:latin typeface="Poppins" pitchFamily="2" charset="77"/>
              </a:rPr>
              <a:t>.</a:t>
            </a:r>
            <a:br>
              <a:rPr lang="en-US" dirty="0"/>
            </a:b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021921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29FE-610F-5257-AF41-BE2BAA321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Poppins" pitchFamily="2" charset="77"/>
              </a:rPr>
              <a:t>Action /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Eylem</a:t>
            </a:r>
            <a:r>
              <a:rPr lang="en-US" b="1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Özelliğİ</a:t>
            </a:r>
            <a:b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8EA6A-681A-B142-085C-3E2428C3E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2" y="1254125"/>
            <a:ext cx="10515600" cy="2860675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form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doctype.html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_blank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endParaRPr lang="en-US" b="0" i="0" dirty="0">
              <a:solidFill>
                <a:srgbClr val="5F636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i="0" dirty="0" err="1">
                <a:solidFill>
                  <a:srgbClr val="585834"/>
                </a:solidFill>
                <a:effectLst/>
                <a:latin typeface="Poppins" pitchFamily="2" charset="77"/>
              </a:rPr>
              <a:t>Eğer</a:t>
            </a:r>
            <a:r>
              <a:rPr lang="en-US" b="0" i="0" dirty="0">
                <a:solidFill>
                  <a:srgbClr val="585834"/>
                </a:solidFill>
                <a:effectLst/>
                <a:latin typeface="Poppins" pitchFamily="2" charset="77"/>
              </a:rPr>
              <a:t> action="" </a:t>
            </a:r>
            <a:r>
              <a:rPr lang="en-US" b="0" i="0" dirty="0" err="1">
                <a:solidFill>
                  <a:srgbClr val="585834"/>
                </a:solidFill>
                <a:effectLst/>
                <a:latin typeface="Poppins" pitchFamily="2" charset="77"/>
              </a:rPr>
              <a:t>özelliği</a:t>
            </a:r>
            <a:r>
              <a:rPr lang="en-US" b="0" i="0" dirty="0">
                <a:solidFill>
                  <a:srgbClr val="585834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585834"/>
                </a:solidFill>
                <a:effectLst/>
                <a:latin typeface="Poppins" pitchFamily="2" charset="77"/>
              </a:rPr>
              <a:t>tanımlanmaz</a:t>
            </a:r>
            <a:r>
              <a:rPr lang="en-US" b="0" i="0" dirty="0">
                <a:solidFill>
                  <a:srgbClr val="585834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585834"/>
                </a:solidFill>
                <a:effectLst/>
                <a:latin typeface="Poppins" pitchFamily="2" charset="77"/>
              </a:rPr>
              <a:t>ise</a:t>
            </a:r>
            <a:r>
              <a:rPr lang="en-US" b="0" i="0" dirty="0">
                <a:solidFill>
                  <a:srgbClr val="585834"/>
                </a:solidFill>
                <a:effectLst/>
                <a:latin typeface="Poppins" pitchFamily="2" charset="77"/>
              </a:rPr>
              <a:t> form </a:t>
            </a:r>
            <a:r>
              <a:rPr lang="en-US" b="0" i="0" dirty="0" err="1">
                <a:solidFill>
                  <a:srgbClr val="585834"/>
                </a:solidFill>
                <a:effectLst/>
                <a:latin typeface="Poppins" pitchFamily="2" charset="77"/>
              </a:rPr>
              <a:t>gönderildiğinde</a:t>
            </a:r>
            <a:r>
              <a:rPr lang="en-US" b="0" i="0" dirty="0">
                <a:solidFill>
                  <a:srgbClr val="585834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585834"/>
                </a:solidFill>
                <a:effectLst/>
                <a:latin typeface="Poppins" pitchFamily="2" charset="77"/>
              </a:rPr>
              <a:t>kullanıcı</a:t>
            </a:r>
            <a:r>
              <a:rPr lang="en-US" b="0" i="0" dirty="0">
                <a:solidFill>
                  <a:srgbClr val="585834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585834"/>
                </a:solidFill>
                <a:effectLst/>
                <a:latin typeface="Poppins" pitchFamily="2" charset="77"/>
              </a:rPr>
              <a:t>aynı</a:t>
            </a:r>
            <a:r>
              <a:rPr lang="en-US" b="0" i="0" dirty="0">
                <a:solidFill>
                  <a:srgbClr val="585834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585834"/>
                </a:solidFill>
                <a:effectLst/>
                <a:latin typeface="Poppins" pitchFamily="2" charset="77"/>
              </a:rPr>
              <a:t>sayfada</a:t>
            </a:r>
            <a:r>
              <a:rPr lang="en-US" b="0" i="0" dirty="0">
                <a:solidFill>
                  <a:srgbClr val="585834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585834"/>
                </a:solidFill>
                <a:effectLst/>
                <a:latin typeface="Poppins" pitchFamily="2" charset="77"/>
              </a:rPr>
              <a:t>kalacaktır</a:t>
            </a:r>
            <a:r>
              <a:rPr lang="en-US" b="0" i="0" dirty="0">
                <a:solidFill>
                  <a:srgbClr val="585834"/>
                </a:solidFill>
                <a:effectLst/>
                <a:latin typeface="Poppins" pitchFamily="2" charset="77"/>
              </a:rPr>
              <a:t>.</a:t>
            </a:r>
          </a:p>
          <a:p>
            <a:br>
              <a:rPr lang="en-US" dirty="0"/>
            </a:b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Default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olarak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 </a:t>
            </a:r>
            <a:r>
              <a:rPr lang="en-US" dirty="0"/>
              <a:t>target="_self"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dirty="0"/>
            </a:br>
            <a:endParaRPr lang="en-TR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2B7B23-F294-7FFA-B6E2-60F59AC94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730280"/>
              </p:ext>
            </p:extLst>
          </p:nvPr>
        </p:nvGraphicFramePr>
        <p:xfrm>
          <a:off x="838200" y="3896995"/>
          <a:ext cx="8908256" cy="2133600"/>
        </p:xfrm>
        <a:graphic>
          <a:graphicData uri="http://schemas.openxmlformats.org/drawingml/2006/table">
            <a:tbl>
              <a:tblPr/>
              <a:tblGrid>
                <a:gridCol w="1762125">
                  <a:extLst>
                    <a:ext uri="{9D8B030D-6E8A-4147-A177-3AD203B41FA5}">
                      <a16:colId xmlns:a16="http://schemas.microsoft.com/office/drawing/2014/main" val="2840486226"/>
                    </a:ext>
                  </a:extLst>
                </a:gridCol>
                <a:gridCol w="7146131">
                  <a:extLst>
                    <a:ext uri="{9D8B030D-6E8A-4147-A177-3AD203B41FA5}">
                      <a16:colId xmlns:a16="http://schemas.microsoft.com/office/drawing/2014/main" val="25018957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_blank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Eylemin yeni bir pencerede ya da sekmede gerçekleşeceğini belirtir.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59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_self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Eylemin geçerli pencere ya da sekmede gerçekleşeceğini belirtir.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07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_parent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Eylemin</a:t>
                      </a:r>
                      <a:r>
                        <a:rPr lang="en-US" dirty="0">
                          <a:effectLst/>
                        </a:rPr>
                        <a:t> yeni </a:t>
                      </a:r>
                      <a:r>
                        <a:rPr lang="en-US" dirty="0" err="1">
                          <a:effectLst/>
                        </a:rPr>
                        <a:t>üst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bir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pencerede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gerçekleşeceğini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belirtir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23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_top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Sonuç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pencerenin</a:t>
                      </a:r>
                      <a:r>
                        <a:rPr lang="en-US" dirty="0">
                          <a:effectLst/>
                        </a:rPr>
                        <a:t> tam </a:t>
                      </a:r>
                      <a:r>
                        <a:rPr lang="en-US" dirty="0" err="1">
                          <a:effectLst/>
                        </a:rPr>
                        <a:t>tepesinde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görüntülenir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284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framename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effectLst/>
                        </a:rPr>
                        <a:t>Yanıt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bir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iframe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içerisinde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en-US" dirty="0" err="1">
                          <a:effectLst/>
                        </a:rPr>
                        <a:t>görüntülenir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040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705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68D23-148C-D014-1BB8-92BB277EF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Poppins" pitchFamily="2" charset="77"/>
              </a:rPr>
              <a:t>Form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Gönderim</a:t>
            </a:r>
            <a:r>
              <a:rPr lang="en-US" b="1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Methodları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D3F1A-DB72-7E1E-213E-EF6633888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Poppins" pitchFamily="2" charset="77"/>
              </a:rPr>
              <a:t>HTTP (Hyper Text Transfer Protocol) :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Köprü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metin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transfer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protokolü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olan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HTTP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istemci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ve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sunucu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arasındaki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iletişimi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kurmak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için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tasarlanmıştır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.</a:t>
            </a:r>
          </a:p>
          <a:p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En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Yaygın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HTTP (Hyper Text Transfer Protocol)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yöntemleri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 </a:t>
            </a:r>
            <a:r>
              <a:rPr lang="en-US" dirty="0"/>
              <a:t>GET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ve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 </a:t>
            </a:r>
            <a:r>
              <a:rPr lang="en-US" dirty="0"/>
              <a:t>POST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Yöntemleridir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614865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C6012-4CF1-634E-D372-400643C12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Poppins" pitchFamily="2" charset="77"/>
              </a:rPr>
              <a:t>GET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Yöntemi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03E0D-9005-ACE5-4514-65603E771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GET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yöntemi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bir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kaynaktan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belirli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bir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veri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istemek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için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kullanılır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GET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yöntemi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en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yaygın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kullanılan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HTTP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yöntemlerinden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biridir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GET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istekleri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tarayıcı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ön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belleğine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alınabilir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GET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istekleri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tarayıcı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geçmişinde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kalır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Bir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URL'nin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uzunluğu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sınırlıdır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(2048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karakter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)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</a:rPr>
              <a:t>Hassas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data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ve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veriler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ile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uğraşırken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GET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isteği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kesinlikle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tercih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edilmemelidir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 POST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methodu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kullanılmalıdır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GET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yöntemi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genellikle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sorgu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dizeleri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gibi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güvenlik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sorunu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olmayan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veriler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için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kullanımı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uygundur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GET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istekleri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sadece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veri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istemek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için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kullanılır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546262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20CD-A96D-1DC4-FDAA-281FD2617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Poppins" pitchFamily="2" charset="77"/>
              </a:rPr>
              <a:t>GET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Yöntemi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0A4E5-E47F-9C9C-5551-23591CECF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88" y="1825625"/>
            <a:ext cx="10882312" cy="4351338"/>
          </a:xfrm>
        </p:spPr>
        <p:txBody>
          <a:bodyPr/>
          <a:lstStyle/>
          <a:p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form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post.php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_self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endParaRPr lang="en-US" dirty="0">
              <a:solidFill>
                <a:srgbClr val="5F6364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6406622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2E1FF2E-B32A-DDEB-0557-B44C085BE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16572" y="471492"/>
            <a:ext cx="8318500" cy="30734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A4BEAF-4A85-858C-5CA9-0B63979FD8F7}"/>
              </a:ext>
            </a:extLst>
          </p:cNvPr>
          <p:cNvSpPr txBox="1"/>
          <p:nvPr/>
        </p:nvSpPr>
        <p:spPr>
          <a:xfrm>
            <a:off x="603647" y="751344"/>
            <a:ext cx="876895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R" dirty="0"/>
              <a:t>&lt;!DOCTYPE html&gt;</a:t>
            </a:r>
          </a:p>
          <a:p>
            <a:r>
              <a:rPr lang="en-TR" dirty="0"/>
              <a:t>&lt;html&gt;</a:t>
            </a:r>
          </a:p>
          <a:p>
            <a:r>
              <a:rPr lang="en-TR" dirty="0"/>
              <a:t>&lt;body&gt;</a:t>
            </a:r>
          </a:p>
          <a:p>
            <a:endParaRPr lang="en-TR" dirty="0"/>
          </a:p>
          <a:p>
            <a:r>
              <a:rPr lang="en-TR" dirty="0"/>
              <a:t>&lt;h2&gt;HTML Formu&lt;/h2&gt;</a:t>
            </a:r>
          </a:p>
          <a:p>
            <a:endParaRPr lang="en-TR" dirty="0"/>
          </a:p>
          <a:p>
            <a:r>
              <a:rPr lang="en-TR" dirty="0"/>
              <a:t>&lt;form action="/action_page.php"&gt;</a:t>
            </a:r>
          </a:p>
          <a:p>
            <a:r>
              <a:rPr lang="en-TR" dirty="0"/>
              <a:t>  &lt;label for="fname"&gt;Adınız:&lt;/label&gt;&lt;br&gt;</a:t>
            </a:r>
          </a:p>
          <a:p>
            <a:r>
              <a:rPr lang="en-TR" dirty="0"/>
              <a:t>  &lt;input type="text" id="isim" name="isim" &gt;&lt;br&gt;</a:t>
            </a:r>
          </a:p>
          <a:p>
            <a:r>
              <a:rPr lang="en-TR" dirty="0"/>
              <a:t>  &lt;label for="lname"&gt;Soyadınız&lt;/label&gt;&lt;br&gt;</a:t>
            </a:r>
          </a:p>
          <a:p>
            <a:r>
              <a:rPr lang="en-TR" dirty="0"/>
              <a:t>  &lt;input type="text" id="sisim" name="sisim"&gt;&lt;br&gt;&lt;br&gt;</a:t>
            </a:r>
          </a:p>
          <a:p>
            <a:r>
              <a:rPr lang="en-TR" dirty="0"/>
              <a:t>  &lt;input type="submit" value="Gönder"&gt;</a:t>
            </a:r>
          </a:p>
          <a:p>
            <a:r>
              <a:rPr lang="en-TR" dirty="0"/>
              <a:t>&lt;/form&gt; </a:t>
            </a:r>
          </a:p>
          <a:p>
            <a:endParaRPr lang="en-TR" dirty="0"/>
          </a:p>
          <a:p>
            <a:r>
              <a:rPr lang="en-TR" dirty="0"/>
              <a:t>&lt;p&gt;Gönder butonuna tıklanınca </a:t>
            </a:r>
          </a:p>
          <a:p>
            <a:r>
              <a:rPr lang="en-TR" dirty="0"/>
              <a:t>"/action_page.php" sayfasına veriler gönderilecek&lt;/p&gt;</a:t>
            </a:r>
          </a:p>
          <a:p>
            <a:endParaRPr lang="en-TR" dirty="0"/>
          </a:p>
          <a:p>
            <a:r>
              <a:rPr lang="en-TR" dirty="0"/>
              <a:t>&lt;/body&gt;</a:t>
            </a:r>
          </a:p>
          <a:p>
            <a:r>
              <a:rPr lang="en-TR" dirty="0"/>
              <a:t>&lt;/html&gt;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C37AD-5F77-4D0D-C8E8-CDF4A780F9DF}"/>
              </a:ext>
            </a:extLst>
          </p:cNvPr>
          <p:cNvSpPr txBox="1"/>
          <p:nvPr/>
        </p:nvSpPr>
        <p:spPr>
          <a:xfrm>
            <a:off x="5303837" y="5696247"/>
            <a:ext cx="700087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8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isim</a:t>
            </a:r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sz="28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esra&amp;sisim</a:t>
            </a:r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sz="28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kıdıman</a:t>
            </a:r>
            <a:r>
              <a:rPr lang="en-US" sz="2800" b="0" i="0" dirty="0">
                <a:solidFill>
                  <a:schemeClr val="accent6">
                    <a:lumMod val="75000"/>
                  </a:schemeClr>
                </a:solidFill>
                <a:effectLst/>
                <a:latin typeface="Verdana" panose="020B0604030504040204" pitchFamily="34" charset="0"/>
              </a:rPr>
              <a:t> 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endParaRPr lang="en-TR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8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8A75-C37D-85E7-C277-92134198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DOM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ile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İlgili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Kavramlar</a:t>
            </a:r>
            <a:b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00405-6B4D-E16B-64CF-DEFF8C7E5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151" y="1327759"/>
            <a:ext cx="11040649" cy="4849204"/>
          </a:xfrm>
        </p:spPr>
        <p:txBody>
          <a:bodyPr>
            <a:normAutofit fontScale="55000" lnSpcReduction="20000"/>
          </a:bodyPr>
          <a:lstStyle/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00000"/>
                </a:solidFill>
                <a:effectLst/>
              </a:rPr>
              <a:t>1. Node: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Web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sayfasındaki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her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eleman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Node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adlandırılır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Node, DOM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ağacının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temel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birimini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oluşturur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00000"/>
                </a:solidFill>
                <a:effectLst/>
              </a:rPr>
              <a:t>2. Element: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HTML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belgesindeki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her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etiket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Element Node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adlandırılır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Element, DOM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ağacında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Node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türüdür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HTML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etiketinin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özelliklerini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çocuk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düğümlerini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içerir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00000"/>
                </a:solidFill>
                <a:effectLst/>
              </a:rPr>
              <a:t>3. Parent Node: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Bir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Node’un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ebeveyn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Node’u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Parent Node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adlandırılır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Örneğin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HTML “div”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elemanı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ebeveyn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Node’u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“body”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elemanı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olabilir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00000"/>
                </a:solidFill>
                <a:effectLst/>
              </a:rPr>
              <a:t>4. Child Node: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Bir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Node’un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çocuk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Node’ları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Child Node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adlandırılır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Örneğin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HTML “div”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elemanının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içindeki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“span”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elemanı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“div”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elemanının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Child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Node’larından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biridir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00000"/>
                </a:solidFill>
                <a:effectLst/>
              </a:rPr>
              <a:t>5. Attribute: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HTML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elemanlarının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özelliklerine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Attribute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denir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Örneğin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HTML “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”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elemanının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“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src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”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özelliği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“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img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”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elemanının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Attribute’udur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00000"/>
                </a:solidFill>
                <a:effectLst/>
              </a:rPr>
              <a:t>6. Text Node: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Web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sayfasındaki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metin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içeriği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Text Node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adlandırılır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Örneğin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HTML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paragraf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elemanındaki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metin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içeriği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Text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Node’dur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00000"/>
                </a:solidFill>
                <a:effectLst/>
              </a:rPr>
              <a:t>7. DOM API: </a:t>
            </a:r>
            <a:r>
              <a:rPr lang="en-US" b="0" i="0" dirty="0">
                <a:solidFill>
                  <a:srgbClr val="000000"/>
                </a:solidFill>
                <a:effectLst/>
              </a:rPr>
              <a:t>DOM API, web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sayfasındaki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elemanlara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erişmek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kullanılan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bir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programlama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arayüzüdür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JavaScript, DOM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API’sını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kullanarak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web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sayfasındaki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elemanları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okuyabilir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değiştirebilir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lnSpc>
                <a:spcPct val="120000"/>
              </a:lnSpc>
            </a:pPr>
            <a:r>
              <a:rPr lang="en-US" b="1" i="0" dirty="0">
                <a:solidFill>
                  <a:srgbClr val="000000"/>
                </a:solidFill>
                <a:effectLst/>
              </a:rPr>
              <a:t>8. DOM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Manipülasyonu</a:t>
            </a:r>
            <a:r>
              <a:rPr lang="en-US" b="1" i="0" dirty="0">
                <a:solidFill>
                  <a:srgbClr val="000000"/>
                </a:solidFill>
                <a:effectLst/>
              </a:rPr>
              <a:t>: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DOM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manipülasyonu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web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sayfasındaki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elemanları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JavaScript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kullanarak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değiştirmeyi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ifade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eder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DOM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manipülasyonu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web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sayfasındaki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içeriği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dinamik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olarak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değiştirmek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ve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etkileşimli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web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uygulamaları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oluşturmak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için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kullanılır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>
              <a:lnSpc>
                <a:spcPct val="120000"/>
              </a:lnSpc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319269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C0890-1A31-BF11-EDA1-B555A9B34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33333"/>
                </a:solidFill>
                <a:effectLst/>
                <a:latin typeface="Poppins" pitchFamily="2" charset="77"/>
              </a:rPr>
              <a:t>POST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Yöntemi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6CFC1-60A4-5B5E-3EB5-64A23984B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POST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yöntemi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en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yaygın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kullanılan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HTTP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yöntemlerinden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biridir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.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POST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istekleri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tarayıcı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ön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belleğinde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ve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geçmişinde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asla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kalmaz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.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POST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yöntemi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ile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gönderilen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form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verileri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kesinlikle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URL'de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gösterilmez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.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POST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istekleri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işaretlenmez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.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Hassas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içerikler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ve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veriler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üzerinde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uğraşırken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POST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methodu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kullanılmalıdır</a:t>
            </a:r>
            <a:r>
              <a:rPr lang="en-US" b="0" i="0" dirty="0">
                <a:solidFill>
                  <a:srgbClr val="333333"/>
                </a:solidFill>
                <a:effectLst/>
                <a:latin typeface="Poppins" pitchFamily="2" charset="77"/>
              </a:rPr>
              <a:t>..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768465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E73D-DADC-0B68-3A42-7AF16BCBF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POST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3F369-A4A0-A342-1229-2A226B2DA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825625"/>
            <a:ext cx="10839450" cy="4351338"/>
          </a:xfrm>
        </p:spPr>
        <p:txBody>
          <a:bodyPr/>
          <a:lstStyle/>
          <a:p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form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post.php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_self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endParaRPr lang="en-US" dirty="0">
              <a:solidFill>
                <a:srgbClr val="5F6364"/>
              </a:solidFill>
              <a:latin typeface="Consolas" panose="020B0609020204030204" pitchFamily="49" charset="0"/>
            </a:endParaRPr>
          </a:p>
          <a:p>
            <a:endParaRPr lang="en-US" b="0" i="0" dirty="0">
              <a:solidFill>
                <a:srgbClr val="5F636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en-US" dirty="0"/>
            </a:b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180884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37DC-5CFD-BB57-F793-FB87C711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????? </a:t>
            </a:r>
            <a:r>
              <a:rPr lang="en-US" dirty="0"/>
              <a:t>N</a:t>
            </a:r>
            <a:r>
              <a:rPr lang="en-TR" dirty="0"/>
              <a:t>eler gelmelidir?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22849-8013-0B9F-E49F-1747DE678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3" y="1825625"/>
            <a:ext cx="11472862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form </a:t>
            </a:r>
            <a:r>
              <a:rPr lang="en-US" sz="2400" b="0" i="0" dirty="0">
                <a:solidFill>
                  <a:srgbClr val="2F9C0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??????&gt;</a:t>
            </a:r>
          </a:p>
          <a:p>
            <a:endParaRPr lang="en-US" sz="2400" dirty="0">
              <a:solidFill>
                <a:srgbClr val="2F9C0A"/>
              </a:solidFill>
              <a:latin typeface="Consolas" panose="020B0609020204030204" pitchFamily="49" charset="0"/>
            </a:endParaRPr>
          </a:p>
          <a:p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label </a:t>
            </a:r>
            <a:r>
              <a:rPr lang="en-US" sz="24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Adınız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soyadınız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2400" b="0" i="0" dirty="0" err="1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input </a:t>
            </a:r>
            <a:r>
              <a:rPr lang="en-US" sz="24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=”</a:t>
            </a:r>
            <a:r>
              <a:rPr lang="en-US" sz="2400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Esra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sz="2400" b="0" i="0" dirty="0" err="1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label </a:t>
            </a:r>
            <a:r>
              <a:rPr lang="en-US" sz="24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E-Posta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Adresiniz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2400" b="0" i="0" dirty="0" err="1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input </a:t>
            </a:r>
            <a:r>
              <a:rPr lang="en-US" sz="24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=”</a:t>
            </a:r>
            <a:r>
              <a:rPr lang="en-US" sz="2400" b="0" i="0" dirty="0" err="1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esrakidiman</a:t>
            </a:r>
            <a:r>
              <a:rPr lang="en-US" sz="2400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@gmail.com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</a:p>
          <a:p>
            <a:pPr lvl="1"/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dirty="0" err="1">
                <a:solidFill>
                  <a:srgbClr val="C92C2C"/>
                </a:solidFill>
                <a:latin typeface="Consolas" panose="020B0609020204030204" pitchFamily="49" charset="0"/>
              </a:rPr>
              <a:t>b</a:t>
            </a:r>
            <a:r>
              <a:rPr lang="en-US" sz="2000" b="0" i="0" dirty="0" err="1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2000" b="0" i="0" dirty="0" err="1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input </a:t>
            </a:r>
            <a:r>
              <a:rPr lang="en-US" sz="24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submit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4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=”</a:t>
            </a:r>
            <a:r>
              <a:rPr lang="en-US" sz="2400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Gönder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4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24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TR" sz="2400" dirty="0"/>
          </a:p>
        </p:txBody>
      </p:sp>
    </p:spTree>
    <p:extLst>
      <p:ext uri="{BB962C8B-B14F-4D97-AF65-F5344CB8AC3E}">
        <p14:creationId xmlns:p14="http://schemas.microsoft.com/office/powerpoint/2010/main" val="3739939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410C-A0B3-B7F9-D599-720F7BC9C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Input türleri</a:t>
            </a:r>
          </a:p>
        </p:txBody>
      </p:sp>
      <p:pic>
        <p:nvPicPr>
          <p:cNvPr id="5" name="Content Placeholder 4" descr="A screenshot of a phone&#10;&#10;Description automatically generated">
            <a:extLst>
              <a:ext uri="{FF2B5EF4-FFF2-40B4-BE49-F238E27FC236}">
                <a16:creationId xmlns:a16="http://schemas.microsoft.com/office/drawing/2014/main" id="{90D3FA36-6621-1A4A-E956-86700FB3F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75011"/>
            <a:ext cx="10515600" cy="3052565"/>
          </a:xfrm>
        </p:spPr>
      </p:pic>
    </p:spTree>
    <p:extLst>
      <p:ext uri="{BB962C8B-B14F-4D97-AF65-F5344CB8AC3E}">
        <p14:creationId xmlns:p14="http://schemas.microsoft.com/office/powerpoint/2010/main" val="2536359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9BB3-F76B-4112-1931-A86AE2003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Input türleri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82E1B-BA5C-E724-F774-F4D88ACDA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33003"/>
            <a:ext cx="7772400" cy="301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246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7A53-14A2-3DCA-3072-83278138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Input türleri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18125C-5EAF-E38B-13E5-F9852B486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4070"/>
            <a:ext cx="9458325" cy="4141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17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E6594-E7FF-04C6-1341-16C972926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Input türleri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B2A38F-65EB-29BC-284A-F973E1396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5"/>
            <a:ext cx="11273681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710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52E8-8BE6-F460-F2EB-C65B1D237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LABEL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etiketi</a:t>
            </a:r>
            <a:endParaRPr lang="en-TR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FE8FA-434A-CECA-2641-411DEDBE6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&lt;label&gt;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rgbClr val="333333"/>
                </a:solidFill>
                <a:effectLst/>
              </a:rPr>
              <a:t>elemanı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çeşitli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form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elemanları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için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etiket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ve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başlık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olarak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tanımlanabilir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Ayrıca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radio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ve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checkbox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özniteliği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olan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input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giriş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elemanlarına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tıklama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zorluğu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yaşanmasını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da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ortadan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kal</a:t>
            </a:r>
            <a:endParaRPr lang="en-US" b="0" i="0" dirty="0">
              <a:solidFill>
                <a:srgbClr val="333333"/>
              </a:solidFill>
              <a:effectLst/>
            </a:endParaRPr>
          </a:p>
          <a:p>
            <a:pPr marL="0" indent="0">
              <a:buNone/>
            </a:pPr>
            <a:endParaRPr lang="en-US" dirty="0">
              <a:solidFill>
                <a:srgbClr val="333333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&lt;label for="</a:t>
            </a:r>
            <a:r>
              <a:rPr lang="en-US" dirty="0" err="1">
                <a:solidFill>
                  <a:srgbClr val="C00000"/>
                </a:solidFill>
              </a:rPr>
              <a:t>inputID</a:t>
            </a:r>
            <a:r>
              <a:rPr lang="en-US" dirty="0">
                <a:solidFill>
                  <a:srgbClr val="C00000"/>
                </a:solidFill>
              </a:rPr>
              <a:t>"&gt;</a:t>
            </a:r>
            <a:r>
              <a:rPr lang="en-US" b="0" i="0" dirty="0">
                <a:solidFill>
                  <a:srgbClr val="C00000"/>
                </a:solidFill>
                <a:effectLst/>
              </a:rPr>
              <a:t> </a:t>
            </a:r>
            <a:r>
              <a:rPr lang="en-US" b="0" i="0" dirty="0" err="1">
                <a:solidFill>
                  <a:srgbClr val="111111"/>
                </a:solidFill>
                <a:effectLst/>
              </a:rPr>
              <a:t>şeklinde</a:t>
            </a:r>
            <a:r>
              <a:rPr lang="en-US" b="0" i="0" dirty="0">
                <a:solidFill>
                  <a:srgbClr val="11111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</a:rPr>
              <a:t>aynı</a:t>
            </a:r>
            <a:r>
              <a:rPr lang="en-US" b="0" i="0" dirty="0">
                <a:solidFill>
                  <a:srgbClr val="11111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</a:rPr>
              <a:t>id'ye</a:t>
            </a:r>
            <a:r>
              <a:rPr lang="en-US" b="0" i="0" dirty="0">
                <a:solidFill>
                  <a:srgbClr val="11111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</a:rPr>
              <a:t>atanmış</a:t>
            </a:r>
            <a:r>
              <a:rPr lang="en-US" b="0" i="0" dirty="0">
                <a:solidFill>
                  <a:srgbClr val="11111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</a:rPr>
              <a:t>bir</a:t>
            </a:r>
            <a:r>
              <a:rPr lang="en-US" b="0" i="0" dirty="0">
                <a:solidFill>
                  <a:srgbClr val="111111"/>
                </a:solidFill>
                <a:effectLst/>
              </a:rPr>
              <a:t> label </a:t>
            </a:r>
            <a:r>
              <a:rPr lang="en-US" b="0" i="0" dirty="0" err="1">
                <a:solidFill>
                  <a:srgbClr val="111111"/>
                </a:solidFill>
                <a:effectLst/>
              </a:rPr>
              <a:t>üzerindeki</a:t>
            </a:r>
            <a:r>
              <a:rPr lang="en-US" b="0" i="0" dirty="0">
                <a:solidFill>
                  <a:srgbClr val="11111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</a:rPr>
              <a:t>metine</a:t>
            </a:r>
            <a:r>
              <a:rPr lang="en-US" b="0" i="0" dirty="0">
                <a:solidFill>
                  <a:srgbClr val="11111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</a:rPr>
              <a:t>tıklanıldığında</a:t>
            </a:r>
            <a:r>
              <a:rPr lang="en-US" b="0" i="0" dirty="0">
                <a:solidFill>
                  <a:srgbClr val="111111"/>
                </a:solidFill>
                <a:effectLst/>
              </a:rPr>
              <a:t> form </a:t>
            </a:r>
            <a:r>
              <a:rPr lang="en-US" b="0" i="0" dirty="0" err="1">
                <a:solidFill>
                  <a:srgbClr val="111111"/>
                </a:solidFill>
                <a:effectLst/>
              </a:rPr>
              <a:t>elemanına</a:t>
            </a:r>
            <a:r>
              <a:rPr lang="en-US" b="0" i="0" dirty="0">
                <a:solidFill>
                  <a:srgbClr val="111111"/>
                </a:solidFill>
                <a:effectLst/>
              </a:rPr>
              <a:t> da </a:t>
            </a:r>
            <a:r>
              <a:rPr lang="en-US" b="0" i="0" dirty="0" err="1">
                <a:solidFill>
                  <a:srgbClr val="111111"/>
                </a:solidFill>
                <a:effectLst/>
              </a:rPr>
              <a:t>tıklanmış</a:t>
            </a:r>
            <a:r>
              <a:rPr lang="en-US" b="0" i="0" dirty="0">
                <a:solidFill>
                  <a:srgbClr val="111111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</a:rPr>
              <a:t>olacaktır.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dırır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207096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FE4E5-CFF4-5D9B-EB88-7ED886CB3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77458-9DC5-AC1C-EA21-F453C848B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form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label </a:t>
            </a:r>
            <a:r>
              <a:rPr lang="en-US" b="0" i="0" dirty="0">
                <a:solidFill>
                  <a:srgbClr val="2F9C0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5F636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labelID</a:t>
            </a:r>
            <a:r>
              <a:rPr lang="en-US" b="0" i="0" dirty="0">
                <a:solidFill>
                  <a:srgbClr val="5F636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Adınız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input	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		name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label1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C92C2C"/>
                </a:solidFill>
                <a:latin typeface="Consolas" panose="020B0609020204030204" pitchFamily="49" charset="0"/>
              </a:rPr>
              <a:t>		</a:t>
            </a:r>
            <a:r>
              <a:rPr lang="en-US" b="0" i="0" dirty="0">
                <a:solidFill>
                  <a:srgbClr val="2F9C0A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id</a:t>
            </a:r>
            <a:r>
              <a:rPr lang="en-US" b="0" i="0" dirty="0">
                <a:solidFill>
                  <a:srgbClr val="5F636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labelID</a:t>
            </a:r>
            <a:r>
              <a:rPr lang="en-US" b="0" i="0" dirty="0">
                <a:solidFill>
                  <a:srgbClr val="5F636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solidFill>
                  <a:srgbClr val="C92C2C"/>
                </a:solidFill>
                <a:latin typeface="Consolas" panose="020B0609020204030204" pitchFamily="49" charset="0"/>
              </a:rPr>
              <a:t>		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Adınız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214316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F3344-193F-2C5C-7105-707DA9383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842" y="946279"/>
            <a:ext cx="11061526" cy="3654295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ve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2 ye ne 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gelmeli</a:t>
            </a: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=”.  1.  "&gt;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İsim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="ad"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="ad” </a:t>
            </a:r>
            <a:r>
              <a:rPr lang="en-US" dirty="0"/>
              <a:t>required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=”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.  2.  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Soyisim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&lt;/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sad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” </a:t>
            </a:r>
            <a:r>
              <a:rPr lang="en-US" dirty="0"/>
              <a:t>required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/form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045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308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Freeform: Shape 308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89" name="Isosceles Triangle 308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OM Yapısı">
            <a:extLst>
              <a:ext uri="{FF2B5EF4-FFF2-40B4-BE49-F238E27FC236}">
                <a16:creationId xmlns:a16="http://schemas.microsoft.com/office/drawing/2014/main" id="{A336412A-F9B1-FD78-B6B4-A7645D7D49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0150" y="643467"/>
            <a:ext cx="7791699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91" name="Isosceles Triangle 309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354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CF40-B3A9-8A34-31B1-3980796E1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Radio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908F5-F736-6A21-789B-4F4C53BB8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62" y="1253331"/>
            <a:ext cx="12946064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="radio"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fav_language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="HTML"&gt;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="html"&gt;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="radio"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fav_language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="CSS"&gt;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20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="radio"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fav_language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value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="JavaScript"&gt;</a:t>
            </a:r>
            <a:br>
              <a:rPr lang="en-US" sz="2000" dirty="0"/>
            </a:b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for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/label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TR" sz="2000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B180DD7-49AF-F354-1A9A-A4513D2E6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872" y="3867945"/>
            <a:ext cx="3893928" cy="334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46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8B32F-6E77-3820-4D76-7803640C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D0312-D0CF-58C5-E3E0-81F3D8D24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form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label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selectID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Kurs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Seçiniz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 err="1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select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selectID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sass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SASS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79229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4A3AE-61E4-53C5-24A3-D88DD4BD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select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F4787-6B6B-1A52-7996-D4E85B9C5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497013"/>
            <a:ext cx="8620125" cy="435133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form </a:t>
            </a:r>
            <a:r>
              <a:rPr lang="en-US" sz="20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label </a:t>
            </a:r>
            <a:r>
              <a:rPr lang="en-US" sz="20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selectID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Kurs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Seçiniz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2000" b="0" i="0" dirty="0" err="1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select </a:t>
            </a:r>
            <a:r>
              <a:rPr lang="en-US" sz="20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selectID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2F9C0A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size</a:t>
            </a:r>
            <a:r>
              <a:rPr lang="en-US" sz="2000" b="0" i="0" dirty="0">
                <a:solidFill>
                  <a:srgbClr val="5F6364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="</a:t>
            </a:r>
            <a:r>
              <a:rPr lang="en-US" sz="2000" b="0" i="0" dirty="0">
                <a:solidFill>
                  <a:srgbClr val="1990B8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3</a:t>
            </a:r>
            <a:r>
              <a:rPr lang="en-US" sz="2000" b="0" i="0" dirty="0">
                <a:solidFill>
                  <a:srgbClr val="5F6364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"</a:t>
            </a:r>
            <a:r>
              <a:rPr lang="en-US" sz="2000" b="0" i="0" dirty="0">
                <a:solidFill>
                  <a:srgbClr val="C92C2C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 </a:t>
            </a:r>
            <a:r>
              <a:rPr lang="en-US" sz="20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multiple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 </a:t>
            </a:r>
            <a:r>
              <a:rPr lang="en-US" sz="20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 </a:t>
            </a:r>
            <a:r>
              <a:rPr lang="en-US" sz="20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 </a:t>
            </a:r>
            <a:r>
              <a:rPr lang="en-US" sz="20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sass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SASS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 </a:t>
            </a:r>
            <a:r>
              <a:rPr lang="en-US" sz="20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 </a:t>
            </a:r>
            <a:r>
              <a:rPr lang="en-US" sz="2000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000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2000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sz="2000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TR" sz="20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30C5337-9A48-BCB5-6464-375B66FFF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8325" y="788988"/>
            <a:ext cx="2628900" cy="18034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121A50E-096F-57C2-1526-AAEAEA385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9300" y="4206875"/>
            <a:ext cx="33274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2456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AFE1-770E-7A83-62E9-765A5FA31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Textarea</a:t>
            </a:r>
            <a:r>
              <a:rPr lang="en-US" b="1" i="0" dirty="0">
                <a:solidFill>
                  <a:srgbClr val="333333"/>
                </a:solidFill>
                <a:effectLst/>
                <a:latin typeface="Poppins" pitchFamily="2" charset="77"/>
              </a:rPr>
              <a:t> Element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17A72-8B8D-B2BE-15EA-3F494216C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825625"/>
            <a:ext cx="10982325" cy="435133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</a:rPr>
              <a:t>&lt;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textarea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&gt; 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elementi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çok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satırlı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yani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multiline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metin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giriş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alanı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gösterilmek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istenildiğinde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kullanılan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form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elemanıdır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l"/>
            <a:r>
              <a:rPr lang="en-US" b="0" i="0" dirty="0">
                <a:solidFill>
                  <a:srgbClr val="111111"/>
                </a:solidFill>
                <a:effectLst/>
                <a:highlight>
                  <a:srgbClr val="C0C0C0"/>
                </a:highlight>
              </a:rPr>
              <a:t>&lt;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C0C0C0"/>
                </a:highlight>
              </a:rPr>
              <a:t>textarea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C0C0C0"/>
                </a:highlight>
              </a:rPr>
              <a:t>&gt; 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C0C0C0"/>
                </a:highlight>
              </a:rPr>
              <a:t>elemanına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C0C0C0"/>
                </a:highlight>
              </a:rPr>
              <a:t> row="" 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C0C0C0"/>
                </a:highlight>
              </a:rPr>
              <a:t>ve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C0C0C0"/>
                </a:highlight>
              </a:rPr>
              <a:t> cols="" 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C0C0C0"/>
                </a:highlight>
              </a:rPr>
              <a:t>öznitelikleri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b="0" i="0" dirty="0" err="1">
                <a:solidFill>
                  <a:srgbClr val="111111"/>
                </a:solidFill>
                <a:effectLst/>
                <a:highlight>
                  <a:srgbClr val="C0C0C0"/>
                </a:highlight>
              </a:rPr>
              <a:t>eklenebilmektedir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C0C0C0"/>
                </a:highlight>
              </a:rPr>
              <a:t>.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row="" 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öznitelği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görünür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metin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alanının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satır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sayısını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ve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yükesekliğini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belirtir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ctr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</a:rPr>
              <a:t>cols="" 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özniteliği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ise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görünür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metin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alanının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genişliğini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belirtmek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için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kullanılır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endParaRPr lang="en-T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C89A9B-16A3-4053-E306-0F90F1B33858}"/>
              </a:ext>
            </a:extLst>
          </p:cNvPr>
          <p:cNvSpPr txBox="1"/>
          <p:nvPr/>
        </p:nvSpPr>
        <p:spPr>
          <a:xfrm>
            <a:off x="660797" y="5253633"/>
            <a:ext cx="10569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form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textareaID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en-US" b="0" i="0" dirty="0" err="1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926298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12B9-D777-4584-4051-A37ECA9E1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Fieldset</a:t>
            </a:r>
            <a:r>
              <a:rPr lang="en-US" b="1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ve</a:t>
            </a:r>
            <a:r>
              <a:rPr lang="en-US" b="1" i="0" dirty="0">
                <a:solidFill>
                  <a:srgbClr val="333333"/>
                </a:solidFill>
                <a:effectLst/>
                <a:latin typeface="Poppins" pitchFamily="2" charset="77"/>
              </a:rPr>
              <a:t> Legend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Elementleri</a:t>
            </a:r>
            <a:br>
              <a:rPr lang="en-US" b="1" i="0" dirty="0">
                <a:solidFill>
                  <a:srgbClr val="333333"/>
                </a:solidFill>
                <a:effectLst/>
                <a:latin typeface="Poppins" pitchFamily="2" charset="77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2D352-128B-1DFA-39D3-5E4D7B384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 err="1">
                <a:solidFill>
                  <a:srgbClr val="333333"/>
                </a:solidFill>
                <a:effectLst/>
              </a:rPr>
              <a:t>Eğer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uzun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bir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form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ile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çalışıyorsanız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ve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form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üzerindeki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verileri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gruplandırmak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isterseniz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 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fieldset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 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elemenı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sizin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için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en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iyi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çözüm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olacaktır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l"/>
            <a:r>
              <a:rPr lang="en-US" sz="2000" b="0" i="0" dirty="0">
                <a:solidFill>
                  <a:srgbClr val="333333"/>
                </a:solidFill>
                <a:effectLst/>
              </a:rPr>
              <a:t>&lt;legend&gt; 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elemanı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ise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 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fieldset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 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elemanı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için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bir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başlık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tanımlar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ve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kullanıcıya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ve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arama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motorlarına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o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gruptaki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form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verilerinin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ne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hakkında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olduğunu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belirtir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.</a:t>
            </a:r>
          </a:p>
          <a:p>
            <a:endParaRPr lang="en-TR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5C99F-D38C-72B5-41A7-948FDC4D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9832"/>
            <a:ext cx="7772400" cy="303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7467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F9CA-7466-AC5A-8EA1-9438F3183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2" y="222250"/>
            <a:ext cx="10515600" cy="1325563"/>
          </a:xfrm>
        </p:spPr>
        <p:txBody>
          <a:bodyPr>
            <a:normAutofit/>
          </a:bodyPr>
          <a:lstStyle/>
          <a:p>
            <a:r>
              <a:rPr lang="en-US" b="1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Fieldset</a:t>
            </a:r>
            <a:r>
              <a:rPr lang="en-US" b="1" i="0" dirty="0">
                <a:solidFill>
                  <a:srgbClr val="333333"/>
                </a:solidFill>
                <a:effectLst/>
                <a:latin typeface="Poppins" pitchFamily="2" charset="77"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ve</a:t>
            </a:r>
            <a:r>
              <a:rPr lang="en-US" b="1" i="0" dirty="0">
                <a:solidFill>
                  <a:srgbClr val="333333"/>
                </a:solidFill>
                <a:effectLst/>
                <a:latin typeface="Poppins" pitchFamily="2" charset="77"/>
              </a:rPr>
              <a:t> Legend 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Poppins" pitchFamily="2" charset="77"/>
              </a:rPr>
              <a:t>Elementleri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CBA1-AF05-EACA-39C6-39D8196FE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1396999"/>
            <a:ext cx="10982325" cy="546100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form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 err="1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Kişisel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Bilgileriniz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label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nameID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Adınız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 err="1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input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nameID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Adınız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b="0" i="0" dirty="0" err="1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label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yearID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Yaşınız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 err="1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input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year-old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dirty="0">
                <a:solidFill>
                  <a:srgbClr val="C92C2C"/>
                </a:solidFill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Yaşınız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”</a:t>
            </a:r>
            <a:r>
              <a:rPr lang="en-US" dirty="0">
                <a:solidFill>
                  <a:srgbClr val="C92C2C"/>
                </a:solidFill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yearID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"&gt;&lt;</a:t>
            </a:r>
            <a:r>
              <a:rPr lang="en-US" b="0" i="0" dirty="0" err="1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50000"/>
              </a:lnSpc>
            </a:pP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label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expertID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Uzmanlıklarınız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i="0" dirty="0" err="1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input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expertID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experience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>
                <a:solidFill>
                  <a:srgbClr val="2F9C0A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b="0" i="0" dirty="0" err="1">
                <a:solidFill>
                  <a:srgbClr val="1990B8"/>
                </a:solidFill>
                <a:effectLst/>
                <a:latin typeface="Consolas" panose="020B0609020204030204" pitchFamily="49" charset="0"/>
              </a:rPr>
              <a:t>Uzmanlıklarınız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 err="1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fieldset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i="0" dirty="0">
                <a:solidFill>
                  <a:srgbClr val="C92C2C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US" b="0" i="0" dirty="0">
                <a:solidFill>
                  <a:srgbClr val="5F6364"/>
                </a:solidFill>
                <a:effectLst/>
                <a:latin typeface="Consolas" panose="020B0609020204030204" pitchFamily="49" charset="0"/>
              </a:rPr>
              <a:t>&gt;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40704135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156D-56CD-B966-6421-932DDD53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LAB Görevi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FED33-A0DF-A2E0-A74C-52C8F857A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tr-TR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Form1.html sayfası oluşturtulacak</a:t>
            </a:r>
            <a:endParaRPr lang="en-TR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50000"/>
              </a:lnSpc>
              <a:buFont typeface="+mj-lt"/>
              <a:buAutoNum type="romanLcPeriod"/>
            </a:pPr>
            <a:r>
              <a:rPr lang="tr-TR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Üyelik işlemleri için web form oluşturulacak</a:t>
            </a:r>
            <a:endParaRPr lang="en-TR" sz="25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+mj-lt"/>
              <a:buAutoNum type="alphaLcPeriod"/>
            </a:pPr>
            <a:r>
              <a:rPr lang="tr-TR" sz="25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test1.html adında bir test sayfası hazırlanacak</a:t>
            </a:r>
          </a:p>
          <a:p>
            <a:pPr marL="1200150" lvl="2" indent="-285750">
              <a:lnSpc>
                <a:spcPct val="150000"/>
              </a:lnSpc>
              <a:buFont typeface="+mj-lt"/>
              <a:buAutoNum type="alphaLcPeriod"/>
            </a:pPr>
            <a:r>
              <a:rPr lang="tr-TR" sz="2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 pro</a:t>
            </a:r>
            <a:r>
              <a:rPr lang="tr-TR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gramcılığına yönelik bir test/sınav ara-yüzü hazırlayın.  Tüm </a:t>
            </a:r>
            <a:r>
              <a:rPr lang="tr-TR" sz="2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tr-TR" sz="2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türlerini kullanmaya çalışın.</a:t>
            </a:r>
          </a:p>
          <a:p>
            <a:pPr marL="1657350" lvl="3" indent="-285750">
              <a:lnSpc>
                <a:spcPct val="150000"/>
              </a:lnSpc>
              <a:buFont typeface="+mj-lt"/>
              <a:buAutoNum type="alphaLcPeriod"/>
            </a:pPr>
            <a:endParaRPr lang="en-TR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82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65B64-61CC-DEC0-D968-4E1A4E660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DOM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ile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İlgili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-apple-system"/>
              </a:rPr>
              <a:t>Kavramlar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F32A9-F846-40B0-6749-13B527B05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fontAlgn="ctr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333333"/>
                </a:solidFill>
                <a:effectLst/>
              </a:rPr>
              <a:t>Derinlik</a:t>
            </a:r>
            <a:r>
              <a:rPr lang="en-US" b="1" i="0" dirty="0">
                <a:solidFill>
                  <a:srgbClr val="333333"/>
                </a:solidFill>
                <a:effectLst/>
              </a:rPr>
              <a:t> (Depth) :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DOM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ağacının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bir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dalındaki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eleman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sayısına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derinlik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denir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algn="l" fontAlgn="ctr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</a:rPr>
              <a:t>Max. </a:t>
            </a:r>
            <a:r>
              <a:rPr lang="en-US" b="1" i="0" dirty="0" err="1">
                <a:solidFill>
                  <a:srgbClr val="333333"/>
                </a:solidFill>
                <a:effectLst/>
              </a:rPr>
              <a:t>Derinlik</a:t>
            </a:r>
            <a:r>
              <a:rPr lang="en-US" b="1" i="0" dirty="0">
                <a:solidFill>
                  <a:srgbClr val="333333"/>
                </a:solidFill>
                <a:effectLst/>
              </a:rPr>
              <a:t> (Max. Depth) :</a:t>
            </a:r>
            <a:r>
              <a:rPr lang="en-US" b="0" i="0" dirty="0">
                <a:solidFill>
                  <a:srgbClr val="333333"/>
                </a:solidFill>
                <a:effectLst/>
              </a:rPr>
              <a:t> DOM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ağacının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en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çok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derinliğe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sahip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dalını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derinlik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sayısı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olarak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temsil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eder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en-US" b="1" i="0" dirty="0" err="1">
                <a:solidFill>
                  <a:srgbClr val="333333"/>
                </a:solidFill>
                <a:effectLst/>
              </a:rPr>
              <a:t>Aşırı</a:t>
            </a:r>
            <a:r>
              <a:rPr lang="en-US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</a:rPr>
              <a:t>Büyük</a:t>
            </a:r>
            <a:r>
              <a:rPr lang="en-US" b="1" i="0" dirty="0">
                <a:solidFill>
                  <a:srgbClr val="333333"/>
                </a:solidFill>
                <a:effectLst/>
              </a:rPr>
              <a:t> DOM </a:t>
            </a:r>
            <a:r>
              <a:rPr lang="en-US" b="1" i="0" dirty="0" err="1">
                <a:solidFill>
                  <a:srgbClr val="333333"/>
                </a:solidFill>
                <a:effectLst/>
              </a:rPr>
              <a:t>Boyutu</a:t>
            </a:r>
            <a:r>
              <a:rPr lang="en-US" b="1" i="0" dirty="0">
                <a:solidFill>
                  <a:srgbClr val="333333"/>
                </a:solidFill>
                <a:effectLst/>
              </a:rPr>
              <a:t> Ne </a:t>
            </a:r>
            <a:r>
              <a:rPr lang="en-US" b="1" i="0" dirty="0" err="1">
                <a:solidFill>
                  <a:srgbClr val="333333"/>
                </a:solidFill>
                <a:effectLst/>
              </a:rPr>
              <a:t>Anlama</a:t>
            </a:r>
            <a:r>
              <a:rPr lang="en-US" b="1" i="0" dirty="0">
                <a:solidFill>
                  <a:srgbClr val="333333"/>
                </a:solidFill>
                <a:effectLst/>
              </a:rPr>
              <a:t> </a:t>
            </a:r>
            <a:r>
              <a:rPr lang="en-US" b="1" i="0" dirty="0" err="1">
                <a:solidFill>
                  <a:srgbClr val="333333"/>
                </a:solidFill>
                <a:effectLst/>
              </a:rPr>
              <a:t>Geliyor</a:t>
            </a:r>
            <a:r>
              <a:rPr lang="en-US" b="1" i="0" dirty="0">
                <a:solidFill>
                  <a:srgbClr val="333333"/>
                </a:solidFill>
                <a:effectLst/>
              </a:rPr>
              <a:t>?</a:t>
            </a:r>
          </a:p>
          <a:p>
            <a:pPr algn="l">
              <a:lnSpc>
                <a:spcPct val="160000"/>
              </a:lnSpc>
            </a:pPr>
            <a:r>
              <a:rPr lang="en-US" b="0" i="0" dirty="0" err="1">
                <a:solidFill>
                  <a:srgbClr val="333333"/>
                </a:solidFill>
                <a:effectLst/>
              </a:rPr>
              <a:t>Sayfada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aşırı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büyük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DOM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boyutu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çok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fazla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DOM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düğümünün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(HTML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öğe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ve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Etiketinin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)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bulunduğunu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ve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derinliklerinin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fazla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olduğu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manasına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gelmektedir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Aşırı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büyük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DOM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boyutu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olan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sitelerde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web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tarayıcaları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sayfayı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oluşturmak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ve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yüklemek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için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daha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fazla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güç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tüketmesine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neden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olduğu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için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sayfa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yükleme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hızı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ve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hız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puanlarınızda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düşme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yaşanması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gerçekleşmektedir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.</a:t>
            </a:r>
          </a:p>
          <a:p>
            <a:pPr>
              <a:lnSpc>
                <a:spcPct val="160000"/>
              </a:lnSpc>
            </a:pP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808958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C810-1CFB-D08F-744C-612E310B3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GLOBAL ETİKETLER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F5557-E4E1-AAD2-7544-5F0DE4102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Genel</a:t>
            </a:r>
            <a:r>
              <a:rPr lang="en-US" dirty="0"/>
              <a:t> </a:t>
            </a:r>
            <a:r>
              <a:rPr lang="en-US" dirty="0" err="1"/>
              <a:t>nitelikler</a:t>
            </a:r>
            <a:r>
              <a:rPr lang="en-US" dirty="0"/>
              <a:t>, </a:t>
            </a:r>
            <a:r>
              <a:rPr lang="en-US" dirty="0" err="1"/>
              <a:t>tüm</a:t>
            </a:r>
            <a:r>
              <a:rPr lang="en-US" dirty="0"/>
              <a:t> HTML </a:t>
            </a:r>
            <a:r>
              <a:rPr lang="en-US" dirty="0" err="1"/>
              <a:t>öğelerinde</a:t>
            </a:r>
            <a:r>
              <a:rPr lang="en-US" dirty="0"/>
              <a:t> </a:t>
            </a:r>
            <a:r>
              <a:rPr lang="en-US" dirty="0" err="1"/>
              <a:t>ortak</a:t>
            </a:r>
            <a:r>
              <a:rPr lang="en-US" dirty="0"/>
              <a:t> </a:t>
            </a:r>
            <a:r>
              <a:rPr lang="en-US" dirty="0" err="1"/>
              <a:t>olan</a:t>
            </a:r>
            <a:r>
              <a:rPr lang="en-US" dirty="0"/>
              <a:t> </a:t>
            </a:r>
            <a:r>
              <a:rPr lang="en-US" dirty="0" err="1"/>
              <a:t>niteliklerdir</a:t>
            </a:r>
            <a:r>
              <a:rPr lang="en-US" dirty="0"/>
              <a:t>;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öğeler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kullanılabilirler</a:t>
            </a:r>
            <a:r>
              <a:rPr lang="en-US" dirty="0"/>
              <a:t>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bazı</a:t>
            </a:r>
            <a:r>
              <a:rPr lang="en-US" dirty="0"/>
              <a:t> </a:t>
            </a:r>
            <a:r>
              <a:rPr lang="en-US" dirty="0" err="1"/>
              <a:t>öğeler</a:t>
            </a:r>
            <a:r>
              <a:rPr lang="en-US" dirty="0"/>
              <a:t> </a:t>
            </a:r>
            <a:r>
              <a:rPr lang="en-US" dirty="0" err="1"/>
              <a:t>üzerinde</a:t>
            </a:r>
            <a:r>
              <a:rPr lang="en-US" dirty="0"/>
              <a:t> </a:t>
            </a:r>
            <a:r>
              <a:rPr lang="en-US" dirty="0" err="1"/>
              <a:t>hiçbir</a:t>
            </a:r>
            <a:r>
              <a:rPr lang="en-US" dirty="0"/>
              <a:t> </a:t>
            </a:r>
            <a:r>
              <a:rPr lang="en-US" dirty="0" err="1"/>
              <a:t>etkisi</a:t>
            </a:r>
            <a:r>
              <a:rPr lang="en-US" dirty="0"/>
              <a:t> </a:t>
            </a:r>
            <a:r>
              <a:rPr lang="en-US" dirty="0" err="1"/>
              <a:t>olmayabilir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Global </a:t>
            </a:r>
            <a:r>
              <a:rPr lang="en-US" dirty="0" err="1"/>
              <a:t>nitelikler</a:t>
            </a:r>
            <a:r>
              <a:rPr lang="en-US" dirty="0"/>
              <a:t>, </a:t>
            </a:r>
            <a:r>
              <a:rPr lang="en-US" dirty="0" err="1"/>
              <a:t>standartta</a:t>
            </a:r>
            <a:r>
              <a:rPr lang="en-US" dirty="0"/>
              <a:t> </a:t>
            </a:r>
            <a:r>
              <a:rPr lang="en-US" dirty="0" err="1"/>
              <a:t>belirtilmemiş</a:t>
            </a:r>
            <a:r>
              <a:rPr lang="en-US" dirty="0"/>
              <a:t> </a:t>
            </a:r>
            <a:r>
              <a:rPr lang="en-US" dirty="0" err="1"/>
              <a:t>olanlar</a:t>
            </a:r>
            <a:r>
              <a:rPr lang="en-US" dirty="0"/>
              <a:t> da </a:t>
            </a:r>
            <a:r>
              <a:rPr lang="en-US" dirty="0" err="1"/>
              <a:t>dahil</a:t>
            </a:r>
            <a:r>
              <a:rPr lang="en-US" dirty="0"/>
              <a:t> </a:t>
            </a:r>
            <a:r>
              <a:rPr lang="en-US" dirty="0" err="1"/>
              <a:t>olmak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HTML </a:t>
            </a:r>
            <a:r>
              <a:rPr lang="en-US" dirty="0" err="1"/>
              <a:t>öğelerinde</a:t>
            </a:r>
            <a:r>
              <a:rPr lang="en-US" dirty="0"/>
              <a:t> </a:t>
            </a:r>
            <a:r>
              <a:rPr lang="en-US" dirty="0" err="1"/>
              <a:t>belirtilebilir</a:t>
            </a:r>
            <a:r>
              <a:rPr lang="en-US" dirty="0"/>
              <a:t>. Bu, </a:t>
            </a:r>
            <a:r>
              <a:rPr lang="en-US" dirty="0" err="1"/>
              <a:t>standart</a:t>
            </a:r>
            <a:r>
              <a:rPr lang="en-US" dirty="0"/>
              <a:t> </a:t>
            </a:r>
            <a:r>
              <a:rPr lang="en-US" dirty="0" err="1"/>
              <a:t>olmayan</a:t>
            </a:r>
            <a:r>
              <a:rPr lang="en-US" dirty="0"/>
              <a:t> </a:t>
            </a:r>
            <a:r>
              <a:rPr lang="en-US" dirty="0" err="1"/>
              <a:t>öğelerin</a:t>
            </a:r>
            <a:r>
              <a:rPr lang="en-US" dirty="0"/>
              <a:t> </a:t>
            </a:r>
            <a:r>
              <a:rPr lang="en-US" dirty="0" err="1"/>
              <a:t>kullanılması</a:t>
            </a:r>
            <a:r>
              <a:rPr lang="en-US" dirty="0"/>
              <a:t>, </a:t>
            </a:r>
            <a:r>
              <a:rPr lang="en-US" dirty="0" err="1"/>
              <a:t>belgenin</a:t>
            </a:r>
            <a:r>
              <a:rPr lang="en-US" dirty="0"/>
              <a:t> </a:t>
            </a:r>
            <a:r>
              <a:rPr lang="en-US" dirty="0" err="1"/>
              <a:t>artık</a:t>
            </a:r>
            <a:r>
              <a:rPr lang="en-US" dirty="0"/>
              <a:t> HTML5 </a:t>
            </a:r>
            <a:r>
              <a:rPr lang="en-US" dirty="0" err="1"/>
              <a:t>uyumlu</a:t>
            </a:r>
            <a:r>
              <a:rPr lang="en-US" dirty="0"/>
              <a:t> </a:t>
            </a:r>
            <a:r>
              <a:rPr lang="en-US" dirty="0" err="1"/>
              <a:t>olmadığı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gelse</a:t>
            </a:r>
            <a:r>
              <a:rPr lang="en-US" dirty="0"/>
              <a:t> bile,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niteliklere</a:t>
            </a:r>
            <a:r>
              <a:rPr lang="en-US" dirty="0"/>
              <a:t> </a:t>
            </a:r>
            <a:r>
              <a:rPr lang="en-US" dirty="0" err="1"/>
              <a:t>yine</a:t>
            </a:r>
            <a:r>
              <a:rPr lang="en-US" dirty="0"/>
              <a:t> de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verilmesi</a:t>
            </a:r>
            <a:r>
              <a:rPr lang="en-US" dirty="0"/>
              <a:t> </a:t>
            </a:r>
            <a:r>
              <a:rPr lang="en-US" dirty="0" err="1"/>
              <a:t>gerektiği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. </a:t>
            </a:r>
            <a:r>
              <a:rPr lang="en-US" dirty="0" err="1"/>
              <a:t>Örneğin</a:t>
            </a:r>
            <a:r>
              <a:rPr lang="en-US" dirty="0"/>
              <a:t>, HTML5 </a:t>
            </a:r>
            <a:r>
              <a:rPr lang="en-US" dirty="0" err="1"/>
              <a:t>uyumlu</a:t>
            </a:r>
            <a:r>
              <a:rPr lang="en-US" dirty="0"/>
              <a:t> </a:t>
            </a:r>
            <a:r>
              <a:rPr lang="en-US" dirty="0" err="1"/>
              <a:t>tarayıcılar</a:t>
            </a:r>
            <a:r>
              <a:rPr lang="en-US" dirty="0"/>
              <a:t>, &lt;foo&gt; </a:t>
            </a:r>
            <a:r>
              <a:rPr lang="en-US" dirty="0" err="1"/>
              <a:t>geçerli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HTML </a:t>
            </a:r>
            <a:r>
              <a:rPr lang="en-US" dirty="0" err="1"/>
              <a:t>öğesi</a:t>
            </a:r>
            <a:r>
              <a:rPr lang="en-US" dirty="0"/>
              <a:t> </a:t>
            </a:r>
            <a:r>
              <a:rPr lang="en-US" dirty="0" err="1"/>
              <a:t>olmasa</a:t>
            </a:r>
            <a:r>
              <a:rPr lang="en-US" dirty="0"/>
              <a:t> bile &lt;foo hidden&gt;…&lt;/foo&gt;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işaretlenen</a:t>
            </a:r>
            <a:r>
              <a:rPr lang="en-US" dirty="0"/>
              <a:t> </a:t>
            </a:r>
            <a:r>
              <a:rPr lang="en-US" dirty="0" err="1"/>
              <a:t>içeriği</a:t>
            </a:r>
            <a:r>
              <a:rPr lang="en-US" dirty="0"/>
              <a:t> </a:t>
            </a:r>
            <a:r>
              <a:rPr lang="en-US" dirty="0" err="1"/>
              <a:t>gizler</a:t>
            </a:r>
            <a:r>
              <a:rPr lang="en-US" dirty="0"/>
              <a:t>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2579014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600B-86D4-2D83-2ADB-302A6BB7E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accesskey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47444-73EB-5259-222E-A89952176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729" y="1825625"/>
            <a:ext cx="11523945" cy="1603375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href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  <a:hlinkClick r:id="rId2"/>
              </a:rPr>
              <a:t>http://google.com</a:t>
            </a:r>
            <a:r>
              <a:rPr lang="en-US" dirty="0">
                <a:solidFill>
                  <a:srgbClr val="CCCCCC"/>
                </a:solidFill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accesskey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"g"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GOOGLE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dirty="0">
              <a:solidFill>
                <a:srgbClr val="CCCCCC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body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B3220-2077-FB72-C767-F27DAB16B83B}"/>
              </a:ext>
            </a:extLst>
          </p:cNvPr>
          <p:cNvSpPr txBox="1"/>
          <p:nvPr/>
        </p:nvSpPr>
        <p:spPr>
          <a:xfrm>
            <a:off x="3319397" y="3783268"/>
            <a:ext cx="3031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K</a:t>
            </a:r>
            <a:r>
              <a:rPr lang="en-TR" sz="3200" dirty="0"/>
              <a:t>ntrl + Alt + g</a:t>
            </a:r>
          </a:p>
        </p:txBody>
      </p:sp>
    </p:spTree>
    <p:extLst>
      <p:ext uri="{BB962C8B-B14F-4D97-AF65-F5344CB8AC3E}">
        <p14:creationId xmlns:p14="http://schemas.microsoft.com/office/powerpoint/2010/main" val="94011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BF81C-2260-A0C4-E509-9943AC7BC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B1B1B"/>
                </a:solidFill>
                <a:effectLst/>
                <a:latin typeface="Inter"/>
              </a:rPr>
              <a:t>spellcheck</a:t>
            </a:r>
            <a:br>
              <a:rPr lang="en-US" b="1" i="0" dirty="0">
                <a:solidFill>
                  <a:srgbClr val="1B1B1B"/>
                </a:solidFill>
                <a:effectLst/>
                <a:latin typeface="Inter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D7015-D6B2-601C-0DB9-44401967E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contenteditable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spellcheck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"true"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Bu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alana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kontrol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edilecek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</a:b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contenteditable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spellcheck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"false"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Bu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alana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kontrol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edilmeyecek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</a:t>
            </a:r>
            <a:r>
              <a:rPr lang="en-US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45992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7D2B-CD41-3EF8-CA92-C37F7F4BC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Tabindex</a:t>
            </a: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2044B-664E-5F78-646D-986DB9277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Tabindex</a:t>
            </a:r>
            <a:r>
              <a:rPr lang="en-US" dirty="0"/>
              <a:t> global </a:t>
            </a:r>
            <a:r>
              <a:rPr lang="en-US" dirty="0" err="1"/>
              <a:t>özelliği</a:t>
            </a:r>
            <a:r>
              <a:rPr lang="en-US" dirty="0"/>
              <a:t>, </a:t>
            </a:r>
            <a:r>
              <a:rPr lang="en-US" dirty="0" err="1"/>
              <a:t>geliştiricilerin</a:t>
            </a:r>
            <a:r>
              <a:rPr lang="en-US" dirty="0"/>
              <a:t> HTML </a:t>
            </a:r>
            <a:r>
              <a:rPr lang="en-US" dirty="0" err="1"/>
              <a:t>öğelerini</a:t>
            </a:r>
            <a:r>
              <a:rPr lang="en-US" dirty="0"/>
              <a:t> </a:t>
            </a:r>
            <a:r>
              <a:rPr lang="en-US" dirty="0" err="1"/>
              <a:t>odaklanabilir</a:t>
            </a:r>
            <a:r>
              <a:rPr lang="en-US" dirty="0"/>
              <a:t> hale </a:t>
            </a:r>
            <a:r>
              <a:rPr lang="en-US" dirty="0" err="1"/>
              <a:t>getirmesine</a:t>
            </a:r>
            <a:r>
              <a:rPr lang="en-US" dirty="0"/>
              <a:t>, </a:t>
            </a:r>
            <a:r>
              <a:rPr lang="en-US" dirty="0" err="1"/>
              <a:t>bunların</a:t>
            </a:r>
            <a:r>
              <a:rPr lang="en-US" dirty="0"/>
              <a:t> </a:t>
            </a:r>
            <a:r>
              <a:rPr lang="en-US" dirty="0" err="1"/>
              <a:t>sıralı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odaklanabilir</a:t>
            </a:r>
            <a:r>
              <a:rPr lang="en-US" dirty="0"/>
              <a:t> </a:t>
            </a:r>
            <a:r>
              <a:rPr lang="en-US" dirty="0" err="1"/>
              <a:t>olmasına</a:t>
            </a:r>
            <a:r>
              <a:rPr lang="en-US" dirty="0"/>
              <a:t> </a:t>
            </a:r>
            <a:r>
              <a:rPr lang="en-US" dirty="0" err="1"/>
              <a:t>izin</a:t>
            </a:r>
            <a:r>
              <a:rPr lang="en-US" dirty="0"/>
              <a:t> </a:t>
            </a:r>
            <a:r>
              <a:rPr lang="en-US" dirty="0" err="1"/>
              <a:t>vermesine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engellemesine</a:t>
            </a:r>
            <a:r>
              <a:rPr lang="en-US" dirty="0"/>
              <a:t> (</a:t>
            </a:r>
            <a:r>
              <a:rPr lang="en-US" dirty="0" err="1"/>
              <a:t>genellikle</a:t>
            </a:r>
            <a:r>
              <a:rPr lang="en-US" dirty="0"/>
              <a:t> </a:t>
            </a:r>
            <a:r>
              <a:rPr lang="en-US" dirty="0" err="1"/>
              <a:t>Sekme</a:t>
            </a:r>
            <a:r>
              <a:rPr lang="en-US" dirty="0"/>
              <a:t> </a:t>
            </a:r>
            <a:r>
              <a:rPr lang="en-US" dirty="0" err="1"/>
              <a:t>tuşuyla</a:t>
            </a:r>
            <a:r>
              <a:rPr lang="en-US" dirty="0"/>
              <a:t>, </a:t>
            </a:r>
            <a:r>
              <a:rPr lang="en-US" dirty="0" err="1"/>
              <a:t>dolayısıyla</a:t>
            </a:r>
            <a:r>
              <a:rPr lang="en-US" dirty="0"/>
              <a:t> </a:t>
            </a:r>
            <a:r>
              <a:rPr lang="en-US" dirty="0" err="1"/>
              <a:t>adı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)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sıralı</a:t>
            </a:r>
            <a:r>
              <a:rPr lang="en-US" dirty="0"/>
              <a:t> </a:t>
            </a:r>
            <a:r>
              <a:rPr lang="en-US" dirty="0" err="1"/>
              <a:t>odak</a:t>
            </a:r>
            <a:r>
              <a:rPr lang="en-US" dirty="0"/>
              <a:t> </a:t>
            </a:r>
            <a:r>
              <a:rPr lang="en-US" dirty="0" err="1"/>
              <a:t>gezinmesi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göreceli</a:t>
            </a:r>
            <a:r>
              <a:rPr lang="en-US" dirty="0"/>
              <a:t> </a:t>
            </a:r>
            <a:r>
              <a:rPr lang="en-US" dirty="0" err="1"/>
              <a:t>sıralamalarını</a:t>
            </a:r>
            <a:r>
              <a:rPr lang="en-US" dirty="0"/>
              <a:t> </a:t>
            </a:r>
            <a:r>
              <a:rPr lang="en-US" dirty="0" err="1"/>
              <a:t>belirlemelerine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tanır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0, </a:t>
            </a:r>
            <a:r>
              <a:rPr lang="en-US" dirty="0" err="1"/>
              <a:t>öğenin</a:t>
            </a:r>
            <a:r>
              <a:rPr lang="en-US" dirty="0"/>
              <a:t> </a:t>
            </a:r>
            <a:r>
              <a:rPr lang="en-US" dirty="0" err="1"/>
              <a:t>sıralı</a:t>
            </a:r>
            <a:r>
              <a:rPr lang="en-US" dirty="0"/>
              <a:t> </a:t>
            </a:r>
            <a:r>
              <a:rPr lang="en-US" dirty="0" err="1"/>
              <a:t>klavye</a:t>
            </a:r>
            <a:r>
              <a:rPr lang="en-US" dirty="0"/>
              <a:t> </a:t>
            </a:r>
            <a:r>
              <a:rPr lang="en-US" dirty="0" err="1"/>
              <a:t>gezintisi</a:t>
            </a:r>
            <a:r>
              <a:rPr lang="en-US" dirty="0"/>
              <a:t> </a:t>
            </a:r>
            <a:r>
              <a:rPr lang="en-US" dirty="0" err="1"/>
              <a:t>aracılığıyla</a:t>
            </a:r>
            <a:r>
              <a:rPr lang="en-US" dirty="0"/>
              <a:t> </a:t>
            </a:r>
            <a:r>
              <a:rPr lang="en-US" dirty="0" err="1"/>
              <a:t>odaklanılabilir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erişilebilir</a:t>
            </a:r>
            <a:r>
              <a:rPr lang="en-US" dirty="0"/>
              <a:t> </a:t>
            </a:r>
            <a:r>
              <a:rPr lang="en-US" dirty="0" err="1"/>
              <a:t>olması</a:t>
            </a:r>
            <a:r>
              <a:rPr lang="en-US" dirty="0"/>
              <a:t> </a:t>
            </a:r>
            <a:r>
              <a:rPr lang="en-US" dirty="0" err="1"/>
              <a:t>gerektiği</a:t>
            </a:r>
            <a:r>
              <a:rPr lang="en-US" dirty="0"/>
              <a:t> </a:t>
            </a:r>
            <a:r>
              <a:rPr lang="en-US" dirty="0" err="1"/>
              <a:t>anlamına</a:t>
            </a:r>
            <a:r>
              <a:rPr lang="en-US" dirty="0"/>
              <a:t> </a:t>
            </a:r>
            <a:r>
              <a:rPr lang="en-US" dirty="0" err="1"/>
              <a:t>gelir</a:t>
            </a:r>
            <a:r>
              <a:rPr lang="en-US" dirty="0"/>
              <a:t>,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göreceli</a:t>
            </a:r>
            <a:r>
              <a:rPr lang="en-US" dirty="0"/>
              <a:t> </a:t>
            </a:r>
            <a:r>
              <a:rPr lang="en-US" dirty="0" err="1"/>
              <a:t>sırası</a:t>
            </a:r>
            <a:r>
              <a:rPr lang="en-US" dirty="0"/>
              <a:t> platform </a:t>
            </a:r>
            <a:r>
              <a:rPr lang="en-US" dirty="0" err="1"/>
              <a:t>kuralına</a:t>
            </a:r>
            <a:r>
              <a:rPr lang="en-US" dirty="0"/>
              <a:t> </a:t>
            </a:r>
            <a:r>
              <a:rPr lang="en-US" dirty="0" err="1"/>
              <a:t>göre</a:t>
            </a:r>
            <a:r>
              <a:rPr lang="en-US" dirty="0"/>
              <a:t> </a:t>
            </a:r>
            <a:r>
              <a:rPr lang="en-US" dirty="0" err="1"/>
              <a:t>tanımlanır</a:t>
            </a:r>
            <a:r>
              <a:rPr lang="en-US" dirty="0"/>
              <a:t>;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23913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3343-F3E0-54ED-023A-12C455751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sng" dirty="0">
                <a:effectLst/>
                <a:latin typeface="Inter"/>
                <a:hlinkClick r:id="rId2"/>
              </a:rPr>
              <a:t>draggable</a:t>
            </a:r>
            <a:endParaRPr lang="en-TR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88E172B-3626-70F9-388E-D9014D72C6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0013136"/>
              </p:ext>
            </p:extLst>
          </p:nvPr>
        </p:nvGraphicFramePr>
        <p:xfrm>
          <a:off x="1143000" y="1690688"/>
          <a:ext cx="10701338" cy="446558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48004">
                  <a:extLst>
                    <a:ext uri="{9D8B030D-6E8A-4147-A177-3AD203B41FA5}">
                      <a16:colId xmlns:a16="http://schemas.microsoft.com/office/drawing/2014/main" val="1772008928"/>
                    </a:ext>
                  </a:extLst>
                </a:gridCol>
                <a:gridCol w="9053334">
                  <a:extLst>
                    <a:ext uri="{9D8B030D-6E8A-4147-A177-3AD203B41FA5}">
                      <a16:colId xmlns:a16="http://schemas.microsoft.com/office/drawing/2014/main" val="797000630"/>
                    </a:ext>
                  </a:extLst>
                </a:gridCol>
              </a:tblGrid>
              <a:tr h="3507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>
                          <a:effectLst/>
                        </a:rPr>
                        <a:t>Olay</a:t>
                      </a:r>
                    </a:p>
                  </a:txBody>
                  <a:tcPr marL="73751" marR="73751" marT="36876" marB="36876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dirty="0" err="1">
                          <a:effectLst/>
                        </a:rPr>
                        <a:t>Tetiklemeler</a:t>
                      </a:r>
                      <a:endParaRPr lang="en-US" sz="2000" dirty="0">
                        <a:effectLst/>
                      </a:endParaRPr>
                    </a:p>
                  </a:txBody>
                  <a:tcPr marL="73751" marR="73751" marT="36876" marB="36876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310574"/>
                  </a:ext>
                </a:extLst>
              </a:tr>
              <a:tr h="520168">
                <a:tc>
                  <a:txBody>
                    <a:bodyPr/>
                    <a:lstStyle/>
                    <a:p>
                      <a:pPr fontAlgn="ctr"/>
                      <a:r>
                        <a:rPr lang="en-US" sz="2000" u="sng">
                          <a:effectLst/>
                          <a:hlinkClick r:id="rId3" tooltip="drag"/>
                        </a:rPr>
                        <a:t>drag</a:t>
                      </a:r>
                      <a:endParaRPr lang="en-US" sz="2000">
                        <a:effectLst/>
                      </a:endParaRP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effectLst/>
                        </a:rPr>
                        <a:t>...</a:t>
                      </a:r>
                      <a:r>
                        <a:rPr lang="en-US" sz="2000" dirty="0" err="1">
                          <a:effectLst/>
                        </a:rPr>
                        <a:t>sürüklenen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bir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öğe</a:t>
                      </a:r>
                      <a:r>
                        <a:rPr lang="en-US" sz="2000" dirty="0">
                          <a:effectLst/>
                        </a:rPr>
                        <a:t> (</a:t>
                      </a:r>
                      <a:r>
                        <a:rPr lang="en-US" sz="2000" dirty="0" err="1">
                          <a:effectLst/>
                        </a:rPr>
                        <a:t>öğe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veya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metin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seçimi</a:t>
                      </a:r>
                      <a:r>
                        <a:rPr lang="en-US" sz="2000" dirty="0">
                          <a:effectLst/>
                        </a:rPr>
                        <a:t>) </a:t>
                      </a:r>
                      <a:r>
                        <a:rPr lang="en-US" sz="2000" dirty="0" err="1">
                          <a:effectLst/>
                        </a:rPr>
                        <a:t>sürüklenir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628320932"/>
                  </a:ext>
                </a:extLst>
              </a:tr>
              <a:tr h="743097">
                <a:tc>
                  <a:txBody>
                    <a:bodyPr/>
                    <a:lstStyle/>
                    <a:p>
                      <a:pPr fontAlgn="ctr"/>
                      <a:r>
                        <a:rPr lang="en-US" sz="2000" u="sng">
                          <a:effectLst/>
                          <a:hlinkClick r:id="rId4" tooltip="dragend"/>
                        </a:rPr>
                        <a:t>dragend</a:t>
                      </a:r>
                      <a:endParaRPr lang="en-US" sz="2000">
                        <a:effectLst/>
                      </a:endParaRP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effectLst/>
                        </a:rPr>
                        <a:t>...</a:t>
                      </a:r>
                      <a:r>
                        <a:rPr lang="en-US" sz="2000" dirty="0" err="1">
                          <a:effectLst/>
                        </a:rPr>
                        <a:t>sürükleme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işlemi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sona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erer</a:t>
                      </a:r>
                      <a:r>
                        <a:rPr lang="en-US" sz="2000" dirty="0">
                          <a:effectLst/>
                        </a:rPr>
                        <a:t> (fare </a:t>
                      </a:r>
                      <a:r>
                        <a:rPr lang="en-US" sz="2000" dirty="0" err="1">
                          <a:effectLst/>
                        </a:rPr>
                        <a:t>düğmesini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bırakmak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veya</a:t>
                      </a:r>
                      <a:r>
                        <a:rPr lang="en-US" sz="2000" dirty="0">
                          <a:effectLst/>
                        </a:rPr>
                        <a:t> Esc </a:t>
                      </a:r>
                      <a:r>
                        <a:rPr lang="en-US" sz="2000" dirty="0" err="1">
                          <a:effectLst/>
                        </a:rPr>
                        <a:t>tuşuna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basmak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gibi</a:t>
                      </a:r>
                      <a:r>
                        <a:rPr lang="en-US" sz="2000" dirty="0">
                          <a:effectLst/>
                        </a:rPr>
                        <a:t>;)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803624716"/>
                  </a:ext>
                </a:extLst>
              </a:tr>
              <a:tr h="520168">
                <a:tc>
                  <a:txBody>
                    <a:bodyPr/>
                    <a:lstStyle/>
                    <a:p>
                      <a:pPr fontAlgn="ctr"/>
                      <a:r>
                        <a:rPr lang="en-US" sz="2000" u="sng">
                          <a:effectLst/>
                          <a:hlinkClick r:id="rId5" tooltip="dragenter"/>
                        </a:rPr>
                        <a:t>dragenter</a:t>
                      </a:r>
                      <a:endParaRPr lang="en-US" sz="2000">
                        <a:effectLst/>
                      </a:endParaRP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effectLst/>
                        </a:rPr>
                        <a:t>...</a:t>
                      </a:r>
                      <a:r>
                        <a:rPr lang="en-US" sz="2000" dirty="0" err="1">
                          <a:effectLst/>
                        </a:rPr>
                        <a:t>sürüklenen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bir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öğe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geçerli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bir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bırakma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hedefine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giriyor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2424677132"/>
                  </a:ext>
                </a:extLst>
              </a:tr>
              <a:tr h="520168">
                <a:tc>
                  <a:txBody>
                    <a:bodyPr/>
                    <a:lstStyle/>
                    <a:p>
                      <a:pPr fontAlgn="ctr"/>
                      <a:r>
                        <a:rPr lang="en-US" sz="2000" u="sng">
                          <a:effectLst/>
                          <a:hlinkClick r:id="rId6" tooltip="dragleave"/>
                        </a:rPr>
                        <a:t>dragleave</a:t>
                      </a:r>
                      <a:endParaRPr lang="en-US" sz="2000">
                        <a:effectLst/>
                      </a:endParaRP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 err="1">
                          <a:effectLst/>
                        </a:rPr>
                        <a:t>sürüklenen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bir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öğe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geçerli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bir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bırakma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hedefi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bırakıyor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983171480"/>
                  </a:ext>
                </a:extLst>
              </a:tr>
              <a:tr h="743097">
                <a:tc>
                  <a:txBody>
                    <a:bodyPr/>
                    <a:lstStyle/>
                    <a:p>
                      <a:pPr fontAlgn="ctr"/>
                      <a:r>
                        <a:rPr lang="en-US" sz="2000" u="sng">
                          <a:effectLst/>
                          <a:hlinkClick r:id="rId7" tooltip="dragover"/>
                        </a:rPr>
                        <a:t>dragover</a:t>
                      </a:r>
                      <a:endParaRPr lang="en-US" sz="2000">
                        <a:effectLst/>
                      </a:endParaRP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 err="1">
                          <a:effectLst/>
                        </a:rPr>
                        <a:t>sürüklenen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bir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öğe</a:t>
                      </a:r>
                      <a:r>
                        <a:rPr lang="en-US" sz="2000" dirty="0">
                          <a:effectLst/>
                        </a:rPr>
                        <a:t>, her </a:t>
                      </a:r>
                      <a:r>
                        <a:rPr lang="en-US" sz="2000" dirty="0" err="1">
                          <a:effectLst/>
                        </a:rPr>
                        <a:t>birkaç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yüz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milisaniyede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bir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geçerli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bir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bırakma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hedefinin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üzerine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sürükleniyor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3609937236"/>
                  </a:ext>
                </a:extLst>
              </a:tr>
              <a:tr h="520168">
                <a:tc>
                  <a:txBody>
                    <a:bodyPr/>
                    <a:lstStyle/>
                    <a:p>
                      <a:pPr fontAlgn="ctr"/>
                      <a:r>
                        <a:rPr lang="en-US" sz="2000" u="sng">
                          <a:effectLst/>
                          <a:hlinkClick r:id="rId8" tooltip="dragstart"/>
                        </a:rPr>
                        <a:t>dragstart</a:t>
                      </a:r>
                      <a:endParaRPr lang="en-US" sz="2000">
                        <a:effectLst/>
                      </a:endParaRP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effectLst/>
                        </a:rPr>
                        <a:t>...</a:t>
                      </a:r>
                      <a:r>
                        <a:rPr lang="en-US" sz="2000" dirty="0" err="1">
                          <a:effectLst/>
                        </a:rPr>
                        <a:t>kullanıcı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bir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öğeyi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sürüklemeye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başlar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3533868570"/>
                  </a:ext>
                </a:extLst>
              </a:tr>
              <a:tr h="520168">
                <a:tc>
                  <a:txBody>
                    <a:bodyPr/>
                    <a:lstStyle/>
                    <a:p>
                      <a:pPr fontAlgn="ctr"/>
                      <a:r>
                        <a:rPr lang="en-US" sz="2000" u="sng">
                          <a:effectLst/>
                          <a:hlinkClick r:id="rId9" tooltip="drop"/>
                        </a:rPr>
                        <a:t>drop</a:t>
                      </a:r>
                      <a:endParaRPr lang="en-US" sz="2000">
                        <a:effectLst/>
                      </a:endParaRPr>
                    </a:p>
                  </a:txBody>
                  <a:tcPr marL="73751" marR="73751" marT="36876" marB="36876" anchor="ctr"/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2000" dirty="0">
                          <a:effectLst/>
                        </a:rPr>
                        <a:t>...</a:t>
                      </a:r>
                      <a:r>
                        <a:rPr lang="en-US" sz="2000" dirty="0" err="1">
                          <a:effectLst/>
                        </a:rPr>
                        <a:t>bir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öğe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geçerli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bir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bırakma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hedefine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bırakıldı</a:t>
                      </a:r>
                      <a:r>
                        <a:rPr lang="en-US" sz="2000" dirty="0">
                          <a:effectLst/>
                        </a:rPr>
                        <a:t>. </a:t>
                      </a:r>
                    </a:p>
                  </a:txBody>
                  <a:tcPr marL="73751" marR="73751" marT="36876" marB="36876" anchor="ctr"/>
                </a:tc>
                <a:extLst>
                  <a:ext uri="{0D108BD9-81ED-4DB2-BD59-A6C34878D82A}">
                    <a16:rowId xmlns:a16="http://schemas.microsoft.com/office/drawing/2014/main" val="1996495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34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2202</Words>
  <Application>Microsoft Macintosh PowerPoint</Application>
  <PresentationFormat>Widescreen</PresentationFormat>
  <Paragraphs>202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8" baseType="lpstr">
      <vt:lpstr>-apple-system</vt:lpstr>
      <vt:lpstr>Arial</vt:lpstr>
      <vt:lpstr>Calibri</vt:lpstr>
      <vt:lpstr>Calibri Light</vt:lpstr>
      <vt:lpstr>Consolas</vt:lpstr>
      <vt:lpstr>Inter</vt:lpstr>
      <vt:lpstr>Menlo</vt:lpstr>
      <vt:lpstr>Poppins</vt:lpstr>
      <vt:lpstr>Segoe UI</vt:lpstr>
      <vt:lpstr>Source Sans 3</vt:lpstr>
      <vt:lpstr>Verdana</vt:lpstr>
      <vt:lpstr>Office Theme</vt:lpstr>
      <vt:lpstr>Hafta 4  WEB FORMS</vt:lpstr>
      <vt:lpstr>DOM ile İlgili Kavramlar </vt:lpstr>
      <vt:lpstr>PowerPoint Presentation</vt:lpstr>
      <vt:lpstr>DOM ile İlgili Kavramlar</vt:lpstr>
      <vt:lpstr>GLOBAL ETİKETLER</vt:lpstr>
      <vt:lpstr>accesskey</vt:lpstr>
      <vt:lpstr>spellcheck </vt:lpstr>
      <vt:lpstr>Tabindex</vt:lpstr>
      <vt:lpstr>draggable</vt:lpstr>
      <vt:lpstr>Autocapitalize </vt:lpstr>
      <vt:lpstr>PowerPoint Presentation</vt:lpstr>
      <vt:lpstr>itemscope</vt:lpstr>
      <vt:lpstr>HTML FORMS</vt:lpstr>
      <vt:lpstr>HTML Form Attributes </vt:lpstr>
      <vt:lpstr>Action / Eylem Özelliğİ </vt:lpstr>
      <vt:lpstr>Form Gönderim Methodları</vt:lpstr>
      <vt:lpstr>GET Yöntemi</vt:lpstr>
      <vt:lpstr>GET Yöntemi</vt:lpstr>
      <vt:lpstr>PowerPoint Presentation</vt:lpstr>
      <vt:lpstr>POST Yöntemi</vt:lpstr>
      <vt:lpstr>POST</vt:lpstr>
      <vt:lpstr>????? Neler gelmelidir?</vt:lpstr>
      <vt:lpstr>Input türleri</vt:lpstr>
      <vt:lpstr>Input türleri</vt:lpstr>
      <vt:lpstr>Input türleri</vt:lpstr>
      <vt:lpstr>Input türleri</vt:lpstr>
      <vt:lpstr>LABEL etiketi</vt:lpstr>
      <vt:lpstr>PowerPoint Presentation</vt:lpstr>
      <vt:lpstr>PowerPoint Presentation</vt:lpstr>
      <vt:lpstr>Radio Button</vt:lpstr>
      <vt:lpstr>option</vt:lpstr>
      <vt:lpstr>select</vt:lpstr>
      <vt:lpstr>Textarea Element</vt:lpstr>
      <vt:lpstr>Fieldset ve Legend Elementleri </vt:lpstr>
      <vt:lpstr>Fieldset ve Legend Elementleri</vt:lpstr>
      <vt:lpstr>LAB Görevi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Hafta 4  WEB FORMS</dc:title>
  <dc:creator>Esra KIDIMAN</dc:creator>
  <cp:lastModifiedBy>Esra KIDIMAN</cp:lastModifiedBy>
  <cp:revision>7</cp:revision>
  <dcterms:created xsi:type="dcterms:W3CDTF">2023-10-26T07:42:08Z</dcterms:created>
  <dcterms:modified xsi:type="dcterms:W3CDTF">2023-10-26T21:51:49Z</dcterms:modified>
</cp:coreProperties>
</file>