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66" r:id="rId19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41F7-EC9E-EF3B-E0D1-B5CFD75F9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F97B7-2F8E-468D-0146-BE9F041AC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D21A-8AA1-C1FB-455B-39DACD09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1214-1A81-CA47-A627-ED27DAC3754F}" type="datetimeFigureOut">
              <a:rPr lang="en-TR" smtClean="0"/>
              <a:t>7.12.2023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5C2E5-8AAF-A2AB-F645-13C29F70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3EB48-E040-8EB1-D7FF-6D649F20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45BA-1863-294A-932D-A2D8F71FB42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7390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8719-558C-160D-EBB7-0E9ED2CC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B2E02-B0A7-7A92-0C6F-CB5039BDC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22836-4D6B-AAC2-F4A3-441EA079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1214-1A81-CA47-A627-ED27DAC3754F}" type="datetimeFigureOut">
              <a:rPr lang="en-TR" smtClean="0"/>
              <a:t>7.12.2023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71893-7127-DAD9-DBF2-BE30FEAB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D2A2-2E2F-9BF0-C64F-9D171547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45BA-1863-294A-932D-A2D8F71FB42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1601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370A7-E61F-D453-0210-68292284A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8E7AD-B773-5A99-E73E-7C5CFFF87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7BE7F-C212-FCFB-7C47-F7704A6A1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1214-1A81-CA47-A627-ED27DAC3754F}" type="datetimeFigureOut">
              <a:rPr lang="en-TR" smtClean="0"/>
              <a:t>7.12.2023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FC20E-4D3B-5D54-1085-657D2B52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27E4E-8522-F8B2-0980-7611F523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45BA-1863-294A-932D-A2D8F71FB42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0207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5A06-B6AC-9BCB-E66C-0581AA20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9D72E-6E08-2A21-C0FE-FEA89E656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28146-5D24-7FB3-3D78-CFE775EA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1214-1A81-CA47-A627-ED27DAC3754F}" type="datetimeFigureOut">
              <a:rPr lang="en-TR" smtClean="0"/>
              <a:t>7.12.2023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1CA5A-D527-CBF6-3D49-33C75840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51717-B51C-17EC-E9A7-3A14F16F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45BA-1863-294A-932D-A2D8F71FB42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7367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F3C2-1EE6-F243-0F0E-57E21EC7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FCAC5-3DFD-8DB6-0B93-B0A200A0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2A35E-8F35-69E1-4AEE-FB2131F1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1214-1A81-CA47-A627-ED27DAC3754F}" type="datetimeFigureOut">
              <a:rPr lang="en-TR" smtClean="0"/>
              <a:t>7.12.2023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CC09F-1D5D-3479-6B85-D93F5851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83ED1-622A-9736-398B-0A1E124E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45BA-1863-294A-932D-A2D8F71FB42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28336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969A-9653-95A7-0B82-122EC08E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D0E1-A221-58AD-C6B9-93688E35F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D29E5-8D4E-B047-0A3F-99D9A1731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CBB35-4332-5260-D72A-A997AEE7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1214-1A81-CA47-A627-ED27DAC3754F}" type="datetimeFigureOut">
              <a:rPr lang="en-TR" smtClean="0"/>
              <a:t>7.12.2023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E6A1E-E6F8-15F3-0A20-B133489EE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E86B4-FC25-322C-7F71-D0817071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45BA-1863-294A-932D-A2D8F71FB42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8391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283D-5D3D-A68C-A1AC-30E16C2E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524AA-3C27-7EFB-DA69-36B940704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CCFC7-11CD-0B70-B2E6-03FACAA95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72D62-0DCC-543F-B167-69349650C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1B1C40-F632-FECF-04D3-D3691EEAA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887D6-906A-F90C-8526-E00AF1F8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1214-1A81-CA47-A627-ED27DAC3754F}" type="datetimeFigureOut">
              <a:rPr lang="en-TR" smtClean="0"/>
              <a:t>7.12.2023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C0751-43EB-4D11-5686-0D63EB04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92675-2567-220C-97FA-42508C6D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45BA-1863-294A-932D-A2D8F71FB42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3247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E5EA1-40F2-DF12-AC6D-78DD364E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398C97-C0C0-7CA9-6040-47875870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1214-1A81-CA47-A627-ED27DAC3754F}" type="datetimeFigureOut">
              <a:rPr lang="en-TR" smtClean="0"/>
              <a:t>7.12.2023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BDE97-6369-112E-FA65-E4B18A08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13D44-D5F6-8E36-CA05-5863200D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45BA-1863-294A-932D-A2D8F71FB42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1796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1182A-AAF6-A6DC-2B48-35D83F56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1214-1A81-CA47-A627-ED27DAC3754F}" type="datetimeFigureOut">
              <a:rPr lang="en-TR" smtClean="0"/>
              <a:t>7.12.2023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7324B-F4F4-A745-5DEF-776CED85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DCD63-E2D8-748A-F347-CA1CDDB9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45BA-1863-294A-932D-A2D8F71FB42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055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CAE8-85F5-00B4-4553-E54B38A9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B2E21-7225-41C7-3070-CC98A682D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64628-3028-FBD8-3320-A298FAF55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567DC-28C4-02F3-9B08-D5AAD7B2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1214-1A81-CA47-A627-ED27DAC3754F}" type="datetimeFigureOut">
              <a:rPr lang="en-TR" smtClean="0"/>
              <a:t>7.12.2023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BD8BA-0998-5CD5-20FB-8EFDA4A9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55DD8-BF3A-C135-95F6-B340C1A3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45BA-1863-294A-932D-A2D8F71FB42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4433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D31A-C4E1-7AB3-AAB7-C3035AC89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20F28-F65E-A0EF-CE52-33EBAD57E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ECCF8-E6CC-6842-9B48-EF03EDD7F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00446-0DC1-4CA3-4D9A-B449C3077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1214-1A81-CA47-A627-ED27DAC3754F}" type="datetimeFigureOut">
              <a:rPr lang="en-TR" smtClean="0"/>
              <a:t>7.12.2023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B2765-FA4F-9311-7E0E-3D45220A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58870-8E58-B7D7-8AF5-6FF30745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845BA-1863-294A-932D-A2D8F71FB42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2239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65BD0-0AB1-9A95-7896-C5498449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9782A-50A9-3031-0833-1C5CA3799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F7F22-8F6C-1C09-B654-912DD138C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01214-1A81-CA47-A627-ED27DAC3754F}" type="datetimeFigureOut">
              <a:rPr lang="en-TR" smtClean="0"/>
              <a:t>7.12.2023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B3BEC-BB6D-38EE-F5C1-1991B87B3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937DB-1759-9EE9-273B-DCC35A60A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845BA-1863-294A-932D-A2D8F71FB42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4359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CanvasRenderingContext2D/strokeStyle" TargetMode="External"/><Relationship Id="rId2" Type="http://schemas.openxmlformats.org/officeDocument/2006/relationships/hyperlink" Target="https://developer.mozilla.org/en-US/docs/Web/API/CanvasRenderingContext2D/fillStyl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CanvasRenderingContext2D/strokeRect" TargetMode="External"/><Relationship Id="rId2" Type="http://schemas.openxmlformats.org/officeDocument/2006/relationships/hyperlink" Target="https://developer.mozilla.org/en-US/docs/Web/API/CanvasRenderingContext2D/fillR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CanvasRenderingContext2D/clearRec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CanvasRenderingContext2D/arcTo" TargetMode="External"/><Relationship Id="rId2" Type="http://schemas.openxmlformats.org/officeDocument/2006/relationships/hyperlink" Target="https://developer.mozilla.org/en-US/docs/Web/API/CanvasRenderingContext2D/ar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CanvasRenderingContext2D/quadraticCurveTo" TargetMode="External"/><Relationship Id="rId2" Type="http://schemas.openxmlformats.org/officeDocument/2006/relationships/hyperlink" Target="https://developer.mozilla.org/en-US/docs/Web/API/Canvas_API/Tutorial/Drawing_shapes#bezier_and_quadratic_curv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eveloper.mozilla.org/en-US/docs/Web/API/CanvasRenderingContext2D/bezierCurveTo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Canvas_API/Tutorial/Drawing_shapes#bezier_and_quadratic_curv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F706-C14E-2FBA-1F97-238AB87A8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/>
              <a:t>Dr. Esra KIDIMAN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6BACB-1D32-9AA7-3580-AD4C8BB74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R" dirty="0"/>
              <a:t>10. Hafta Javascript ve Canva etiketi</a:t>
            </a:r>
          </a:p>
        </p:txBody>
      </p:sp>
    </p:spTree>
    <p:extLst>
      <p:ext uri="{BB962C8B-B14F-4D97-AF65-F5344CB8AC3E}">
        <p14:creationId xmlns:p14="http://schemas.microsoft.com/office/powerpoint/2010/main" val="2777456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48D6-0924-BD7A-9AEE-59360422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Renkler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FD230-7526-A261-CD72-6B271A100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0" i="0" u="none" strike="noStrike" dirty="0">
                <a:effectLst/>
                <a:latin typeface="Inter"/>
                <a:hlinkClick r:id="rId2" tooltip="fillStyle = color"/>
              </a:rPr>
              <a:t>fillStyle = color</a:t>
            </a:r>
            <a:endParaRPr lang="en-US" b="0" i="0" u="none" strike="noStrike" dirty="0">
              <a:effectLst/>
              <a:latin typeface="Inter"/>
            </a:endParaRPr>
          </a:p>
          <a:p>
            <a:r>
              <a:rPr lang="en-US" sz="2400" b="0" i="0" u="none" strike="noStrike" dirty="0" err="1">
                <a:effectLst/>
                <a:latin typeface="Inter"/>
              </a:rPr>
              <a:t>Dolgu</a:t>
            </a:r>
            <a:r>
              <a:rPr lang="en-US" sz="2400" b="0" i="0" u="none" strike="noStrike" dirty="0">
                <a:effectLst/>
                <a:latin typeface="Inter"/>
              </a:rPr>
              <a:t> </a:t>
            </a:r>
            <a:r>
              <a:rPr lang="en-US" sz="2400" b="0" i="0" u="none" strike="noStrike" dirty="0" err="1">
                <a:effectLst/>
                <a:latin typeface="Inter"/>
              </a:rPr>
              <a:t>rengi</a:t>
            </a:r>
            <a:endParaRPr lang="en-US" sz="2400" b="0" i="0" u="none" strike="noStrike" dirty="0">
              <a:effectLst/>
              <a:latin typeface="Inter"/>
            </a:endParaRPr>
          </a:p>
          <a:p>
            <a:endParaRPr lang="en-US" sz="2400" dirty="0">
              <a:latin typeface="Inter"/>
            </a:endParaRPr>
          </a:p>
          <a:p>
            <a:pPr lvl="1"/>
            <a:r>
              <a:rPr lang="en-US" b="0" i="0" u="sng" dirty="0">
                <a:effectLst/>
                <a:latin typeface="Inter"/>
                <a:hlinkClick r:id="rId3" tooltip="strokeStyle = color"/>
              </a:rPr>
              <a:t>strokeStyle = color</a:t>
            </a:r>
            <a:endParaRPr lang="en-US" b="0" i="0" u="sng" dirty="0">
              <a:effectLst/>
              <a:latin typeface="Inter"/>
            </a:endParaRPr>
          </a:p>
          <a:p>
            <a:r>
              <a:rPr lang="en-US" sz="2400" u="sng" dirty="0" err="1">
                <a:latin typeface="Inter"/>
              </a:rPr>
              <a:t>Dış</a:t>
            </a:r>
            <a:r>
              <a:rPr lang="en-US" sz="2400" u="sng" dirty="0">
                <a:latin typeface="Inter"/>
              </a:rPr>
              <a:t> </a:t>
            </a:r>
            <a:r>
              <a:rPr lang="en-US" sz="2400" u="sng" dirty="0" err="1">
                <a:latin typeface="Inter"/>
              </a:rPr>
              <a:t>çevre</a:t>
            </a:r>
            <a:r>
              <a:rPr lang="en-US" sz="2400" u="sng" dirty="0">
                <a:latin typeface="Inter"/>
              </a:rPr>
              <a:t> </a:t>
            </a:r>
            <a:r>
              <a:rPr lang="en-US" sz="2400" u="sng" dirty="0" err="1">
                <a:latin typeface="Inter"/>
              </a:rPr>
              <a:t>rengi</a:t>
            </a:r>
            <a:endParaRPr lang="en-T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4D92C-0112-0408-74CC-ACCB33E9F2B4}"/>
              </a:ext>
            </a:extLst>
          </p:cNvPr>
          <p:cNvSpPr txBox="1"/>
          <p:nvPr/>
        </p:nvSpPr>
        <p:spPr>
          <a:xfrm>
            <a:off x="985451" y="4297964"/>
            <a:ext cx="609805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fillStyle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"orange"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fillStyle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"#FFA500"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fillStyle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rgb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(255, 165, 0)"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fillStyle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rgba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(255, 165, 0, 1)"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15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AC9C-7F08-7F8B-BE71-B83E4CEE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3A00E-5676-8FE9-AE1A-9F7AC735896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getElementById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"canvas"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getContext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"2d"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endParaRPr lang="en-US" sz="2000" b="0" dirty="0">
              <a:solidFill>
                <a:srgbClr val="4FC1FF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beginPath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endParaRPr lang="en-US" sz="2000" b="0" dirty="0">
              <a:solidFill>
                <a:srgbClr val="4FC1FF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strokeStyle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rgb</a:t>
            </a:r>
            <a:r>
              <a:rPr lang="en-US" sz="2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(0,190,190)"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20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arc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Math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PI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US" sz="2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stroke</a:t>
            </a:r>
            <a:r>
              <a:rPr lang="en-US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endParaRPr lang="en-TR" sz="2000" dirty="0"/>
          </a:p>
        </p:txBody>
      </p:sp>
    </p:spTree>
    <p:extLst>
      <p:ext uri="{BB962C8B-B14F-4D97-AF65-F5344CB8AC3E}">
        <p14:creationId xmlns:p14="http://schemas.microsoft.com/office/powerpoint/2010/main" val="261977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9052-8C79-86DC-1194-953EC1D0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Örnek – Döngü ile yapın…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4EA0AC0-6F9A-17C4-5304-482F24ECC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890711"/>
            <a:ext cx="36671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37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A512-4497-FE6D-3BA5-056ECD24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lineWidth</a:t>
            </a:r>
            <a:r>
              <a:rPr lang="en-US" dirty="0"/>
              <a:t> 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0176C-30D9-6BF8-94F0-15ABCE4F5C4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-US" sz="1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getElementById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"canvas"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getContext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"2d"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sz="1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lineWidth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sz="1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beginPath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sz="1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moveTo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14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sz="1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lineTo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14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140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sz="1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stroke</a:t>
            </a:r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CCCCC"/>
                </a:solidFill>
                <a:latin typeface="Menlo" panose="020B0609030804020204" pitchFamily="49" charset="0"/>
              </a:rPr>
              <a:t>}</a:t>
            </a:r>
            <a:endParaRPr lang="en-US" sz="1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TR"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013F43-EDC0-6D8C-9BD0-896D1D587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485" y="3140376"/>
            <a:ext cx="24130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133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F2A9-65D2-8307-9030-C362D7F1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Menlo" panose="020B0609030804020204" pitchFamily="49" charset="0"/>
              </a:rPr>
              <a:t>lineCap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B66C6-CE8A-563B-79E4-2994B706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Çizgi nasıl sonlanır belirtir. 3 değer alır</a:t>
            </a:r>
          </a:p>
          <a:p>
            <a:r>
              <a:rPr lang="en-US" dirty="0"/>
              <a:t>B</a:t>
            </a:r>
            <a:r>
              <a:rPr lang="en-TR" dirty="0"/>
              <a:t>utt</a:t>
            </a:r>
          </a:p>
          <a:p>
            <a:pPr marL="457200" lvl="1" indent="0">
              <a:buNone/>
            </a:pPr>
            <a:r>
              <a:rPr lang="en-TR" dirty="0"/>
              <a:t>Boyu kadar dikdörtgen son</a:t>
            </a:r>
          </a:p>
          <a:p>
            <a:r>
              <a:rPr lang="en-US" dirty="0"/>
              <a:t>R</a:t>
            </a:r>
            <a:r>
              <a:rPr lang="en-TR" dirty="0"/>
              <a:t>ound</a:t>
            </a:r>
          </a:p>
          <a:p>
            <a:pPr marL="457200" lvl="1" indent="0">
              <a:buNone/>
            </a:pPr>
            <a:r>
              <a:rPr lang="en-TR" dirty="0"/>
              <a:t>Yuvarlak ve taşmalı olur</a:t>
            </a:r>
          </a:p>
          <a:p>
            <a:r>
              <a:rPr lang="en-US" dirty="0"/>
              <a:t>S</a:t>
            </a:r>
            <a:r>
              <a:rPr lang="en-TR" dirty="0"/>
              <a:t>quare</a:t>
            </a:r>
          </a:p>
          <a:p>
            <a:pPr marL="457200" lvl="1" indent="0">
              <a:buNone/>
            </a:pPr>
            <a:r>
              <a:rPr lang="en-TR" dirty="0"/>
              <a:t>Kalınlık kadar bitiş noktasından taşma olur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F092D15-719B-D501-6E0D-6344255F0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235" y="209629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DC9478-3C83-8182-2857-138A5D78DF91}"/>
              </a:ext>
            </a:extLst>
          </p:cNvPr>
          <p:cNvSpPr txBox="1"/>
          <p:nvPr/>
        </p:nvSpPr>
        <p:spPr>
          <a:xfrm>
            <a:off x="838200" y="5592188"/>
            <a:ext cx="609805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3200" dirty="0" err="1"/>
              <a:t>ctx</a:t>
            </a:r>
            <a:r>
              <a:rPr lang="en-US" sz="3200" dirty="0" err="1">
                <a:effectLst/>
              </a:rPr>
              <a:t>.</a:t>
            </a:r>
            <a:r>
              <a:rPr lang="en-US" sz="3200" dirty="0" err="1"/>
              <a:t>lineCap</a:t>
            </a:r>
            <a:r>
              <a:rPr lang="en-US" sz="3200" dirty="0"/>
              <a:t> : round;</a:t>
            </a:r>
            <a:endParaRPr lang="en-TR" sz="3200" dirty="0"/>
          </a:p>
        </p:txBody>
      </p:sp>
    </p:spTree>
    <p:extLst>
      <p:ext uri="{BB962C8B-B14F-4D97-AF65-F5344CB8AC3E}">
        <p14:creationId xmlns:p14="http://schemas.microsoft.com/office/powerpoint/2010/main" val="2803573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25D2-9370-60A5-B67D-C10CB263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linejoin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C8FE4-B23F-9BB7-70E3-5F6A5F687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“</a:t>
            </a:r>
            <a:r>
              <a:rPr lang="en-US" dirty="0">
                <a:effectLst/>
              </a:rPr>
              <a:t>round”</a:t>
            </a:r>
          </a:p>
          <a:p>
            <a:r>
              <a:rPr lang="en-US" dirty="0">
                <a:effectLst/>
              </a:rPr>
              <a:t>"bevel”</a:t>
            </a:r>
          </a:p>
          <a:p>
            <a:r>
              <a:rPr lang="en-US" dirty="0">
                <a:effectLst/>
              </a:rPr>
              <a:t>"miter”</a:t>
            </a:r>
          </a:p>
          <a:p>
            <a:endParaRPr lang="en-US" dirty="0"/>
          </a:p>
          <a:p>
            <a:r>
              <a:rPr lang="en-US" dirty="0" err="1"/>
              <a:t>ctx</a:t>
            </a:r>
            <a:r>
              <a:rPr lang="en-US" dirty="0" err="1">
                <a:effectLst/>
              </a:rPr>
              <a:t>.</a:t>
            </a:r>
            <a:r>
              <a:rPr lang="en-US" dirty="0" err="1"/>
              <a:t>lineJoin</a:t>
            </a:r>
            <a:r>
              <a:rPr lang="en-US" dirty="0"/>
              <a:t> </a:t>
            </a:r>
            <a:r>
              <a:rPr lang="en-US" dirty="0">
                <a:effectLst/>
              </a:rPr>
              <a:t>=</a:t>
            </a:r>
            <a:r>
              <a:rPr lang="en-US" dirty="0"/>
              <a:t> “miter”</a:t>
            </a:r>
            <a:r>
              <a:rPr lang="en-US" dirty="0">
                <a:effectLst/>
              </a:rPr>
              <a:t>;</a:t>
            </a:r>
            <a:endParaRPr lang="en-T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B45D32C-E6F0-5CC8-4841-8EDD41180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575" y="209629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215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204A-EE73-EBC0-EA27-51B803BA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 </a:t>
            </a:r>
            <a:r>
              <a:rPr lang="en-US" dirty="0" err="1"/>
              <a:t>ikisi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fark </a:t>
            </a:r>
            <a:r>
              <a:rPr lang="en-US" dirty="0" err="1"/>
              <a:t>olabilir</a:t>
            </a:r>
            <a:r>
              <a:rPr lang="en-US" dirty="0"/>
              <a:t>?</a:t>
            </a:r>
            <a:endParaRPr lang="en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59F92-F390-EDB9-B885-93E88B9EC162}"/>
              </a:ext>
            </a:extLst>
          </p:cNvPr>
          <p:cNvSpPr txBox="1"/>
          <p:nvPr/>
        </p:nvSpPr>
        <p:spPr>
          <a:xfrm>
            <a:off x="1006047" y="2246968"/>
            <a:ext cx="7948483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getElementById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"canvas"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getContext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"2d"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font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"48px serif"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fillText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 world"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03018-380E-C3C3-F89F-FD8C38CB9B35}"/>
              </a:ext>
            </a:extLst>
          </p:cNvPr>
          <p:cNvSpPr txBox="1"/>
          <p:nvPr/>
        </p:nvSpPr>
        <p:spPr>
          <a:xfrm>
            <a:off x="1006047" y="4222575"/>
            <a:ext cx="842936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en-US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getElementById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"canvas"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getContext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"2d"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font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"48px serif"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strokeText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"Hello world"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908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2447-6AFB-FE31-7FE6-08FD450A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Görevler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EF22-A9E6-2F63-4F40-C13774429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1) Sayfanızda opacity, visible ve animation özelllikleri ile açılır bir duyuru penceresi ekleyin.(Pencere 5 sn sonra otomatik kapanasın)</a:t>
            </a:r>
          </a:p>
          <a:p>
            <a:r>
              <a:rPr lang="en-TR" dirty="0"/>
              <a:t>2) geçen hafta verilen örnek ile iyi bir 10 soruluk test yapın</a:t>
            </a:r>
          </a:p>
          <a:p>
            <a:r>
              <a:rPr lang="en-TR" dirty="0"/>
              <a:t>3) döngü ile 10x10 adet kareyi farklı renlerde canvas ile çiziniz.</a:t>
            </a:r>
          </a:p>
        </p:txBody>
      </p:sp>
    </p:spTree>
    <p:extLst>
      <p:ext uri="{BB962C8B-B14F-4D97-AF65-F5344CB8AC3E}">
        <p14:creationId xmlns:p14="http://schemas.microsoft.com/office/powerpoint/2010/main" val="4115484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9CC4-D6AF-4EA3-E7E7-8FAE96D5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Kaynaklar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1D39-6845-76E8-A9CA-5D7E5D0BF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-US/docs/Web/API/</a:t>
            </a:r>
            <a:r>
              <a:rPr lang="en-US" dirty="0" err="1"/>
              <a:t>Canvas_API</a:t>
            </a:r>
            <a:r>
              <a:rPr lang="en-US" dirty="0"/>
              <a:t>/Tutorial/</a:t>
            </a:r>
            <a:r>
              <a:rPr lang="en-US" dirty="0" err="1"/>
              <a:t>Applying_styles_and_colors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49556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D46D-6633-282B-02AD-62EB145E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HTML Etiketi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21CFA-4BEB-8FC8-ACEA-C3C27FECD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R" dirty="0"/>
              <a:t>&lt;canvas id=“can1”&gt;</a:t>
            </a:r>
          </a:p>
          <a:p>
            <a:endParaRPr lang="en-TR" dirty="0"/>
          </a:p>
          <a:p>
            <a:r>
              <a:rPr lang="en-TR" dirty="0"/>
              <a:t>&lt;/canvas&gt;</a:t>
            </a:r>
          </a:p>
          <a:p>
            <a:endParaRPr lang="en-TR" dirty="0"/>
          </a:p>
          <a:p>
            <a:pPr algn="just"/>
            <a:r>
              <a:rPr lang="en-TR" sz="2000" dirty="0"/>
              <a:t>Canvas elemanının içini Javascript kodları ile dolduracağız. </a:t>
            </a:r>
          </a:p>
          <a:p>
            <a:pPr algn="just"/>
            <a:r>
              <a:rPr lang="en-TR" sz="2000" dirty="0"/>
              <a:t>Canvas etiketi,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 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dobe-clean"/>
              </a:rPr>
              <a:t>grafikleri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dobe-clean"/>
              </a:rPr>
              <a:t>çizelgeleri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dobe-clean"/>
              </a:rPr>
              <a:t>görüntüleri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dobe-clean"/>
              </a:rPr>
              <a:t>ve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dobe-clean"/>
              </a:rPr>
              <a:t>animasyonları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dobe-clean"/>
              </a:rPr>
              <a:t>dinamik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dobe-clean"/>
              </a:rPr>
              <a:t>bir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dobe-clean"/>
              </a:rPr>
              <a:t>şekilde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dobe-clean"/>
              </a:rPr>
              <a:t>oluşturmanıza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dobe-clean"/>
              </a:rPr>
              <a:t>olanak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dobe-clean"/>
              </a:rPr>
              <a:t>tanıyan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dobe-clean"/>
              </a:rPr>
              <a:t>API'ler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dobe-clean"/>
              </a:rPr>
              <a:t>sunar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.</a:t>
            </a:r>
            <a:r>
              <a:rPr lang="en-TR" sz="2000" b="0" i="0" dirty="0">
                <a:solidFill>
                  <a:srgbClr val="333333"/>
                </a:solidFill>
                <a:effectLst/>
                <a:latin typeface="adobe-clean"/>
              </a:rPr>
              <a:t> 2D çizim yapılır. </a:t>
            </a:r>
          </a:p>
          <a:p>
            <a:pPr algn="just"/>
            <a:r>
              <a:rPr lang="en-US" sz="2000" b="0" i="0" dirty="0" err="1">
                <a:solidFill>
                  <a:srgbClr val="333333"/>
                </a:solidFill>
                <a:effectLst/>
                <a:latin typeface="adobe-clean"/>
              </a:rPr>
              <a:t>Temel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dobe-clean"/>
              </a:rPr>
              <a:t>olarak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 Canvas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dobe-clean"/>
              </a:rPr>
              <a:t>bir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 bitmap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dobe-clean"/>
              </a:rPr>
              <a:t>oluşturma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dobe-clean"/>
              </a:rPr>
              <a:t>motorudur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,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dobe-clean"/>
              </a:rPr>
              <a:t>çizimler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 son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dobe-clean"/>
              </a:rPr>
              <a:t>halleriyle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dobe-clean"/>
              </a:rPr>
              <a:t>oluşturulur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dobe-clean"/>
              </a:rPr>
              <a:t>ve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dobe-clean"/>
              </a:rPr>
              <a:t>yeniden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dobe-clean"/>
              </a:rPr>
              <a:t>boyutlandırılamazlar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. Buna ek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dobe-clean"/>
              </a:rPr>
              <a:t>olarak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, Canvas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dobe-clean"/>
              </a:rPr>
              <a:t>öğesinde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dobe-clean"/>
              </a:rPr>
              <a:t>çizilen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dobe-clean"/>
              </a:rPr>
              <a:t>nesneler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 web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dobe-clean"/>
              </a:rPr>
              <a:t>sayfasına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dobe-clean"/>
              </a:rPr>
              <a:t>ait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 DOM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dobe-clean"/>
              </a:rPr>
              <a:t>parçası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adobe-clean"/>
              </a:rPr>
              <a:t>değildir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adobe-clean"/>
              </a:rPr>
              <a:t>.</a:t>
            </a:r>
            <a:endParaRPr lang="en-TR" sz="2000" dirty="0"/>
          </a:p>
        </p:txBody>
      </p:sp>
    </p:spTree>
    <p:extLst>
      <p:ext uri="{BB962C8B-B14F-4D97-AF65-F5344CB8AC3E}">
        <p14:creationId xmlns:p14="http://schemas.microsoft.com/office/powerpoint/2010/main" val="416841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CACC-CEE8-2F50-E392-104CAC05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Canvas örneği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E5E1-3DD5-9370-D46B-A620047C9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TR" dirty="0"/>
              <a:t> can1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="200"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="100"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    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="border:1px solid #000000;"&gt;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/canvas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TR" dirty="0"/>
          </a:p>
        </p:txBody>
      </p:sp>
      <p:pic>
        <p:nvPicPr>
          <p:cNvPr id="1026" name="Picture 2" descr="Canvas grid with a blue square demonstrating coordinates and axes.">
            <a:extLst>
              <a:ext uri="{FF2B5EF4-FFF2-40B4-BE49-F238E27FC236}">
                <a16:creationId xmlns:a16="http://schemas.microsoft.com/office/drawing/2014/main" id="{BFFDDEB1-EFA6-C631-C9FA-768EA5590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709" y="2954509"/>
            <a:ext cx="3647604" cy="364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45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17A7-453D-3FA4-8E18-78AF30DB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ile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Çizim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B0DA6-3F5A-E8D1-CE59-251CB7BB5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”can1"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// can1 canvas </a:t>
            </a:r>
            <a:r>
              <a:rPr lang="en-US" dirty="0" err="1">
                <a:solidFill>
                  <a:schemeClr val="accent6"/>
                </a:solidFill>
              </a:rPr>
              <a:t>nesnesinin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özelliklerini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taşıyan</a:t>
            </a:r>
            <a:r>
              <a:rPr lang="en-US" dirty="0">
                <a:solidFill>
                  <a:schemeClr val="accent6"/>
                </a:solidFill>
              </a:rPr>
              <a:t> c </a:t>
            </a:r>
            <a:r>
              <a:rPr lang="en-US" dirty="0" err="1">
                <a:solidFill>
                  <a:schemeClr val="accent6"/>
                </a:solidFill>
              </a:rPr>
              <a:t>adında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bir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nesne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hazırlar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c.getContext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"2d"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// c </a:t>
            </a:r>
            <a:r>
              <a:rPr lang="en-US" dirty="0" err="1">
                <a:solidFill>
                  <a:schemeClr val="accent6"/>
                </a:solidFill>
              </a:rPr>
              <a:t>nesnesinin</a:t>
            </a:r>
            <a:r>
              <a:rPr lang="en-US" dirty="0">
                <a:solidFill>
                  <a:schemeClr val="accent6"/>
                </a:solidFill>
              </a:rPr>
              <a:t> 2d </a:t>
            </a:r>
            <a:r>
              <a:rPr lang="en-US" dirty="0" err="1">
                <a:solidFill>
                  <a:schemeClr val="accent6"/>
                </a:solidFill>
              </a:rPr>
              <a:t>özelliklerini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yönetmek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için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ctx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nesnesi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oluşturur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ctx.fillStyle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"#FF0000"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//  </a:t>
            </a:r>
            <a:r>
              <a:rPr lang="en-US" dirty="0" err="1">
                <a:solidFill>
                  <a:schemeClr val="accent6"/>
                </a:solidFill>
              </a:rPr>
              <a:t>doldurma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rengi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belirler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ctx.fillRect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Köşeleri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0,0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noktasından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150 genişlik,75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yükseklik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ddeğerine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sahip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bir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dikdörtgen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çizer</a:t>
            </a:r>
            <a:endParaRPr lang="en-T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32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E902-3CCB-8244-E431-3E74FFF6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Dikdörtgen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5D621-76B1-2884-F2B9-6FD2D834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noStrike" dirty="0">
                <a:effectLst/>
                <a:hlinkClick r:id="rId2" tooltip="fillRect(x, y, width, height)"/>
              </a:rPr>
              <a:t>fillRect(x, y, width, height)</a:t>
            </a:r>
            <a:r>
              <a:rPr lang="en-US" strike="noStrike" dirty="0">
                <a:effectLst/>
              </a:rPr>
              <a:t>		</a:t>
            </a:r>
            <a:r>
              <a:rPr lang="en-US" dirty="0" err="1">
                <a:effectLst/>
              </a:rPr>
              <a:t>içi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dolu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bir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dikdörtgen</a:t>
            </a:r>
            <a:endParaRPr lang="en-US" dirty="0">
              <a:effectLst/>
            </a:endParaRPr>
          </a:p>
          <a:p>
            <a:r>
              <a:rPr lang="en-US" dirty="0">
                <a:effectLst/>
                <a:hlinkClick r:id="rId3" tooltip="strokeRect(x, y, width, height)"/>
              </a:rPr>
              <a:t>strokeRect(x, y, width, height)</a:t>
            </a:r>
            <a:r>
              <a:rPr lang="en-US" dirty="0">
                <a:effectLst/>
              </a:rPr>
              <a:t>		</a:t>
            </a:r>
            <a:r>
              <a:rPr lang="en-US" dirty="0" err="1">
                <a:effectLst/>
              </a:rPr>
              <a:t>dikdörtgen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kenarlı</a:t>
            </a:r>
            <a:r>
              <a:rPr lang="en-US" dirty="0" err="1"/>
              <a:t>k</a:t>
            </a:r>
            <a:endParaRPr lang="en-US" dirty="0">
              <a:effectLst/>
            </a:endParaRPr>
          </a:p>
          <a:p>
            <a:r>
              <a:rPr lang="en-US" dirty="0">
                <a:effectLst/>
                <a:hlinkClick r:id="rId4" tooltip="clearRect(x, y, width, height)"/>
              </a:rPr>
              <a:t>clearRect(x, y, width, height)</a:t>
            </a:r>
            <a:r>
              <a:rPr lang="en-US" dirty="0">
                <a:effectLst/>
              </a:rPr>
              <a:t> 		</a:t>
            </a:r>
            <a:r>
              <a:rPr lang="en-US" dirty="0" err="1">
                <a:effectLst/>
              </a:rPr>
              <a:t>dikdörtgen</a:t>
            </a:r>
            <a:r>
              <a:rPr lang="en-US" dirty="0">
                <a:effectLst/>
              </a:rPr>
              <a:t> </a:t>
            </a:r>
            <a:r>
              <a:rPr lang="en-US" u="sng" dirty="0" err="1">
                <a:effectLst/>
              </a:rPr>
              <a:t>alanı</a:t>
            </a:r>
            <a:r>
              <a:rPr lang="en-US" u="sng" dirty="0">
                <a:effectLst/>
              </a:rPr>
              <a:t> siler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8860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2880-E7C7-B298-D8EF-3A3C90C8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Sizce sonuç nedir?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6E3E0-BF94-AF2C-BBE3-A30902974753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endParaRPr lang="en-US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draw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canvas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getElementById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"canvas"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canvas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getContext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pPr marL="457200" lvl="1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canvas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getContext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"2d"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914400" lvl="2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fillRect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clearRect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45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45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strokeRect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 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20505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8EE1-0375-C2C0-3325-7A0ACE4C1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arc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CC24-BAEE-D166-7FE8-A3CE57F70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  <a:latin typeface="Inter"/>
                <a:hlinkClick r:id="rId2" tooltip="arc(x, y, radius, startAngle, endAngle, counterclockwise)"/>
              </a:rPr>
              <a:t>arc(x, y, radius, startAngle, endAngle, counterclockwise)</a:t>
            </a:r>
            <a:endParaRPr lang="en-US" b="0" i="0" u="none" strike="noStrike" dirty="0">
              <a:effectLst/>
              <a:latin typeface="Inter"/>
            </a:endParaRPr>
          </a:p>
          <a:p>
            <a:endParaRPr lang="en-US" dirty="0">
              <a:latin typeface="Inter"/>
            </a:endParaRPr>
          </a:p>
          <a:p>
            <a:r>
              <a:rPr lang="en-US" b="0" i="0" u="sng" dirty="0">
                <a:effectLst/>
                <a:latin typeface="Inter"/>
                <a:hlinkClick r:id="rId3" tooltip="arcTo(x1, y1, x2, y2, radius)"/>
              </a:rPr>
              <a:t>arcTo(x1, y1, x2, y2, radius)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arc </a:t>
            </a:r>
            <a:r>
              <a:rPr lang="en-US" dirty="0" err="1"/>
              <a:t>fonksiyonundaki</a:t>
            </a:r>
            <a:r>
              <a:rPr lang="en-US" dirty="0"/>
              <a:t> </a:t>
            </a:r>
            <a:r>
              <a:rPr lang="en-US" dirty="0" err="1"/>
              <a:t>açılar</a:t>
            </a:r>
            <a:r>
              <a:rPr lang="en-US" dirty="0"/>
              <a:t> </a:t>
            </a:r>
            <a:r>
              <a:rPr lang="en-US" dirty="0" err="1"/>
              <a:t>derece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 </a:t>
            </a:r>
            <a:r>
              <a:rPr lang="en-US" dirty="0" err="1"/>
              <a:t>radyan</a:t>
            </a:r>
            <a:r>
              <a:rPr lang="en-US" dirty="0"/>
              <a:t> </a:t>
            </a:r>
            <a:r>
              <a:rPr lang="en-US" dirty="0" err="1"/>
              <a:t>cinsinden</a:t>
            </a:r>
            <a:r>
              <a:rPr lang="en-US" dirty="0"/>
              <a:t> </a:t>
            </a:r>
            <a:r>
              <a:rPr lang="en-US" dirty="0" err="1"/>
              <a:t>ölçülür</a:t>
            </a:r>
            <a:r>
              <a:rPr lang="en-US" dirty="0"/>
              <a:t>. </a:t>
            </a:r>
            <a:r>
              <a:rPr lang="en-US" dirty="0" err="1"/>
              <a:t>Dereceleri</a:t>
            </a:r>
            <a:r>
              <a:rPr lang="en-US" dirty="0"/>
              <a:t> </a:t>
            </a:r>
            <a:r>
              <a:rPr lang="en-US" dirty="0" err="1"/>
              <a:t>radyana</a:t>
            </a:r>
            <a:r>
              <a:rPr lang="en-US" dirty="0"/>
              <a:t> </a:t>
            </a:r>
            <a:r>
              <a:rPr lang="en-US" dirty="0" err="1"/>
              <a:t>dönüştürmek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JavaScript </a:t>
            </a:r>
            <a:r>
              <a:rPr lang="en-US" dirty="0" err="1"/>
              <a:t>ifadesini</a:t>
            </a:r>
            <a:r>
              <a:rPr lang="en-US" dirty="0"/>
              <a:t> </a:t>
            </a:r>
            <a:r>
              <a:rPr lang="en-US" dirty="0" err="1"/>
              <a:t>kullanabilirsiniz</a:t>
            </a:r>
            <a:r>
              <a:rPr lang="en-US" dirty="0"/>
              <a:t>: radians = (</a:t>
            </a:r>
            <a:r>
              <a:rPr lang="en-US" dirty="0" err="1"/>
              <a:t>Math.PI</a:t>
            </a:r>
            <a:r>
              <a:rPr lang="en-US" dirty="0"/>
              <a:t>/180)*degrees.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277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E2B5D-03E9-1C59-4830-EFBE6390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000" b="1" i="0" u="sng" dirty="0">
                <a:effectLst/>
                <a:latin typeface="Inter"/>
                <a:hlinkClick r:id="rId2"/>
              </a:rPr>
              <a:t>Bezier and quadratic curves</a:t>
            </a:r>
            <a:br>
              <a:rPr lang="en-US" sz="3000" b="1" i="0" dirty="0">
                <a:effectLst/>
                <a:latin typeface="Inter"/>
              </a:rPr>
            </a:br>
            <a:endParaRPr lang="en-TR" sz="3000" dirty="0"/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05946-A74E-9CD3-9E13-916C7393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b="0" i="0" u="sng">
                <a:effectLst/>
                <a:latin typeface="Inter"/>
                <a:hlinkClick r:id="rId3" tooltip="quadraticCurveTo(cp1x, cp1y, x, y)"/>
              </a:rPr>
              <a:t>quadraticCurveTo(cp1x, cp1y, x, y)</a:t>
            </a:r>
            <a:endParaRPr lang="en-US" sz="2200" b="0" i="0" u="sng">
              <a:effectLst/>
              <a:latin typeface="Inter"/>
            </a:endParaRPr>
          </a:p>
          <a:p>
            <a:endParaRPr lang="en-US" sz="2200" u="sng">
              <a:latin typeface="Inter"/>
            </a:endParaRPr>
          </a:p>
          <a:p>
            <a:r>
              <a:rPr lang="en-US" sz="2200" b="0" i="0" u="none" strike="noStrike">
                <a:effectLst/>
                <a:latin typeface="Inter"/>
                <a:hlinkClick r:id="rId4" tooltip="bezierCurveTo(cp1x, cp1y, cp2x, cp2y, x, y)"/>
              </a:rPr>
              <a:t>bezierCurveTo(cp1x, cp1y, cp2x, cp2y, x, y)</a:t>
            </a:r>
            <a:endParaRPr lang="en-US" sz="2200" b="0" i="0" u="sng" strike="noStrike">
              <a:effectLst/>
              <a:latin typeface="Inter"/>
            </a:endParaRPr>
          </a:p>
          <a:p>
            <a:endParaRPr lang="en-US" sz="2200" u="sng">
              <a:latin typeface="Inter"/>
            </a:endParaRPr>
          </a:p>
          <a:p>
            <a:endParaRPr lang="en-US" sz="2200" u="sng">
              <a:latin typeface="Inter"/>
            </a:endParaRPr>
          </a:p>
          <a:p>
            <a:endParaRPr lang="en-TR" sz="2200"/>
          </a:p>
        </p:txBody>
      </p:sp>
      <p:pic>
        <p:nvPicPr>
          <p:cNvPr id="2050" name="Picture 2" descr="Quadratic and Bezier curve comparison.">
            <a:extLst>
              <a:ext uri="{FF2B5EF4-FFF2-40B4-BE49-F238E27FC236}">
                <a16:creationId xmlns:a16="http://schemas.microsoft.com/office/drawing/2014/main" id="{95A2222B-F629-27A1-112A-8835592BC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699516"/>
            <a:ext cx="5458968" cy="545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72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7532-2399-B34F-18AC-468B3B9E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u="sng" dirty="0">
                <a:effectLst/>
                <a:latin typeface="Inter"/>
                <a:hlinkClick r:id="rId2"/>
              </a:rPr>
              <a:t>quadratic curves</a:t>
            </a:r>
            <a:br>
              <a:rPr lang="en-US" sz="4400" b="1" i="0" dirty="0">
                <a:effectLst/>
                <a:latin typeface="Inter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82AE7-78B2-131D-7AC2-698BF2D208E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draw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canvas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document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getElementById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"canvas"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canvas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getContext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canvas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getContext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"2d"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Quadratic curves example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beginPath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moveTo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75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quadraticCurveTo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62.5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quadraticCurveTo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quadraticCurveTo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125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quadraticCurveTo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65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quadraticCurveTo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125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125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62.5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quadraticCurveTo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125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75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25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stroke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06873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912</Words>
  <Application>Microsoft Macintosh PowerPoint</Application>
  <PresentationFormat>Widescreen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adobe-clean</vt:lpstr>
      <vt:lpstr>Arial</vt:lpstr>
      <vt:lpstr>Calibri</vt:lpstr>
      <vt:lpstr>Calibri Light</vt:lpstr>
      <vt:lpstr>Consolas</vt:lpstr>
      <vt:lpstr>Inter</vt:lpstr>
      <vt:lpstr>Menlo</vt:lpstr>
      <vt:lpstr>Segoe UI</vt:lpstr>
      <vt:lpstr>Office Theme</vt:lpstr>
      <vt:lpstr>Dr. Esra KIDIMAN</vt:lpstr>
      <vt:lpstr>HTML Etiketi</vt:lpstr>
      <vt:lpstr>Canvas örneği</vt:lpstr>
      <vt:lpstr>JavaScript ile Çizim </vt:lpstr>
      <vt:lpstr>Dikdörtgen</vt:lpstr>
      <vt:lpstr>Sizce sonuç nedir?</vt:lpstr>
      <vt:lpstr>arc</vt:lpstr>
      <vt:lpstr>Bezier and quadratic curves </vt:lpstr>
      <vt:lpstr>quadratic curves </vt:lpstr>
      <vt:lpstr>Renkler</vt:lpstr>
      <vt:lpstr>Örnek</vt:lpstr>
      <vt:lpstr>Örnek – Döngü ile yapın…</vt:lpstr>
      <vt:lpstr>lineWidth </vt:lpstr>
      <vt:lpstr>lineCap</vt:lpstr>
      <vt:lpstr>linejoin</vt:lpstr>
      <vt:lpstr>Text- ikisi arasında nasıl bir fark olabilir?</vt:lpstr>
      <vt:lpstr>Görevler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Esra KIDIMAN</dc:title>
  <dc:creator>Esra KIDIMAN</dc:creator>
  <cp:lastModifiedBy>Esra KIDIMAN</cp:lastModifiedBy>
  <cp:revision>8</cp:revision>
  <dcterms:created xsi:type="dcterms:W3CDTF">2023-12-07T19:24:21Z</dcterms:created>
  <dcterms:modified xsi:type="dcterms:W3CDTF">2023-12-08T01:02:15Z</dcterms:modified>
</cp:coreProperties>
</file>