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2" r:id="rId5"/>
    <p:sldId id="261" r:id="rId6"/>
    <p:sldId id="257" r:id="rId7"/>
    <p:sldId id="258" r:id="rId8"/>
    <p:sldId id="259" r:id="rId9"/>
    <p:sldId id="260" r:id="rId10"/>
    <p:sldId id="264" r:id="rId11"/>
    <p:sldId id="265" r:id="rId12"/>
    <p:sldId id="267" r:id="rId13"/>
    <p:sldId id="266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sApp Image 2025-10-13 at 2.58.32 AM"/>
          <p:cNvPicPr>
            <a:picLocks noChangeAspect="1"/>
          </p:cNvPicPr>
          <p:nvPr/>
        </p:nvPicPr>
        <p:blipFill>
          <a:blip r:embed="rId1"/>
          <a:srcRect l="3963" t="1889" r="11914" b="24296"/>
          <a:stretch>
            <a:fillRect/>
          </a:stretch>
        </p:blipFill>
        <p:spPr>
          <a:xfrm>
            <a:off x="3728085" y="668020"/>
            <a:ext cx="4326890" cy="50622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Probabilistic Roadmaps (PRM)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US"/>
              <a:t>Map construction: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While number of points in roadmap lower than threshold:</a:t>
            </a:r>
            <a:endParaRPr lang="en-US" altLang="en-US"/>
          </a:p>
          <a:p>
            <a:pPr lvl="1"/>
            <a:r>
              <a:rPr lang="en-US" altLang="en-US"/>
              <a:t>sample random point in C-space</a:t>
            </a:r>
            <a:endParaRPr lang="en-US" altLang="en-US"/>
          </a:p>
          <a:p>
            <a:pPr lvl="1"/>
            <a:r>
              <a:rPr lang="en-US" altLang="en-US"/>
              <a:t>if new point is not in collision:</a:t>
            </a:r>
            <a:endParaRPr lang="en-US" altLang="en-US"/>
          </a:p>
          <a:p>
            <a:pPr lvl="2"/>
            <a:r>
              <a:rPr lang="en-US" altLang="en-US"/>
              <a:t>connect new point to all other points in the roadmap via lines, as long as lines do not intersect obstacles.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Input: start and goal point in C-space</a:t>
            </a:r>
            <a:endParaRPr lang="en-US" altLang="en-US"/>
          </a:p>
          <a:p>
            <a:r>
              <a:rPr lang="en-US" altLang="en-US"/>
              <a:t>Output: path from start to goal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Probabilistic Roadmaps (PRM)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US"/>
              <a:t>Path finding: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connect start point to nearest point in roadmap such that</a:t>
            </a:r>
            <a:endParaRPr lang="en-US" altLang="en-US"/>
          </a:p>
          <a:p>
            <a:r>
              <a:rPr lang="en-US" altLang="en-US"/>
              <a:t>connecting line does not intersect obstacle</a:t>
            </a:r>
            <a:endParaRPr lang="en-US" altLang="en-US"/>
          </a:p>
          <a:p>
            <a:r>
              <a:rPr lang="en-US" altLang="en-US"/>
              <a:t>connect goal point to nearest point in roadmap such that</a:t>
            </a:r>
            <a:endParaRPr lang="en-US" altLang="en-US"/>
          </a:p>
          <a:p>
            <a:r>
              <a:rPr lang="en-US" altLang="en-US"/>
              <a:t>connecting line does not intersect obstacle</a:t>
            </a:r>
            <a:endParaRPr lang="en-US" altLang="en-US"/>
          </a:p>
          <a:p>
            <a:r>
              <a:rPr lang="en-US" altLang="en-US"/>
              <a:t>find a path between start and goal going exclusively on the roadmap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WhatsApp Image 2025-10-13 at 3.18.09 AM"/>
          <p:cNvPicPr>
            <a:picLocks noChangeAspect="1"/>
          </p:cNvPicPr>
          <p:nvPr/>
        </p:nvPicPr>
        <p:blipFill>
          <a:blip r:embed="rId1"/>
          <a:srcRect l="6815" t="9278" r="20481" b="20963"/>
          <a:stretch>
            <a:fillRect/>
          </a:stretch>
        </p:blipFill>
        <p:spPr>
          <a:xfrm>
            <a:off x="3874770" y="881380"/>
            <a:ext cx="3739515" cy="478409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6944360" y="2350770"/>
            <a:ext cx="359410" cy="506095"/>
          </a:xfrm>
          <a:prstGeom prst="rect">
            <a:avLst/>
          </a:prstGeom>
          <a:solidFill>
            <a:srgbClr val="CEC6C4"/>
          </a:solidFill>
          <a:ln>
            <a:solidFill>
              <a:srgbClr val="CEC6C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4570095" y="4058920"/>
            <a:ext cx="359410" cy="506095"/>
          </a:xfrm>
          <a:prstGeom prst="rect">
            <a:avLst/>
          </a:prstGeom>
          <a:solidFill>
            <a:srgbClr val="CEC6C4"/>
          </a:solidFill>
          <a:ln>
            <a:solidFill>
              <a:srgbClr val="CEC6C4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Sampled-based Motion Planning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Quickly check for any point in C-space is illegal or not.</a:t>
            </a:r>
            <a:endParaRPr lang="en-US"/>
          </a:p>
          <a:p>
            <a:r>
              <a:rPr lang="en-US"/>
              <a:t>Many versions are probabilistically complete: if a path is excist it will be found in finite time.</a:t>
            </a:r>
            <a:endParaRPr lang="en-US"/>
          </a:p>
          <a:p>
            <a:r>
              <a:rPr lang="en-US"/>
              <a:t>We can’t grantee that:</a:t>
            </a:r>
            <a:endParaRPr lang="en-US"/>
          </a:p>
          <a:p>
            <a:pPr marL="0" indent="0">
              <a:buNone/>
            </a:pPr>
            <a:r>
              <a:rPr lang="en-US"/>
              <a:t>1. time will be small or very long</a:t>
            </a:r>
            <a:endParaRPr lang="en-US"/>
          </a:p>
          <a:p>
            <a:pPr marL="0" indent="0">
              <a:buNone/>
            </a:pPr>
            <a:r>
              <a:rPr lang="en-US"/>
              <a:t>2. the quality of the solution meaning we can’t grantee that path is the shortest : the solution is the post-preprocessing to eliminate the zigs and zags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3 at 2.58.31 AM (2)"/>
          <p:cNvPicPr>
            <a:picLocks noChangeAspect="1"/>
          </p:cNvPicPr>
          <p:nvPr/>
        </p:nvPicPr>
        <p:blipFill>
          <a:blip r:embed="rId1"/>
          <a:srcRect l="6185" t="5704" r="10963" b="6444"/>
          <a:stretch>
            <a:fillRect/>
          </a:stretch>
        </p:blipFill>
        <p:spPr>
          <a:xfrm>
            <a:off x="3842385" y="391160"/>
            <a:ext cx="4261485" cy="60248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3 at 2.58.31 AM (1)"/>
          <p:cNvPicPr>
            <a:picLocks noChangeAspect="1"/>
          </p:cNvPicPr>
          <p:nvPr/>
        </p:nvPicPr>
        <p:blipFill>
          <a:blip r:embed="rId1"/>
          <a:srcRect l="6494" r="7790" b="2157"/>
          <a:stretch>
            <a:fillRect/>
          </a:stretch>
        </p:blipFill>
        <p:spPr>
          <a:xfrm>
            <a:off x="3858260" y="147955"/>
            <a:ext cx="4408805" cy="67100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3 at 2.58.31 AM"/>
          <p:cNvPicPr>
            <a:picLocks noChangeAspect="1"/>
          </p:cNvPicPr>
          <p:nvPr/>
        </p:nvPicPr>
        <p:blipFill>
          <a:blip r:embed="rId1"/>
          <a:srcRect l="3963" t="2611" r="8741" b="50000"/>
          <a:stretch>
            <a:fillRect/>
          </a:stretch>
        </p:blipFill>
        <p:spPr>
          <a:xfrm>
            <a:off x="3597275" y="1419860"/>
            <a:ext cx="4490085" cy="32499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Motion Planning – Arms vs. Mobile Robots</a:t>
            </a: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p>
            <a:pPr marL="0" indent="0" algn="ctr">
              <a:buNone/>
            </a:pPr>
            <a:r>
              <a:rPr lang="en-US" altLang="en-US" sz="35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Arms</a:t>
            </a:r>
            <a:endParaRPr lang="en-US" altLang="en-US" sz="35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High-dimensional C-space (often 6-dimensional)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Discretizing map into grid is not tractable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Polygonal C-space obstacle map very hard to compute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Knowing “where” you are on the map is generally easy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 altLang="en-US" sz="5835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Mobile Robots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Low-dimensional C-space (often 2-dimensional)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Discretizing map into grid is tractable and often done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Polygonal obstacle map can be available (e.g. floorplan)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Wingdings" panose="05000000000000000000" charset="0"/>
              <a:buChar char="q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Knowing “where” you are on the map is generally hard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/>
              <a:t>Motion Planning For ROBOT ARM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86180" y="1691005"/>
            <a:ext cx="4533265" cy="448691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1005"/>
            <a:ext cx="5181600" cy="4486275"/>
          </a:xfrm>
        </p:spPr>
        <p:txBody>
          <a:bodyPr/>
          <a:p>
            <a:pPr>
              <a:buFont typeface="Wingdings" panose="05000000000000000000" charset="0"/>
              <a:buChar char="q"/>
            </a:pPr>
            <a:r>
              <a:rPr lang="en-US"/>
              <a:t>Not easy to plot the obsticals in the joint space.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We check for sample of random points.</a:t>
            </a:r>
            <a:endParaRPr lang="en-US"/>
          </a:p>
          <a:p>
            <a:pPr>
              <a:buFont typeface="Wingdings" panose="05000000000000000000" charset="0"/>
              <a:buChar char="q"/>
            </a:pPr>
            <a:r>
              <a:rPr lang="en-US"/>
              <a:t>Asnwer the question are these point queries in collision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/>
              <a:t>Sampling-based motion planning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 algn="just">
              <a:buFont typeface="Wingdings" panose="05000000000000000000" charset="0"/>
              <a:buAutoNum type="arabicPeriod"/>
            </a:pPr>
            <a:r>
              <a:rPr lang="en-US" altLang="en-US"/>
              <a:t>Take random sampling, of doing random exploration of the  Configuration space,( stochastic motion planning algorithms.)</a:t>
            </a:r>
            <a:endParaRPr lang="en-US" altLang="en-US"/>
          </a:p>
          <a:p>
            <a:pPr marL="514350" indent="-514350" algn="just">
              <a:buFont typeface="Wingdings" panose="05000000000000000000" charset="0"/>
              <a:buAutoNum type="arabicPeriod"/>
            </a:pPr>
            <a:r>
              <a:rPr lang="en-US" altLang="en-US"/>
              <a:t>Take the advatage of the ability to check the collision at any point.</a:t>
            </a:r>
            <a:endParaRPr lang="en-US" altLang="en-US"/>
          </a:p>
          <a:p>
            <a:pPr marL="514350" indent="-514350" algn="just">
              <a:buFont typeface="Wingdings" panose="05000000000000000000" charset="0"/>
              <a:buAutoNum type="arabicPeriod"/>
            </a:pPr>
            <a:r>
              <a:rPr lang="en-US" altLang="en-US"/>
              <a:t>Random exploration is very powerful especially in higher dimension robots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/>
              <a:t>Rapidly-exploring Random Trees (RRT)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6970"/>
            <a:ext cx="10515600" cy="5558790"/>
          </a:xfrm>
        </p:spPr>
        <p:txBody>
          <a:bodyPr>
            <a:normAutofit fontScale="80000"/>
          </a:bodyPr>
          <a:p>
            <a:pPr marL="0" indent="0">
              <a:buNone/>
            </a:pPr>
            <a:r>
              <a:rPr lang="en-US" altLang="en-US" b="1">
                <a:solidFill>
                  <a:srgbClr val="FF0000"/>
                </a:solidFill>
              </a:rPr>
              <a:t>Input</a:t>
            </a:r>
            <a:r>
              <a:rPr lang="en-US" altLang="en-US"/>
              <a:t>: start and goal point in C-space</a:t>
            </a:r>
            <a:endParaRPr lang="en-US" altLang="en-US"/>
          </a:p>
          <a:p>
            <a:pPr marL="0" indent="0">
              <a:buNone/>
            </a:pPr>
            <a:r>
              <a:rPr lang="en-US" altLang="en-US" b="1">
                <a:solidFill>
                  <a:srgbClr val="FF0000"/>
                </a:solidFill>
              </a:rPr>
              <a:t>Output</a:t>
            </a:r>
            <a:r>
              <a:rPr lang="en-US" altLang="en-US"/>
              <a:t>: path from start to goal</a:t>
            </a:r>
            <a:endParaRPr lang="en-US" altLang="en-US"/>
          </a:p>
          <a:p>
            <a:pPr marL="0" indent="0">
              <a:buNone/>
            </a:pPr>
            <a:r>
              <a:rPr lang="en-US" altLang="en-US" b="1"/>
              <a:t>Algorithm</a:t>
            </a:r>
            <a:endParaRPr lang="en-US" altLang="en-US"/>
          </a:p>
          <a:p>
            <a:r>
              <a:rPr lang="en-US" altLang="en-US"/>
              <a:t>Insert start point in tree</a:t>
            </a:r>
            <a:endParaRPr lang="en-US" altLang="en-US"/>
          </a:p>
          <a:p>
            <a:r>
              <a:rPr lang="en-US" altLang="en-US"/>
              <a:t>While tree can not connect to goal:</a:t>
            </a:r>
            <a:endParaRPr lang="en-US" altLang="en-US"/>
          </a:p>
          <a:p>
            <a:pPr marL="0" indent="457200">
              <a:buNone/>
            </a:pPr>
            <a:r>
              <a:rPr lang="en-US" altLang="en-US"/>
              <a:t>– Sample random point r in C-space</a:t>
            </a:r>
            <a:endParaRPr lang="en-US" altLang="en-US"/>
          </a:p>
          <a:p>
            <a:pPr marL="0" indent="457200">
              <a:buNone/>
            </a:pPr>
            <a:r>
              <a:rPr lang="en-US" altLang="en-US"/>
              <a:t>– Find point p in tree that is closest to r</a:t>
            </a:r>
            <a:endParaRPr lang="en-US" altLang="en-US"/>
          </a:p>
          <a:p>
            <a:pPr marL="0" indent="457200">
              <a:buNone/>
            </a:pPr>
            <a:r>
              <a:rPr lang="en-US" altLang="en-US"/>
              <a:t>– Add branch of predefined length from p in direction of r</a:t>
            </a:r>
            <a:endParaRPr lang="en-US" altLang="en-US"/>
          </a:p>
          <a:p>
            <a:pPr marL="0" indent="457200">
              <a:buNone/>
            </a:pPr>
            <a:r>
              <a:rPr lang="en-US" altLang="en-US"/>
              <a:t>– If new branch intersects obstacle:</a:t>
            </a:r>
            <a:endParaRPr lang="en-US" altLang="en-US"/>
          </a:p>
          <a:p>
            <a:pPr marL="457200" lvl="1" indent="457200">
              <a:buNone/>
            </a:pPr>
            <a:r>
              <a:rPr lang="en-US" altLang="en-US"/>
              <a:t> • discard new branch (or shorten)</a:t>
            </a:r>
            <a:endParaRPr lang="en-US" altLang="en-US"/>
          </a:p>
          <a:p>
            <a:r>
              <a:rPr lang="en-US" altLang="en-US"/>
              <a:t>Compute path from start to goal through tree</a:t>
            </a:r>
            <a:endParaRPr lang="en-US" altLang="en-US"/>
          </a:p>
          <a:p>
            <a:r>
              <a:rPr lang="en-US" altLang="en-US"/>
              <a:t>Shortcut path: for any two points in path, add direct line unless direct line intersects an obstacle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WhatsApp Image 2025-10-13 at 3.18.09 AM"/>
          <p:cNvPicPr>
            <a:picLocks noChangeAspect="1"/>
          </p:cNvPicPr>
          <p:nvPr/>
        </p:nvPicPr>
        <p:blipFill>
          <a:blip r:embed="rId1"/>
          <a:srcRect l="6815" t="9278" r="20481" b="20963"/>
          <a:stretch>
            <a:fillRect/>
          </a:stretch>
        </p:blipFill>
        <p:spPr>
          <a:xfrm>
            <a:off x="3874770" y="881380"/>
            <a:ext cx="3739515" cy="47840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2484</Words>
  <Application>WPS Presentation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Probabilistic Roadmaps (PRM)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WPS_1718740502</cp:lastModifiedBy>
  <cp:revision>3</cp:revision>
  <dcterms:created xsi:type="dcterms:W3CDTF">2025-07-23T00:59:00Z</dcterms:created>
  <dcterms:modified xsi:type="dcterms:W3CDTF">2025-10-13T00:32:49Z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53D98EA922644B478A13410A32A3BB50_13</vt:lpwstr>
  </property>
  <property fmtid="{D5CDD505-2E9C-101B-9397-08002B2CF9AE}" pid="3" name="KSOProductBuildVer">
    <vt:lpwstr>1033-12.2.0.22549</vt:lpwstr>
  </property>
</Properties>
</file>