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0F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824"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tr-TR" smtClean="0"/>
              <a:t>Asıl başlık stili için tıklatın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ECA49F17-9621-4AF9-B963-0F711A71BE76}" type="datetimeFigureOut">
              <a:rPr lang="tr-TR" smtClean="0"/>
              <a:t>19.03.2024</a:t>
            </a:fld>
            <a:endParaRPr lang="tr-TR"/>
          </a:p>
        </p:txBody>
      </p:sp>
      <p:sp>
        <p:nvSpPr>
          <p:cNvPr id="8" name="Slide Number Placeholder 7"/>
          <p:cNvSpPr>
            <a:spLocks noGrp="1"/>
          </p:cNvSpPr>
          <p:nvPr>
            <p:ph type="sldNum" sz="quarter" idx="11"/>
          </p:nvPr>
        </p:nvSpPr>
        <p:spPr/>
        <p:txBody>
          <a:bodyPr/>
          <a:lstStyle/>
          <a:p>
            <a:fld id="{3B9F4A2F-5031-49BF-8484-470C592233C7}"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ECA49F17-9621-4AF9-B963-0F711A71BE76}"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9F4A2F-5031-49BF-8484-470C592233C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ECA49F17-9621-4AF9-B963-0F711A71BE76}"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9F4A2F-5031-49BF-8484-470C592233C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10"/>
          </p:nvPr>
        </p:nvSpPr>
        <p:spPr/>
        <p:txBody>
          <a:bodyPr/>
          <a:lstStyle/>
          <a:p>
            <a:fld id="{ECA49F17-9621-4AF9-B963-0F711A71BE76}"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9F4A2F-5031-49BF-8484-470C592233C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ECA49F17-9621-4AF9-B963-0F711A71BE76}"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9F4A2F-5031-49BF-8484-470C592233C7}" type="slidenum">
              <a:rPr lang="tr-TR" smtClean="0"/>
              <a:t>‹#›</a:t>
            </a:fld>
            <a:endParaRPr lang="tr-T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5" name="Date Placeholder 4"/>
          <p:cNvSpPr>
            <a:spLocks noGrp="1"/>
          </p:cNvSpPr>
          <p:nvPr>
            <p:ph type="dt" sz="half" idx="10"/>
          </p:nvPr>
        </p:nvSpPr>
        <p:spPr/>
        <p:txBody>
          <a:bodyPr/>
          <a:lstStyle/>
          <a:p>
            <a:fld id="{ECA49F17-9621-4AF9-B963-0F711A71BE76}"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B9F4A2F-5031-49BF-8484-470C592233C7}" type="slidenum">
              <a:rPr lang="tr-TR" smtClean="0"/>
              <a:t>‹#›</a:t>
            </a:fld>
            <a:endParaRPr lang="tr-TR"/>
          </a:p>
        </p:txBody>
      </p:sp>
      <p:sp>
        <p:nvSpPr>
          <p:cNvPr id="9" name="Content Placeholder 8"/>
          <p:cNvSpPr>
            <a:spLocks noGrp="1"/>
          </p:cNvSpPr>
          <p:nvPr>
            <p:ph sz="quarter" idx="13"/>
          </p:nvPr>
        </p:nvSpPr>
        <p:spPr>
          <a:xfrm>
            <a:off x="365760" y="1600200"/>
            <a:ext cx="4041648" cy="452628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ECA49F17-9621-4AF9-B963-0F711A71BE76}" type="datetimeFigureOut">
              <a:rPr lang="tr-TR" smtClean="0"/>
              <a:t>19.03.2024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B9F4A2F-5031-49BF-8484-470C592233C7}" type="slidenum">
              <a:rPr lang="tr-TR" smtClean="0"/>
              <a:t>‹#›</a:t>
            </a:fld>
            <a:endParaRPr lang="tr-TR"/>
          </a:p>
        </p:txBody>
      </p:sp>
      <p:sp>
        <p:nvSpPr>
          <p:cNvPr id="11" name="Content Placeholder 10"/>
          <p:cNvSpPr>
            <a:spLocks noGrp="1"/>
          </p:cNvSpPr>
          <p:nvPr>
            <p:ph sz="quarter" idx="13"/>
          </p:nvPr>
        </p:nvSpPr>
        <p:spPr>
          <a:xfrm>
            <a:off x="457200" y="2212848"/>
            <a:ext cx="4041648" cy="391363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CA49F17-9621-4AF9-B963-0F711A71BE76}" type="datetimeFigureOut">
              <a:rPr lang="tr-TR" smtClean="0"/>
              <a:t>19.03.2024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B9F4A2F-5031-49BF-8484-470C592233C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49F17-9621-4AF9-B963-0F711A71BE76}" type="datetimeFigureOut">
              <a:rPr lang="tr-TR" smtClean="0"/>
              <a:t>19.03.2024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B9F4A2F-5031-49BF-8484-470C592233C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tr-TR" smtClean="0"/>
              <a:t>Asıl başlık stili için tıklatın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CA49F17-9621-4AF9-B963-0F711A71BE76}"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B9F4A2F-5031-49BF-8484-470C592233C7}"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CA49F17-9621-4AF9-B963-0F711A71BE76}"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B9F4A2F-5031-49BF-8484-470C592233C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CA49F17-9621-4AF9-B963-0F711A71BE76}" type="datetimeFigureOut">
              <a:rPr lang="tr-TR" smtClean="0"/>
              <a:t>19.03.2024</a:t>
            </a:fld>
            <a:endParaRPr lang="tr-T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tr-T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3B9F4A2F-5031-49BF-8484-470C592233C7}" type="slidenum">
              <a:rPr lang="tr-TR" smtClean="0"/>
              <a:t>‹#›</a:t>
            </a:fld>
            <a:endParaRPr lang="tr-T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Autofit/>
          </a:bodyPr>
          <a:lstStyle/>
          <a:p>
            <a:r>
              <a:rPr lang="tr-TR" sz="4000" dirty="0" smtClean="0">
                <a:latin typeface="Baskerville Old Face" pitchFamily="18" charset="0"/>
              </a:rPr>
              <a:t/>
            </a:r>
            <a:br>
              <a:rPr lang="tr-TR" sz="4000" dirty="0" smtClean="0">
                <a:latin typeface="Baskerville Old Face" pitchFamily="18" charset="0"/>
              </a:rPr>
            </a:br>
            <a:r>
              <a:rPr lang="tr-TR" sz="4000" dirty="0" smtClean="0">
                <a:solidFill>
                  <a:srgbClr val="7030A0"/>
                </a:solidFill>
                <a:latin typeface="Baskerville Old Face" pitchFamily="18" charset="0"/>
              </a:rPr>
              <a:t>İlişkisel ve İlişkisel Olmayan (</a:t>
            </a:r>
            <a:r>
              <a:rPr lang="tr-TR" sz="4000" dirty="0" err="1" smtClean="0">
                <a:solidFill>
                  <a:srgbClr val="7030A0"/>
                </a:solidFill>
                <a:latin typeface="Baskerville Old Face" pitchFamily="18" charset="0"/>
              </a:rPr>
              <a:t>NoSQL</a:t>
            </a:r>
            <a:r>
              <a:rPr lang="tr-TR" sz="4000" dirty="0" smtClean="0">
                <a:solidFill>
                  <a:srgbClr val="7030A0"/>
                </a:solidFill>
                <a:latin typeface="Baskerville Old Face" pitchFamily="18" charset="0"/>
              </a:rPr>
              <a:t>) Veri Tabanı </a:t>
            </a:r>
            <a:br>
              <a:rPr lang="tr-TR" sz="4000" dirty="0" smtClean="0">
                <a:solidFill>
                  <a:srgbClr val="7030A0"/>
                </a:solidFill>
                <a:latin typeface="Baskerville Old Face" pitchFamily="18" charset="0"/>
              </a:rPr>
            </a:br>
            <a:r>
              <a:rPr lang="tr-TR" sz="4000" dirty="0" smtClean="0">
                <a:solidFill>
                  <a:srgbClr val="7030A0"/>
                </a:solidFill>
                <a:latin typeface="Baskerville Old Face" pitchFamily="18" charset="0"/>
              </a:rPr>
              <a:t>Sistemleri Mimari Performansının Yönetim Bilişim </a:t>
            </a:r>
            <a:br>
              <a:rPr lang="tr-TR" sz="4000" dirty="0" smtClean="0">
                <a:solidFill>
                  <a:srgbClr val="7030A0"/>
                </a:solidFill>
                <a:latin typeface="Baskerville Old Face" pitchFamily="18" charset="0"/>
              </a:rPr>
            </a:br>
            <a:r>
              <a:rPr lang="tr-TR" sz="4000" dirty="0" smtClean="0">
                <a:solidFill>
                  <a:srgbClr val="7030A0"/>
                </a:solidFill>
                <a:latin typeface="Baskerville Old Face" pitchFamily="18" charset="0"/>
              </a:rPr>
              <a:t>Sistemleri Kapsamında İncelenmesi </a:t>
            </a:r>
            <a:endParaRPr lang="tr-TR" sz="4000" dirty="0">
              <a:solidFill>
                <a:srgbClr val="7030A0"/>
              </a:solidFill>
              <a:latin typeface="Baskerville Old Face" pitchFamily="18" charset="0"/>
            </a:endParaRPr>
          </a:p>
        </p:txBody>
      </p:sp>
    </p:spTree>
    <p:extLst>
      <p:ext uri="{BB962C8B-B14F-4D97-AF65-F5344CB8AC3E}">
        <p14:creationId xmlns:p14="http://schemas.microsoft.com/office/powerpoint/2010/main" val="1442902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800" dirty="0">
                <a:solidFill>
                  <a:schemeClr val="accent2"/>
                </a:solidFill>
              </a:rPr>
              <a:t>Veri Tabanı Mimarilerinin Performans Karşılaştırması</a:t>
            </a:r>
            <a:endParaRPr lang="tr-TR" sz="4800" dirty="0"/>
          </a:p>
        </p:txBody>
      </p:sp>
      <p:sp>
        <p:nvSpPr>
          <p:cNvPr id="3" name="İçerik Yer Tutucusu 2"/>
          <p:cNvSpPr>
            <a:spLocks noGrp="1"/>
          </p:cNvSpPr>
          <p:nvPr>
            <p:ph sz="half" idx="2"/>
          </p:nvPr>
        </p:nvSpPr>
        <p:spPr/>
        <p:txBody>
          <a:bodyPr>
            <a:normAutofit lnSpcReduction="10000"/>
          </a:bodyPr>
          <a:lstStyle/>
          <a:p>
            <a:r>
              <a:rPr lang="tr-TR" sz="1600" dirty="0"/>
              <a:t>Üçüncü yöntem; </a:t>
            </a:r>
            <a:r>
              <a:rPr lang="tr-TR" sz="1600" dirty="0" err="1"/>
              <a:t>Slow</a:t>
            </a:r>
            <a:r>
              <a:rPr lang="tr-TR" sz="1600" dirty="0"/>
              <a:t> Query </a:t>
            </a:r>
            <a:r>
              <a:rPr lang="tr-TR" sz="1600" dirty="0" err="1"/>
              <a:t>Log</a:t>
            </a:r>
            <a:r>
              <a:rPr lang="tr-TR" sz="1600" dirty="0"/>
              <a:t> (Yavaş sorgu kaydı) olarak adlandırılmaktadır. Her veri tabanı zamanı ölçmek için kendi yöntemini sunmaktadır. Bir veri tabanı için önceden belirlenmiş uzun süren sorguları kaydedebilir ve mikro saniye doğruluğu için </a:t>
            </a:r>
            <a:r>
              <a:rPr lang="tr-TR" sz="1600" dirty="0" smtClean="0"/>
              <a:t>yapılandırılabilmektedir.</a:t>
            </a:r>
          </a:p>
          <a:p>
            <a:pPr marL="0" indent="0">
              <a:buNone/>
            </a:pPr>
            <a:r>
              <a:rPr lang="tr-TR" sz="1600" dirty="0" smtClean="0">
                <a:solidFill>
                  <a:srgbClr val="0070C0"/>
                </a:solidFill>
              </a:rPr>
              <a:t>2. </a:t>
            </a:r>
            <a:r>
              <a:rPr lang="tr-TR" sz="1600" i="1" u="sng" dirty="0" smtClean="0">
                <a:solidFill>
                  <a:srgbClr val="0070C0"/>
                </a:solidFill>
              </a:rPr>
              <a:t>Ölçüm </a:t>
            </a:r>
            <a:r>
              <a:rPr lang="tr-TR" sz="1600" i="1" u="sng" dirty="0">
                <a:solidFill>
                  <a:srgbClr val="0070C0"/>
                </a:solidFill>
              </a:rPr>
              <a:t>Metrikleri: </a:t>
            </a:r>
            <a:r>
              <a:rPr lang="tr-TR" sz="1600" dirty="0">
                <a:solidFill>
                  <a:srgbClr val="0070C0"/>
                </a:solidFill>
              </a:rPr>
              <a:t>Veri tabanlarının </a:t>
            </a:r>
            <a:r>
              <a:rPr lang="tr-TR" sz="1600" dirty="0" smtClean="0">
                <a:solidFill>
                  <a:srgbClr val="0070C0"/>
                </a:solidFill>
              </a:rPr>
              <a:t>  performansını </a:t>
            </a:r>
            <a:r>
              <a:rPr lang="tr-TR" sz="1600" dirty="0">
                <a:solidFill>
                  <a:srgbClr val="0070C0"/>
                </a:solidFill>
              </a:rPr>
              <a:t>ölçmek için ortak bir metrik gereklidir. Bir uygulama için en önemli faktör, bir görevi tamamlamak için gereken süre ve veri tabanının bir işlemi tamamlaması durumu için gerekli zamandır. Bu kavramlar iyi anlaşılmalı ve birbirinden ayrı tutulmalıdır. Aşağıdaki formül sorguları hesaplamak için kullanılmaktadır. </a:t>
            </a:r>
          </a:p>
        </p:txBody>
      </p:sp>
      <p:sp>
        <p:nvSpPr>
          <p:cNvPr id="4" name="İçerik Yer Tutucusu 3"/>
          <p:cNvSpPr>
            <a:spLocks noGrp="1"/>
          </p:cNvSpPr>
          <p:nvPr>
            <p:ph sz="quarter" idx="13"/>
          </p:nvPr>
        </p:nvSpPr>
        <p:spPr/>
        <p:txBody>
          <a:bodyPr>
            <a:normAutofit/>
          </a:bodyPr>
          <a:lstStyle/>
          <a:p>
            <a:pPr marL="0" indent="0">
              <a:buNone/>
            </a:pPr>
            <a:r>
              <a:rPr lang="tr-TR" sz="1600" dirty="0" smtClean="0">
                <a:solidFill>
                  <a:schemeClr val="tx1"/>
                </a:solidFill>
              </a:rPr>
              <a:t>Yapılan araştırmada kullanılan yöntemler aşağıdaki gibidir</a:t>
            </a:r>
            <a:r>
              <a:rPr lang="tr-TR" sz="1600" dirty="0" smtClean="0">
                <a:solidFill>
                  <a:srgbClr val="0070C0"/>
                </a:solidFill>
              </a:rPr>
              <a:t>:</a:t>
            </a:r>
          </a:p>
          <a:p>
            <a:pPr>
              <a:buFont typeface="+mj-lt"/>
              <a:buAutoNum type="arabicPeriod"/>
            </a:pPr>
            <a:r>
              <a:rPr lang="tr-TR" sz="1600" i="1" u="sng" dirty="0">
                <a:solidFill>
                  <a:srgbClr val="0070C0"/>
                </a:solidFill>
              </a:rPr>
              <a:t>Ölçümler: </a:t>
            </a:r>
            <a:r>
              <a:rPr lang="tr-TR" sz="1600" dirty="0">
                <a:solidFill>
                  <a:srgbClr val="0070C0"/>
                </a:solidFill>
              </a:rPr>
              <a:t>Projede ölçümler için öncelikle zaman kavramı ön planda tutulması hedeflenmiştir. Zaman ölçümleri için üç yöntem ile hareket edilmiştir. </a:t>
            </a:r>
            <a:endParaRPr lang="tr-TR" sz="1600" dirty="0" smtClean="0">
              <a:solidFill>
                <a:srgbClr val="0070C0"/>
              </a:solidFill>
            </a:endParaRPr>
          </a:p>
          <a:p>
            <a:r>
              <a:rPr lang="tr-TR" sz="1600" dirty="0"/>
              <a:t>Birinci yöntem; </a:t>
            </a:r>
            <a:r>
              <a:rPr lang="tr-TR" sz="1600" dirty="0" err="1"/>
              <a:t>Clock</a:t>
            </a:r>
            <a:r>
              <a:rPr lang="tr-TR" sz="1600" dirty="0"/>
              <a:t>() fonksiyonu kullanımı ile belirli bir süre CPU üzerinde harcanan zaman sonuçlarının elde edilmesini sağlamaktır. </a:t>
            </a:r>
            <a:endParaRPr lang="tr-TR" sz="1600" dirty="0" smtClean="0"/>
          </a:p>
          <a:p>
            <a:r>
              <a:rPr lang="tr-TR" sz="1600" dirty="0"/>
              <a:t>İkinci yöntem; milisaniye hassasiyetiyle zamanlamaları sağlayan </a:t>
            </a:r>
            <a:r>
              <a:rPr lang="tr-TR" sz="1600" dirty="0" err="1"/>
              <a:t>Gettimeofday</a:t>
            </a:r>
            <a:r>
              <a:rPr lang="tr-TR" sz="1600" dirty="0"/>
              <a:t>() fonksiyonu sonuçların elde edilmesini sağlamaktır. </a:t>
            </a:r>
            <a:endParaRPr lang="tr-TR" sz="1600" dirty="0">
              <a:solidFill>
                <a:srgbClr val="0070C0"/>
              </a:solidFill>
            </a:endParaRPr>
          </a:p>
        </p:txBody>
      </p:sp>
    </p:spTree>
    <p:extLst>
      <p:ext uri="{BB962C8B-B14F-4D97-AF65-F5344CB8AC3E}">
        <p14:creationId xmlns:p14="http://schemas.microsoft.com/office/powerpoint/2010/main" val="32641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Sonuç </a:t>
            </a:r>
            <a:r>
              <a:rPr lang="tr-TR" smtClean="0"/>
              <a:t>ve Değerlendirme</a:t>
            </a:r>
            <a:endParaRPr lang="tr-TR"/>
          </a:p>
        </p:txBody>
      </p:sp>
      <p:sp>
        <p:nvSpPr>
          <p:cNvPr id="3" name="İçerik Yer Tutucusu 2"/>
          <p:cNvSpPr>
            <a:spLocks noGrp="1"/>
          </p:cNvSpPr>
          <p:nvPr>
            <p:ph sz="half" idx="2"/>
          </p:nvPr>
        </p:nvSpPr>
        <p:spPr/>
        <p:txBody>
          <a:bodyPr>
            <a:normAutofit/>
          </a:bodyPr>
          <a:lstStyle/>
          <a:p>
            <a:r>
              <a:rPr lang="tr-TR" sz="1600" dirty="0">
                <a:solidFill>
                  <a:srgbClr val="7030A0"/>
                </a:solidFill>
              </a:rPr>
              <a:t>Sonuç olarak, farklı kriterler ile bu veri tabanlarını incelediğimizde iki veri tabanının da avantaj ve </a:t>
            </a:r>
            <a:r>
              <a:rPr lang="tr-TR" sz="1600" dirty="0" smtClean="0">
                <a:solidFill>
                  <a:srgbClr val="7030A0"/>
                </a:solidFill>
              </a:rPr>
              <a:t>dezavantajları </a:t>
            </a:r>
            <a:r>
              <a:rPr lang="tr-TR" sz="1600" dirty="0">
                <a:solidFill>
                  <a:srgbClr val="7030A0"/>
                </a:solidFill>
              </a:rPr>
              <a:t>olduğu görülmüştür</a:t>
            </a:r>
            <a:r>
              <a:rPr lang="tr-TR" sz="1600" dirty="0" smtClean="0">
                <a:solidFill>
                  <a:srgbClr val="7030A0"/>
                </a:solidFill>
              </a:rPr>
              <a:t>.</a:t>
            </a:r>
          </a:p>
          <a:p>
            <a:pPr marL="0" indent="0">
              <a:buNone/>
            </a:pPr>
            <a:endParaRPr lang="tr-TR" sz="1600" dirty="0"/>
          </a:p>
        </p:txBody>
      </p:sp>
      <p:sp>
        <p:nvSpPr>
          <p:cNvPr id="4" name="İçerik Yer Tutucusu 3"/>
          <p:cNvSpPr>
            <a:spLocks noGrp="1"/>
          </p:cNvSpPr>
          <p:nvPr>
            <p:ph sz="quarter" idx="13"/>
          </p:nvPr>
        </p:nvSpPr>
        <p:spPr/>
        <p:txBody>
          <a:bodyPr>
            <a:noAutofit/>
          </a:bodyPr>
          <a:lstStyle/>
          <a:p>
            <a:r>
              <a:rPr lang="tr-TR" sz="1600" dirty="0" smtClean="0">
                <a:solidFill>
                  <a:srgbClr val="7030A0"/>
                </a:solidFill>
              </a:rPr>
              <a:t>Yapılan araştırmada SQL dağıtık </a:t>
            </a:r>
            <a:r>
              <a:rPr lang="tr-TR" sz="1600" dirty="0">
                <a:solidFill>
                  <a:srgbClr val="7030A0"/>
                </a:solidFill>
              </a:rPr>
              <a:t>mimari ile oluşturulmuş veri tabanları ile ilişkisel veri tabanları karşılaştırılmış ve yönetim bilişim sistemleri açısından incelenmiştir. </a:t>
            </a:r>
            <a:endParaRPr lang="tr-TR" sz="1600" dirty="0" smtClean="0">
              <a:solidFill>
                <a:srgbClr val="7030A0"/>
              </a:solidFill>
            </a:endParaRPr>
          </a:p>
          <a:p>
            <a:r>
              <a:rPr lang="tr-TR" sz="1600" dirty="0">
                <a:solidFill>
                  <a:srgbClr val="7030A0"/>
                </a:solidFill>
              </a:rPr>
              <a:t>Artan yazılım rekabetinde kullanıcının en önemli tercih kıstaslarından biri olan çalışma hızı dikkate alınarak, oldukça yaygın kullanım alanına sahip veri tabanı yönetim sistemlerinden </a:t>
            </a:r>
            <a:r>
              <a:rPr lang="tr-TR" sz="1600" dirty="0" err="1">
                <a:solidFill>
                  <a:srgbClr val="7030A0"/>
                </a:solidFill>
              </a:rPr>
              <a:t>MongoDB</a:t>
            </a:r>
            <a:r>
              <a:rPr lang="tr-TR" sz="1600" dirty="0">
                <a:solidFill>
                  <a:srgbClr val="7030A0"/>
                </a:solidFill>
              </a:rPr>
              <a:t> ve </a:t>
            </a:r>
            <a:r>
              <a:rPr lang="tr-TR" sz="1600" dirty="0" err="1">
                <a:solidFill>
                  <a:srgbClr val="7030A0"/>
                </a:solidFill>
              </a:rPr>
              <a:t>MySQL’in</a:t>
            </a:r>
            <a:r>
              <a:rPr lang="tr-TR" sz="1600" dirty="0">
                <a:solidFill>
                  <a:srgbClr val="7030A0"/>
                </a:solidFill>
              </a:rPr>
              <a:t> mümkün olduğunca eşit koşullarda işlem süreleri hesaplanarak performansları karşılaştırılmıştır. Farklı sorgu tipleri çalıştırılan testlerde, detaylı ve karmaşık yapılandırmalar ile veri tabanları analiz edilmiştir. </a:t>
            </a:r>
            <a:endParaRPr lang="tr-TR" sz="1600" dirty="0">
              <a:solidFill>
                <a:srgbClr val="7030A0"/>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3212976"/>
            <a:ext cx="4378086" cy="2304256"/>
          </a:xfrm>
          <a:prstGeom prst="rect">
            <a:avLst/>
          </a:prstGeom>
        </p:spPr>
      </p:pic>
    </p:spTree>
    <p:extLst>
      <p:ext uri="{BB962C8B-B14F-4D97-AF65-F5344CB8AC3E}">
        <p14:creationId xmlns:p14="http://schemas.microsoft.com/office/powerpoint/2010/main" val="39648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accent3"/>
                </a:solidFill>
              </a:rPr>
              <a:t>Giriş</a:t>
            </a:r>
            <a:endParaRPr lang="tr-TR" dirty="0">
              <a:solidFill>
                <a:schemeClr val="accent3"/>
              </a:solidFill>
            </a:endParaRPr>
          </a:p>
        </p:txBody>
      </p:sp>
      <p:sp>
        <p:nvSpPr>
          <p:cNvPr id="3" name="İçerik Yer Tutucusu 2"/>
          <p:cNvSpPr>
            <a:spLocks noGrp="1"/>
          </p:cNvSpPr>
          <p:nvPr>
            <p:ph sz="half" idx="2"/>
          </p:nvPr>
        </p:nvSpPr>
        <p:spPr>
          <a:xfrm>
            <a:off x="4648200" y="1600200"/>
            <a:ext cx="4038600" cy="4997152"/>
          </a:xfrm>
        </p:spPr>
        <p:txBody>
          <a:bodyPr>
            <a:normAutofit/>
          </a:bodyPr>
          <a:lstStyle/>
          <a:p>
            <a:endParaRPr lang="tr-TR" sz="1800" dirty="0" smtClean="0">
              <a:solidFill>
                <a:schemeClr val="tx1"/>
              </a:solidFill>
            </a:endParaRPr>
          </a:p>
          <a:p>
            <a:r>
              <a:rPr lang="tr-TR" sz="1800" dirty="0" smtClean="0">
                <a:solidFill>
                  <a:schemeClr val="tx1"/>
                </a:solidFill>
              </a:rPr>
              <a:t>  </a:t>
            </a:r>
            <a:r>
              <a:rPr lang="tr-TR" sz="1800" dirty="0">
                <a:solidFill>
                  <a:schemeClr val="tx1"/>
                </a:solidFill>
              </a:rPr>
              <a:t>Günümüzde yaşanan bu değişim ve gelişim, verilerin modellenerek saklanmasını ve dolayısıyla veri tabanı kullanımını zorunlu kılmaktadır. Temel bir kurum rehberinden, orta ve büyük ölçekli işletmelerin kurumsal ve ticari bilgilerinin organize edilerek saklanmasına kadar farklı alanlarda veri modelleme ve depolama gerekliliği ortaya çıkmıştır.</a:t>
            </a:r>
          </a:p>
          <a:p>
            <a:endParaRPr lang="tr-TR" sz="1800" dirty="0" smtClean="0">
              <a:solidFill>
                <a:schemeClr val="tx1"/>
              </a:solidFill>
            </a:endParaRPr>
          </a:p>
        </p:txBody>
      </p:sp>
      <p:sp>
        <p:nvSpPr>
          <p:cNvPr id="4" name="İçerik Yer Tutucusu 3"/>
          <p:cNvSpPr>
            <a:spLocks noGrp="1"/>
          </p:cNvSpPr>
          <p:nvPr>
            <p:ph sz="quarter" idx="13"/>
          </p:nvPr>
        </p:nvSpPr>
        <p:spPr>
          <a:xfrm>
            <a:off x="365760" y="1600200"/>
            <a:ext cx="4041648" cy="4925144"/>
          </a:xfrm>
        </p:spPr>
        <p:txBody>
          <a:bodyPr>
            <a:normAutofit fontScale="62500" lnSpcReduction="20000"/>
          </a:bodyPr>
          <a:lstStyle/>
          <a:p>
            <a:endParaRPr lang="tr-TR" sz="2900" dirty="0" smtClean="0"/>
          </a:p>
          <a:p>
            <a:r>
              <a:rPr lang="tr-TR" sz="2900" dirty="0" smtClean="0">
                <a:solidFill>
                  <a:schemeClr val="tx1"/>
                </a:solidFill>
              </a:rPr>
              <a:t>Bilgisayar </a:t>
            </a:r>
            <a:r>
              <a:rPr lang="tr-TR" sz="2900" dirty="0">
                <a:solidFill>
                  <a:schemeClr val="tx1"/>
                </a:solidFill>
              </a:rPr>
              <a:t>teknolojilerinde yaşanan hızlı gelişim zaman geçtikçe daha fazla organizasyonu etkileyerek farklı çözümler üretmeye zorlamaktadır. Belli başlı amaca ulaşmak amacıyla ham bilgi veya verinin işlenerek ilgililere yarar sağlayacak biçime dönüştürülen bilgi, organizasyon ile kısa sürede ve sürekli erişilmek istenen en etkili faktör haline gelmiştir.</a:t>
            </a:r>
          </a:p>
          <a:p>
            <a:r>
              <a:rPr lang="tr-TR" sz="2900" dirty="0">
                <a:solidFill>
                  <a:schemeClr val="tx1"/>
                </a:solidFill>
              </a:rPr>
              <a:t>Bilgisayarlar karar alma sürecinde etkin olarak kullanılarak </a:t>
            </a:r>
            <a:r>
              <a:rPr lang="tr-TR" sz="2900" dirty="0">
                <a:solidFill>
                  <a:srgbClr val="FF0000"/>
                </a:solidFill>
              </a:rPr>
              <a:t>‘bilgi sistemleri’ </a:t>
            </a:r>
            <a:r>
              <a:rPr lang="tr-TR" sz="2900" dirty="0">
                <a:solidFill>
                  <a:schemeClr val="tx1"/>
                </a:solidFill>
              </a:rPr>
              <a:t>günümüzde trend konular arasında yer almıştır.</a:t>
            </a:r>
          </a:p>
          <a:p>
            <a:endParaRPr lang="tr-TR" dirty="0"/>
          </a:p>
        </p:txBody>
      </p:sp>
    </p:spTree>
    <p:extLst>
      <p:ext uri="{BB962C8B-B14F-4D97-AF65-F5344CB8AC3E}">
        <p14:creationId xmlns:p14="http://schemas.microsoft.com/office/powerpoint/2010/main" val="3624258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7030A0"/>
                </a:solidFill>
              </a:rPr>
              <a:t>Bilişim Sistemleri ve Yönetimi</a:t>
            </a:r>
            <a:endParaRPr lang="tr-TR" dirty="0">
              <a:solidFill>
                <a:srgbClr val="7030A0"/>
              </a:solidFill>
            </a:endParaRPr>
          </a:p>
        </p:txBody>
      </p:sp>
      <p:sp>
        <p:nvSpPr>
          <p:cNvPr id="3" name="İçerik Yer Tutucusu 2"/>
          <p:cNvSpPr>
            <a:spLocks noGrp="1"/>
          </p:cNvSpPr>
          <p:nvPr>
            <p:ph sz="half" idx="2"/>
          </p:nvPr>
        </p:nvSpPr>
        <p:spPr/>
        <p:txBody>
          <a:bodyPr>
            <a:normAutofit/>
          </a:bodyPr>
          <a:lstStyle/>
          <a:p>
            <a:r>
              <a:rPr lang="tr-TR" sz="1800" dirty="0">
                <a:solidFill>
                  <a:schemeClr val="tx1"/>
                </a:solidFill>
              </a:rPr>
              <a:t>Bilişim sistemlerini etkin bir şekilde kullanmak için organizasyon, yönetim ve teknolojiye hâkim olmak gerekmektedir </a:t>
            </a:r>
            <a:endParaRPr lang="tr-TR" sz="1800" dirty="0" smtClean="0">
              <a:solidFill>
                <a:schemeClr val="tx1"/>
              </a:solidFill>
            </a:endParaRPr>
          </a:p>
          <a:p>
            <a:endParaRPr lang="tr-TR" sz="1800" dirty="0">
              <a:solidFill>
                <a:schemeClr val="tx1"/>
              </a:solidFill>
            </a:endParaRPr>
          </a:p>
        </p:txBody>
      </p:sp>
      <p:sp>
        <p:nvSpPr>
          <p:cNvPr id="4" name="İçerik Yer Tutucusu 3"/>
          <p:cNvSpPr>
            <a:spLocks noGrp="1"/>
          </p:cNvSpPr>
          <p:nvPr>
            <p:ph sz="quarter" idx="13"/>
          </p:nvPr>
        </p:nvSpPr>
        <p:spPr/>
        <p:txBody>
          <a:bodyPr>
            <a:normAutofit/>
          </a:bodyPr>
          <a:lstStyle/>
          <a:p>
            <a:r>
              <a:rPr lang="tr-TR" sz="1800" dirty="0" smtClean="0">
                <a:solidFill>
                  <a:srgbClr val="0070C0"/>
                </a:solidFill>
              </a:rPr>
              <a:t>Bilişim </a:t>
            </a:r>
            <a:r>
              <a:rPr lang="tr-TR" sz="1800" dirty="0">
                <a:solidFill>
                  <a:srgbClr val="0070C0"/>
                </a:solidFill>
              </a:rPr>
              <a:t>sistemi, organizasyonlarda karar verme aşamasına kadar bilgiyi toplamak, düzenlemek, işlemek ve saklamak olarak tanımlanabilir. </a:t>
            </a:r>
            <a:endParaRPr lang="tr-TR" sz="1800" dirty="0" smtClean="0">
              <a:solidFill>
                <a:srgbClr val="0070C0"/>
              </a:solidFill>
            </a:endParaRPr>
          </a:p>
          <a:p>
            <a:r>
              <a:rPr lang="tr-TR" sz="1800" dirty="0" smtClean="0">
                <a:solidFill>
                  <a:srgbClr val="7B0F78"/>
                </a:solidFill>
              </a:rPr>
              <a:t>Bilişim sistemlerinde </a:t>
            </a:r>
            <a:r>
              <a:rPr lang="tr-TR" sz="1800" i="1" u="sng" dirty="0" smtClean="0">
                <a:solidFill>
                  <a:srgbClr val="7B0F78"/>
                </a:solidFill>
              </a:rPr>
              <a:t>girdi, işlem ve çıktı </a:t>
            </a:r>
            <a:r>
              <a:rPr lang="tr-TR" sz="1800" dirty="0" smtClean="0">
                <a:solidFill>
                  <a:srgbClr val="7B0F78"/>
                </a:solidFill>
              </a:rPr>
              <a:t>bilgiyi üretmek için gereklidir.</a:t>
            </a:r>
          </a:p>
          <a:p>
            <a:r>
              <a:rPr lang="tr-TR" sz="1800" i="1" dirty="0" smtClean="0">
                <a:solidFill>
                  <a:srgbClr val="0070C0"/>
                </a:solidFill>
              </a:rPr>
              <a:t>Girdi</a:t>
            </a:r>
            <a:r>
              <a:rPr lang="tr-TR" sz="1800" dirty="0" smtClean="0">
                <a:solidFill>
                  <a:srgbClr val="0070C0"/>
                </a:solidFill>
              </a:rPr>
              <a:t>, organizasyondan veriyi toplar. </a:t>
            </a:r>
            <a:r>
              <a:rPr lang="tr-TR" sz="1800" i="1" dirty="0" smtClean="0">
                <a:solidFill>
                  <a:srgbClr val="0070C0"/>
                </a:solidFill>
              </a:rPr>
              <a:t>İşlem</a:t>
            </a:r>
            <a:r>
              <a:rPr lang="tr-TR" sz="1800" dirty="0" smtClean="0">
                <a:solidFill>
                  <a:srgbClr val="0070C0"/>
                </a:solidFill>
              </a:rPr>
              <a:t>, bu veriyi daha anlamlı biçime çevirir. </a:t>
            </a:r>
            <a:r>
              <a:rPr lang="tr-TR" sz="1800" i="1" dirty="0" smtClean="0">
                <a:solidFill>
                  <a:srgbClr val="0070C0"/>
                </a:solidFill>
              </a:rPr>
              <a:t>Çıktı</a:t>
            </a:r>
            <a:r>
              <a:rPr lang="tr-TR" sz="1800" dirty="0" smtClean="0">
                <a:solidFill>
                  <a:srgbClr val="0070C0"/>
                </a:solidFill>
              </a:rPr>
              <a:t>, işlenmiş bilgiyi(enformasyon) insanlara veya kullanılacak olan aktivitelere aktarır.</a:t>
            </a:r>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080" y="3140968"/>
            <a:ext cx="2865516" cy="2655316"/>
          </a:xfrm>
          <a:prstGeom prst="rect">
            <a:avLst/>
          </a:prstGeom>
        </p:spPr>
      </p:pic>
    </p:spTree>
    <p:extLst>
      <p:ext uri="{BB962C8B-B14F-4D97-AF65-F5344CB8AC3E}">
        <p14:creationId xmlns:p14="http://schemas.microsoft.com/office/powerpoint/2010/main" val="2117197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accent5">
                    <a:lumMod val="75000"/>
                  </a:schemeClr>
                </a:solidFill>
              </a:rPr>
              <a:t>Veri Tabanı ve Veri Tabanı Yönetim Sistemleri</a:t>
            </a:r>
            <a:endParaRPr lang="tr-TR" dirty="0">
              <a:solidFill>
                <a:schemeClr val="accent5">
                  <a:lumMod val="75000"/>
                </a:schemeClr>
              </a:solidFill>
            </a:endParaRPr>
          </a:p>
        </p:txBody>
      </p:sp>
      <p:sp>
        <p:nvSpPr>
          <p:cNvPr id="3" name="İçerik Yer Tutucusu 2"/>
          <p:cNvSpPr>
            <a:spLocks noGrp="1"/>
          </p:cNvSpPr>
          <p:nvPr>
            <p:ph sz="half" idx="2"/>
          </p:nvPr>
        </p:nvSpPr>
        <p:spPr/>
        <p:txBody>
          <a:bodyPr>
            <a:normAutofit/>
          </a:bodyPr>
          <a:lstStyle/>
          <a:p>
            <a:r>
              <a:rPr lang="tr-TR" sz="1800" b="1" i="1" dirty="0" smtClean="0">
                <a:solidFill>
                  <a:schemeClr val="tx1"/>
                </a:solidFill>
              </a:rPr>
              <a:t>Veri </a:t>
            </a:r>
            <a:r>
              <a:rPr lang="tr-TR" sz="1800" b="1" i="1" dirty="0">
                <a:solidFill>
                  <a:schemeClr val="tx1"/>
                </a:solidFill>
              </a:rPr>
              <a:t>tabanı yönetim sistemleri (VTYS</a:t>
            </a:r>
            <a:r>
              <a:rPr lang="tr-TR" sz="1800" b="1" i="1" dirty="0" smtClean="0">
                <a:solidFill>
                  <a:schemeClr val="tx1"/>
                </a:solidFill>
              </a:rPr>
              <a:t>)</a:t>
            </a:r>
            <a:r>
              <a:rPr lang="tr-TR" sz="1800" dirty="0" smtClean="0">
                <a:solidFill>
                  <a:schemeClr val="tx1"/>
                </a:solidFill>
              </a:rPr>
              <a:t>, veri </a:t>
            </a:r>
            <a:r>
              <a:rPr lang="tr-TR" sz="1800" dirty="0">
                <a:solidFill>
                  <a:schemeClr val="tx1"/>
                </a:solidFill>
              </a:rPr>
              <a:t>tabanı yönetiminin bir parçası olarak, verinin nasıl depolanacağı, kullanılacağı ve erişileceğini mantıksal olarak yönlendiren bir kurallar </a:t>
            </a:r>
            <a:r>
              <a:rPr lang="tr-TR" sz="1800" dirty="0" smtClean="0">
                <a:solidFill>
                  <a:schemeClr val="tx1"/>
                </a:solidFill>
              </a:rPr>
              <a:t>sistemidir.</a:t>
            </a:r>
          </a:p>
          <a:p>
            <a:pPr marL="0" indent="0">
              <a:buNone/>
            </a:pPr>
            <a:endParaRPr lang="tr-TR" sz="1800" dirty="0">
              <a:solidFill>
                <a:schemeClr val="tx1"/>
              </a:solidFill>
            </a:endParaRPr>
          </a:p>
        </p:txBody>
      </p:sp>
      <p:sp>
        <p:nvSpPr>
          <p:cNvPr id="4" name="İçerik Yer Tutucusu 3"/>
          <p:cNvSpPr>
            <a:spLocks noGrp="1"/>
          </p:cNvSpPr>
          <p:nvPr>
            <p:ph sz="quarter" idx="13"/>
          </p:nvPr>
        </p:nvSpPr>
        <p:spPr/>
        <p:txBody>
          <a:bodyPr>
            <a:normAutofit/>
          </a:bodyPr>
          <a:lstStyle/>
          <a:p>
            <a:r>
              <a:rPr lang="tr-TR" sz="1800" b="1" i="1" dirty="0" smtClean="0">
                <a:solidFill>
                  <a:schemeClr val="tx1"/>
                </a:solidFill>
              </a:rPr>
              <a:t>Veri tabanı</a:t>
            </a:r>
            <a:r>
              <a:rPr lang="tr-TR" sz="1800" dirty="0" smtClean="0">
                <a:solidFill>
                  <a:schemeClr val="tx1"/>
                </a:solidFill>
              </a:rPr>
              <a:t>, </a:t>
            </a:r>
            <a:r>
              <a:rPr lang="tr-TR" sz="1800" dirty="0">
                <a:solidFill>
                  <a:schemeClr val="tx1"/>
                </a:solidFill>
              </a:rPr>
              <a:t>kullanım amacına uygun olarak düzenlenmiş veriler topluluğudur. Birbirleriyle ilişkileri olan verilerin tutulduğu, mantıksal ve fiziksel olarak tanımlarının olduğu bilgi depolarıdır. </a:t>
            </a:r>
            <a:endParaRPr lang="tr-TR" sz="1800" dirty="0" smtClean="0">
              <a:solidFill>
                <a:schemeClr val="tx1"/>
              </a:solidFill>
            </a:endParaRPr>
          </a:p>
          <a:p>
            <a:endParaRPr lang="tr-TR" sz="1800" dirty="0">
              <a:solidFill>
                <a:schemeClr val="tx1"/>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665848"/>
            <a:ext cx="3091364" cy="2787487"/>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3982981"/>
            <a:ext cx="4264220" cy="2153220"/>
          </a:xfrm>
          <a:prstGeom prst="rect">
            <a:avLst/>
          </a:prstGeom>
        </p:spPr>
      </p:pic>
    </p:spTree>
    <p:extLst>
      <p:ext uri="{BB962C8B-B14F-4D97-AF65-F5344CB8AC3E}">
        <p14:creationId xmlns:p14="http://schemas.microsoft.com/office/powerpoint/2010/main" val="2965810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002060"/>
                </a:solidFill>
              </a:rPr>
              <a:t>Veri Tabanı Modelleri</a:t>
            </a:r>
            <a:endParaRPr lang="tr-TR" dirty="0">
              <a:solidFill>
                <a:srgbClr val="002060"/>
              </a:solidFill>
            </a:endParaRPr>
          </a:p>
        </p:txBody>
      </p:sp>
      <p:sp>
        <p:nvSpPr>
          <p:cNvPr id="3" name="İçerik Yer Tutucusu 2"/>
          <p:cNvSpPr>
            <a:spLocks noGrp="1"/>
          </p:cNvSpPr>
          <p:nvPr>
            <p:ph sz="half" idx="2"/>
          </p:nvPr>
        </p:nvSpPr>
        <p:spPr/>
        <p:txBody>
          <a:bodyPr>
            <a:normAutofit/>
          </a:bodyPr>
          <a:lstStyle/>
          <a:p>
            <a:r>
              <a:rPr lang="tr-TR" sz="1600" dirty="0">
                <a:solidFill>
                  <a:srgbClr val="FF0000"/>
                </a:solidFill>
              </a:rPr>
              <a:t>Ağ veri modeli</a:t>
            </a:r>
            <a:r>
              <a:rPr lang="tr-TR" sz="1600" dirty="0" smtClean="0">
                <a:solidFill>
                  <a:srgbClr val="FF0000"/>
                </a:solidFill>
              </a:rPr>
              <a:t>: </a:t>
            </a:r>
            <a:r>
              <a:rPr lang="nl-NL" sz="1600" dirty="0">
                <a:solidFill>
                  <a:schemeClr val="tx1"/>
                </a:solidFill>
              </a:rPr>
              <a:t>Hiyerarşik veri modelinin geliştirilmiş </a:t>
            </a:r>
            <a:r>
              <a:rPr lang="nl-NL" sz="1600" dirty="0" smtClean="0">
                <a:solidFill>
                  <a:schemeClr val="tx1"/>
                </a:solidFill>
              </a:rPr>
              <a:t>halidir.</a:t>
            </a:r>
            <a:r>
              <a:rPr lang="tr-TR" sz="1600" dirty="0" smtClean="0">
                <a:solidFill>
                  <a:schemeClr val="tx1"/>
                </a:solidFill>
              </a:rPr>
              <a:t>Ağ </a:t>
            </a:r>
            <a:r>
              <a:rPr lang="tr-TR" sz="1600" dirty="0">
                <a:solidFill>
                  <a:schemeClr val="tx1"/>
                </a:solidFill>
              </a:rPr>
              <a:t>modelinin hiyerarşik modelden en önemli farkı, uç düğüm pozisyonundaki verinin iç-düğüme işaret edebilmesidir</a:t>
            </a:r>
            <a:r>
              <a:rPr lang="tr-TR" sz="1600" dirty="0" smtClean="0">
                <a:solidFill>
                  <a:schemeClr val="tx1"/>
                </a:solidFill>
              </a:rPr>
              <a:t>.</a:t>
            </a:r>
          </a:p>
          <a:p>
            <a:r>
              <a:rPr lang="tr-TR" sz="1600" dirty="0">
                <a:solidFill>
                  <a:schemeClr val="tx1"/>
                </a:solidFill>
              </a:rPr>
              <a:t>Hızlıca kabul görmesinin nedeni bir verinin doğal olarak başka veriler ile ilişkili olmasıdır. </a:t>
            </a:r>
            <a:endParaRPr lang="tr-TR" sz="1600" dirty="0" smtClean="0">
              <a:solidFill>
                <a:schemeClr val="tx1"/>
              </a:solidFill>
            </a:endParaRPr>
          </a:p>
          <a:p>
            <a:r>
              <a:rPr lang="tr-TR" sz="1600" dirty="0" smtClean="0">
                <a:solidFill>
                  <a:srgbClr val="FF0000"/>
                </a:solidFill>
              </a:rPr>
              <a:t>İlişkisel Veri  Modeli: </a:t>
            </a:r>
            <a:r>
              <a:rPr lang="tr-TR" sz="1600" dirty="0" smtClean="0">
                <a:solidFill>
                  <a:schemeClr val="tx1"/>
                </a:solidFill>
              </a:rPr>
              <a:t>Hiyerarşik ve ağ veri modellerinin, çeşitlenen beklentileri karşılamakta yetersiz kalması, yeni bir model arayışını başlatmış ve ilişkisel veri modeli geliştirilmiştir.</a:t>
            </a:r>
          </a:p>
          <a:p>
            <a:r>
              <a:rPr lang="tr-TR" sz="1600" dirty="0">
                <a:solidFill>
                  <a:schemeClr val="tx1"/>
                </a:solidFill>
              </a:rPr>
              <a:t>İlişkisel veri modelinin temel kavramı, ilişkidir. </a:t>
            </a:r>
          </a:p>
        </p:txBody>
      </p:sp>
      <p:sp>
        <p:nvSpPr>
          <p:cNvPr id="4" name="İçerik Yer Tutucusu 3"/>
          <p:cNvSpPr>
            <a:spLocks noGrp="1"/>
          </p:cNvSpPr>
          <p:nvPr>
            <p:ph sz="quarter" idx="13"/>
          </p:nvPr>
        </p:nvSpPr>
        <p:spPr/>
        <p:txBody>
          <a:bodyPr>
            <a:normAutofit/>
          </a:bodyPr>
          <a:lstStyle/>
          <a:p>
            <a:r>
              <a:rPr lang="tr-TR" sz="1600" i="1" dirty="0">
                <a:solidFill>
                  <a:srgbClr val="FF0000"/>
                </a:solidFill>
              </a:rPr>
              <a:t>Düz model veya tablo modeli: </a:t>
            </a:r>
            <a:r>
              <a:rPr lang="tr-TR" sz="1600" dirty="0">
                <a:solidFill>
                  <a:schemeClr val="tx1"/>
                </a:solidFill>
              </a:rPr>
              <a:t>İki boyutlu veri grubundan oluşur. Sütunlarda verilerin benzer özellikleri, satırlarda ise veri grupları yer alır. </a:t>
            </a:r>
            <a:r>
              <a:rPr lang="tr-TR" sz="1600" dirty="0" smtClean="0">
                <a:solidFill>
                  <a:schemeClr val="tx1"/>
                </a:solidFill>
              </a:rPr>
              <a:t>Örnek olarak </a:t>
            </a:r>
            <a:r>
              <a:rPr lang="tr-TR" sz="1600" i="1" dirty="0" smtClean="0">
                <a:solidFill>
                  <a:schemeClr val="tx1"/>
                </a:solidFill>
              </a:rPr>
              <a:t>kullanıcı adlarının ve şifrelerinin</a:t>
            </a:r>
            <a:r>
              <a:rPr lang="tr-TR" sz="1600" dirty="0" smtClean="0">
                <a:solidFill>
                  <a:schemeClr val="tx1"/>
                </a:solidFill>
              </a:rPr>
              <a:t> tutulduğu veri tabanı verilebilir.</a:t>
            </a:r>
          </a:p>
          <a:p>
            <a:r>
              <a:rPr lang="tr-TR" sz="1600" i="1" dirty="0">
                <a:solidFill>
                  <a:srgbClr val="FF0000"/>
                </a:solidFill>
              </a:rPr>
              <a:t>Hiyerarşik Veri Modeli: </a:t>
            </a:r>
            <a:r>
              <a:rPr lang="tr-TR" sz="1600" dirty="0" smtClean="0">
                <a:solidFill>
                  <a:schemeClr val="tx1"/>
                </a:solidFill>
              </a:rPr>
              <a:t>Kayıtlar(veri tabanının depoladığı yapısal veriler) </a:t>
            </a:r>
            <a:r>
              <a:rPr lang="tr-TR" sz="1600" dirty="0">
                <a:solidFill>
                  <a:schemeClr val="tx1"/>
                </a:solidFill>
              </a:rPr>
              <a:t>ağaç mimarisi şeklinde yukarıdan aşağı sıralanmaktadır. Kök adı verilen ilk kaydın bir veya daha çok çocuk kayıtları vardır. </a:t>
            </a:r>
            <a:endParaRPr lang="tr-TR" sz="1600" dirty="0" smtClean="0">
              <a:solidFill>
                <a:schemeClr val="tx1"/>
              </a:solidFill>
            </a:endParaRPr>
          </a:p>
          <a:p>
            <a:r>
              <a:rPr lang="tr-TR" sz="1600" dirty="0">
                <a:solidFill>
                  <a:schemeClr val="tx1"/>
                </a:solidFill>
              </a:rPr>
              <a:t>Çocuk kayıtlarında kendi çocuk kayıtları olabilir. Kök haricinde bütün kayıtların bir ebeveyni </a:t>
            </a:r>
            <a:r>
              <a:rPr lang="tr-TR" sz="1600" dirty="0" smtClean="0">
                <a:solidFill>
                  <a:schemeClr val="tx1"/>
                </a:solidFill>
              </a:rPr>
              <a:t>vardır.</a:t>
            </a:r>
            <a:endParaRPr lang="tr-TR" sz="1600" i="1" dirty="0">
              <a:solidFill>
                <a:schemeClr val="tx1"/>
              </a:solidFill>
            </a:endParaRPr>
          </a:p>
        </p:txBody>
      </p:sp>
    </p:spTree>
    <p:extLst>
      <p:ext uri="{BB962C8B-B14F-4D97-AF65-F5344CB8AC3E}">
        <p14:creationId xmlns:p14="http://schemas.microsoft.com/office/powerpoint/2010/main" val="3319133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rgbClr val="002060"/>
                </a:solidFill>
              </a:rPr>
              <a:t>Veri Tabanı Modelleri</a:t>
            </a:r>
          </a:p>
        </p:txBody>
      </p:sp>
      <p:sp>
        <p:nvSpPr>
          <p:cNvPr id="3" name="İçerik Yer Tutucusu 2"/>
          <p:cNvSpPr>
            <a:spLocks noGrp="1"/>
          </p:cNvSpPr>
          <p:nvPr>
            <p:ph sz="half" idx="2"/>
          </p:nvPr>
        </p:nvSpPr>
        <p:spPr/>
        <p:txBody>
          <a:bodyPr>
            <a:normAutofit/>
          </a:bodyPr>
          <a:lstStyle/>
          <a:p>
            <a:r>
              <a:rPr lang="tr-TR" sz="1600" dirty="0">
                <a:solidFill>
                  <a:srgbClr val="FF0000"/>
                </a:solidFill>
              </a:rPr>
              <a:t>Çoklu Ortam Veri Modeli: </a:t>
            </a:r>
            <a:r>
              <a:rPr lang="tr-TR" sz="1600" dirty="0">
                <a:solidFill>
                  <a:schemeClr val="tx1"/>
                </a:solidFill>
              </a:rPr>
              <a:t>Çoklu ortam veri tabanları nesne ilişkisel veri tabanları ile büyük benzerlikler gösterir. </a:t>
            </a:r>
            <a:endParaRPr lang="tr-TR" sz="1600" dirty="0" smtClean="0">
              <a:solidFill>
                <a:schemeClr val="tx1"/>
              </a:solidFill>
            </a:endParaRPr>
          </a:p>
          <a:p>
            <a:r>
              <a:rPr lang="tr-TR" sz="1600" dirty="0">
                <a:solidFill>
                  <a:schemeClr val="tx1"/>
                </a:solidFill>
              </a:rPr>
              <a:t>Çoklu ortam veri tabanlarının desteklemesi gereken üç temel özellik; Veri miktarı, Süreklilik ve Senkronizasyondur</a:t>
            </a:r>
            <a:r>
              <a:rPr lang="tr-TR" sz="1600" dirty="0" smtClean="0">
                <a:solidFill>
                  <a:schemeClr val="tx1"/>
                </a:solidFill>
              </a:rPr>
              <a:t>.</a:t>
            </a:r>
          </a:p>
          <a:p>
            <a:r>
              <a:rPr lang="tr-TR" sz="1600" dirty="0">
                <a:solidFill>
                  <a:srgbClr val="FF0000"/>
                </a:solidFill>
              </a:rPr>
              <a:t>Dağıtık Veri Modeli</a:t>
            </a:r>
            <a:r>
              <a:rPr lang="tr-TR" sz="1600" dirty="0" smtClean="0">
                <a:solidFill>
                  <a:srgbClr val="FF0000"/>
                </a:solidFill>
              </a:rPr>
              <a:t>: </a:t>
            </a:r>
            <a:r>
              <a:rPr lang="tr-TR" sz="1600" dirty="0">
                <a:solidFill>
                  <a:schemeClr val="tx1"/>
                </a:solidFill>
              </a:rPr>
              <a:t>Dağıtık veri tabanları, iki ya da daha fazla bilgisayarda depolanan ve bir ağ üzerinde dağıtılan bilgiler için kullanılan veri tabanı grubudur</a:t>
            </a:r>
            <a:r>
              <a:rPr lang="tr-TR" sz="1600" dirty="0" smtClean="0">
                <a:solidFill>
                  <a:schemeClr val="tx1"/>
                </a:solidFill>
              </a:rPr>
              <a:t>.</a:t>
            </a:r>
          </a:p>
          <a:p>
            <a:endParaRPr lang="tr-TR" sz="1600" dirty="0" smtClean="0">
              <a:solidFill>
                <a:schemeClr val="tx1"/>
              </a:solidFill>
            </a:endParaRPr>
          </a:p>
        </p:txBody>
      </p:sp>
      <p:sp>
        <p:nvSpPr>
          <p:cNvPr id="4" name="İçerik Yer Tutucusu 3"/>
          <p:cNvSpPr>
            <a:spLocks noGrp="1"/>
          </p:cNvSpPr>
          <p:nvPr>
            <p:ph sz="quarter" idx="13"/>
          </p:nvPr>
        </p:nvSpPr>
        <p:spPr/>
        <p:txBody>
          <a:bodyPr>
            <a:normAutofit/>
          </a:bodyPr>
          <a:lstStyle/>
          <a:p>
            <a:r>
              <a:rPr lang="tr-TR" sz="1600" dirty="0">
                <a:solidFill>
                  <a:srgbClr val="FF0000"/>
                </a:solidFill>
              </a:rPr>
              <a:t>Nesne Yönelimli Veri Modeli: </a:t>
            </a:r>
            <a:r>
              <a:rPr lang="tr-TR" sz="1600" dirty="0">
                <a:solidFill>
                  <a:schemeClr val="tx1"/>
                </a:solidFill>
              </a:rPr>
              <a:t>Daha sonraları ortaya çıkmış ve başarısını kanıtlamıştır. Nesne yönelimli programlamaya dayanan veri </a:t>
            </a:r>
            <a:r>
              <a:rPr lang="tr-TR" sz="1600" dirty="0" smtClean="0">
                <a:solidFill>
                  <a:schemeClr val="tx1"/>
                </a:solidFill>
              </a:rPr>
              <a:t>modelidir.</a:t>
            </a:r>
          </a:p>
          <a:p>
            <a:r>
              <a:rPr lang="tr-TR" sz="1600" dirty="0">
                <a:solidFill>
                  <a:srgbClr val="FF0000"/>
                </a:solidFill>
              </a:rPr>
              <a:t>Nesne İlişkisel Veri </a:t>
            </a:r>
            <a:r>
              <a:rPr lang="tr-TR" sz="1600" dirty="0" smtClean="0">
                <a:solidFill>
                  <a:srgbClr val="FF0000"/>
                </a:solidFill>
              </a:rPr>
              <a:t>Modeli: </a:t>
            </a:r>
            <a:r>
              <a:rPr lang="tr-TR" sz="1600" dirty="0" smtClean="0">
                <a:solidFill>
                  <a:schemeClr val="tx1"/>
                </a:solidFill>
              </a:rPr>
              <a:t>Nesne </a:t>
            </a:r>
            <a:r>
              <a:rPr lang="tr-TR" sz="1600" dirty="0">
                <a:solidFill>
                  <a:schemeClr val="tx1"/>
                </a:solidFill>
              </a:rPr>
              <a:t>ilişkisel veri tabanı, ilişkisel işlevselliğin üzerine nesne yönelimli özellikler içerir</a:t>
            </a:r>
            <a:r>
              <a:rPr lang="tr-TR" sz="1600" dirty="0" smtClean="0">
                <a:solidFill>
                  <a:schemeClr val="tx1"/>
                </a:solidFill>
              </a:rPr>
              <a:t>.</a:t>
            </a:r>
          </a:p>
          <a:p>
            <a:r>
              <a:rPr lang="tr-TR" sz="1600" dirty="0">
                <a:solidFill>
                  <a:schemeClr val="tx1"/>
                </a:solidFill>
              </a:rPr>
              <a:t>İlişkisel veri tabanları içinde nesne yönelimli karakteristikler içeren ilk veri </a:t>
            </a:r>
            <a:r>
              <a:rPr lang="tr-TR" sz="1600" dirty="0" smtClean="0">
                <a:solidFill>
                  <a:schemeClr val="tx1"/>
                </a:solidFill>
              </a:rPr>
              <a:t>tabanı Oracle8’dir</a:t>
            </a:r>
            <a:r>
              <a:rPr lang="tr-TR" sz="1600" dirty="0">
                <a:solidFill>
                  <a:schemeClr val="tx1"/>
                </a:solidFill>
              </a:rPr>
              <a:t>. </a:t>
            </a:r>
          </a:p>
        </p:txBody>
      </p:sp>
    </p:spTree>
    <p:extLst>
      <p:ext uri="{BB962C8B-B14F-4D97-AF65-F5344CB8AC3E}">
        <p14:creationId xmlns:p14="http://schemas.microsoft.com/office/powerpoint/2010/main" val="175020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accent3">
                    <a:lumMod val="75000"/>
                  </a:schemeClr>
                </a:solidFill>
              </a:rPr>
              <a:t>Veri Tabanı Tasarımı</a:t>
            </a:r>
            <a:endParaRPr lang="tr-TR" dirty="0">
              <a:solidFill>
                <a:schemeClr val="accent3">
                  <a:lumMod val="75000"/>
                </a:schemeClr>
              </a:solidFill>
            </a:endParaRPr>
          </a:p>
        </p:txBody>
      </p:sp>
      <p:pic>
        <p:nvPicPr>
          <p:cNvPr id="5" name="İçerik Yer Tutucusu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4008" y="1700808"/>
            <a:ext cx="4165443" cy="4536504"/>
          </a:xfrm>
        </p:spPr>
      </p:pic>
      <p:sp>
        <p:nvSpPr>
          <p:cNvPr id="4" name="İçerik Yer Tutucusu 3"/>
          <p:cNvSpPr>
            <a:spLocks noGrp="1"/>
          </p:cNvSpPr>
          <p:nvPr>
            <p:ph sz="quarter" idx="13"/>
          </p:nvPr>
        </p:nvSpPr>
        <p:spPr/>
        <p:txBody>
          <a:bodyPr>
            <a:normAutofit/>
          </a:bodyPr>
          <a:lstStyle/>
          <a:p>
            <a:r>
              <a:rPr lang="tr-TR" sz="1800" dirty="0" smtClean="0">
                <a:solidFill>
                  <a:schemeClr val="tx1"/>
                </a:solidFill>
              </a:rPr>
              <a:t>Gerçeğin, </a:t>
            </a:r>
            <a:r>
              <a:rPr lang="tr-TR" sz="1800" dirty="0">
                <a:solidFill>
                  <a:schemeClr val="tx1"/>
                </a:solidFill>
              </a:rPr>
              <a:t>g</a:t>
            </a:r>
            <a:r>
              <a:rPr lang="tr-TR" sz="1800" dirty="0" smtClean="0">
                <a:solidFill>
                  <a:schemeClr val="tx1"/>
                </a:solidFill>
              </a:rPr>
              <a:t>ereksinim ve beklentiler çerçevesinde modellenerek veri tabanına aktarılması, veri tabanı tasarımında gereklidir.</a:t>
            </a:r>
          </a:p>
          <a:p>
            <a:r>
              <a:rPr lang="tr-TR" sz="1800" dirty="0" smtClean="0">
                <a:solidFill>
                  <a:schemeClr val="tx1"/>
                </a:solidFill>
              </a:rPr>
              <a:t>Veri tabanı tasarımında ilk önce olası veri tabanı kullanıcı gereksinimlerinin belirlenmesi gerekir.</a:t>
            </a:r>
            <a:r>
              <a:rPr lang="tr-TR" sz="1800" dirty="0"/>
              <a:t> </a:t>
            </a:r>
            <a:r>
              <a:rPr lang="tr-TR" sz="1800" dirty="0" smtClean="0">
                <a:solidFill>
                  <a:schemeClr val="tx1"/>
                </a:solidFill>
              </a:rPr>
              <a:t>Gereksinimler</a:t>
            </a:r>
            <a:r>
              <a:rPr lang="tr-TR" sz="1800" dirty="0">
                <a:solidFill>
                  <a:schemeClr val="tx1"/>
                </a:solidFill>
              </a:rPr>
              <a:t>, veri tabanında yer alacak veri gruplarını, verilerin tiplerini ve verinin fiziksel olarak depolanması için kullanılacak olan veri yapılarını belirler.</a:t>
            </a:r>
          </a:p>
        </p:txBody>
      </p:sp>
    </p:spTree>
    <p:extLst>
      <p:ext uri="{BB962C8B-B14F-4D97-AF65-F5344CB8AC3E}">
        <p14:creationId xmlns:p14="http://schemas.microsoft.com/office/powerpoint/2010/main" val="2214069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800" dirty="0" smtClean="0"/>
              <a:t>İlişkisel ve İlişkisel Olmayan Veri Tabanı Sistemleri</a:t>
            </a:r>
            <a:endParaRPr lang="tr-TR" sz="4800" dirty="0"/>
          </a:p>
        </p:txBody>
      </p:sp>
      <p:sp>
        <p:nvSpPr>
          <p:cNvPr id="3" name="İçerik Yer Tutucusu 2"/>
          <p:cNvSpPr>
            <a:spLocks noGrp="1"/>
          </p:cNvSpPr>
          <p:nvPr>
            <p:ph sz="half" idx="2"/>
          </p:nvPr>
        </p:nvSpPr>
        <p:spPr/>
        <p:txBody>
          <a:bodyPr>
            <a:normAutofit lnSpcReduction="10000"/>
          </a:bodyPr>
          <a:lstStyle/>
          <a:p>
            <a:r>
              <a:rPr lang="tr-TR" sz="1600" i="1" dirty="0" err="1">
                <a:solidFill>
                  <a:schemeClr val="tx1"/>
                </a:solidFill>
              </a:rPr>
              <a:t>NoSQL</a:t>
            </a:r>
            <a:r>
              <a:rPr lang="tr-TR" sz="1600" dirty="0">
                <a:solidFill>
                  <a:schemeClr val="tx1"/>
                </a:solidFill>
              </a:rPr>
              <a:t>, ilişkisel veri tabanı sistemlerine alternatif bir çözüm olarak ortaya çıkmıştır. İlişkisel olamayan veri tabanları yatay olarak ölçeklendirilen bir veri depolama </a:t>
            </a:r>
            <a:r>
              <a:rPr lang="tr-TR" sz="1600" dirty="0" smtClean="0">
                <a:solidFill>
                  <a:schemeClr val="tx1"/>
                </a:solidFill>
              </a:rPr>
              <a:t>sistemidir.</a:t>
            </a:r>
          </a:p>
          <a:p>
            <a:r>
              <a:rPr lang="tr-TR" sz="1600" u="sng" dirty="0">
                <a:solidFill>
                  <a:schemeClr val="tx1"/>
                </a:solidFill>
              </a:rPr>
              <a:t>Kolay Ulaşılabilirlik (</a:t>
            </a:r>
            <a:r>
              <a:rPr lang="tr-TR" sz="1600" u="sng" dirty="0" err="1">
                <a:solidFill>
                  <a:schemeClr val="tx1"/>
                </a:solidFill>
              </a:rPr>
              <a:t>Basically</a:t>
            </a:r>
            <a:r>
              <a:rPr lang="tr-TR" sz="1600" u="sng" dirty="0">
                <a:solidFill>
                  <a:schemeClr val="tx1"/>
                </a:solidFill>
              </a:rPr>
              <a:t> </a:t>
            </a:r>
            <a:r>
              <a:rPr lang="tr-TR" sz="1600" u="sng" dirty="0" err="1">
                <a:solidFill>
                  <a:schemeClr val="tx1"/>
                </a:solidFill>
              </a:rPr>
              <a:t>Available</a:t>
            </a:r>
            <a:r>
              <a:rPr lang="tr-TR" sz="1600" u="sng" dirty="0">
                <a:solidFill>
                  <a:schemeClr val="tx1"/>
                </a:solidFill>
              </a:rPr>
              <a:t>): </a:t>
            </a:r>
            <a:r>
              <a:rPr lang="tr-TR" sz="1600" dirty="0">
                <a:solidFill>
                  <a:schemeClr val="tx1"/>
                </a:solidFill>
              </a:rPr>
              <a:t>Veri erişim sorunlarını ortadan kaldırmak için kopyaları kullanır ve paylaşılmış ya da bölümlenmiş veriyi birçok sunucudan alır. </a:t>
            </a:r>
            <a:endParaRPr lang="tr-TR" sz="1600" dirty="0" smtClean="0">
              <a:solidFill>
                <a:schemeClr val="tx1"/>
              </a:solidFill>
            </a:endParaRPr>
          </a:p>
          <a:p>
            <a:r>
              <a:rPr lang="tr-TR" sz="1600" u="sng" dirty="0">
                <a:solidFill>
                  <a:schemeClr val="tx1"/>
                </a:solidFill>
              </a:rPr>
              <a:t>Esnek Durum (</a:t>
            </a:r>
            <a:r>
              <a:rPr lang="tr-TR" sz="1600" u="sng" dirty="0" err="1">
                <a:solidFill>
                  <a:schemeClr val="tx1"/>
                </a:solidFill>
              </a:rPr>
              <a:t>Soft</a:t>
            </a:r>
            <a:r>
              <a:rPr lang="tr-TR" sz="1600" u="sng" dirty="0">
                <a:solidFill>
                  <a:schemeClr val="tx1"/>
                </a:solidFill>
              </a:rPr>
              <a:t> </a:t>
            </a:r>
            <a:r>
              <a:rPr lang="tr-TR" sz="1600" u="sng" dirty="0" err="1">
                <a:solidFill>
                  <a:schemeClr val="tx1"/>
                </a:solidFill>
              </a:rPr>
              <a:t>state</a:t>
            </a:r>
            <a:r>
              <a:rPr lang="tr-TR" sz="1600" u="sng" dirty="0">
                <a:solidFill>
                  <a:schemeClr val="tx1"/>
                </a:solidFill>
              </a:rPr>
              <a:t>): </a:t>
            </a:r>
            <a:r>
              <a:rPr lang="tr-TR" sz="1600" dirty="0">
                <a:solidFill>
                  <a:schemeClr val="tx1"/>
                </a:solidFill>
              </a:rPr>
              <a:t>ACID mantığında veri tutarlılığının olmazsa olmaz bir gereklilik olduğu savunulurdu fakat </a:t>
            </a:r>
            <a:r>
              <a:rPr lang="tr-TR" sz="1600" dirty="0" err="1">
                <a:solidFill>
                  <a:schemeClr val="tx1"/>
                </a:solidFill>
              </a:rPr>
              <a:t>NoSQL</a:t>
            </a:r>
            <a:r>
              <a:rPr lang="tr-TR" sz="1600" dirty="0">
                <a:solidFill>
                  <a:schemeClr val="tx1"/>
                </a:solidFill>
              </a:rPr>
              <a:t> sistemler tutarsız ve süreksiz verilerin barınmasına da izin verir. </a:t>
            </a:r>
          </a:p>
        </p:txBody>
      </p:sp>
      <p:sp>
        <p:nvSpPr>
          <p:cNvPr id="4" name="İçerik Yer Tutucusu 3"/>
          <p:cNvSpPr>
            <a:spLocks noGrp="1"/>
          </p:cNvSpPr>
          <p:nvPr>
            <p:ph sz="quarter" idx="13"/>
          </p:nvPr>
        </p:nvSpPr>
        <p:spPr/>
        <p:txBody>
          <a:bodyPr>
            <a:normAutofit/>
          </a:bodyPr>
          <a:lstStyle/>
          <a:p>
            <a:r>
              <a:rPr lang="tr-TR" sz="1600" i="1" dirty="0" smtClean="0">
                <a:solidFill>
                  <a:schemeClr val="tx1"/>
                </a:solidFill>
              </a:rPr>
              <a:t>İlişkisel veri tabanı</a:t>
            </a:r>
            <a:r>
              <a:rPr lang="tr-TR" sz="1600" dirty="0" smtClean="0">
                <a:solidFill>
                  <a:schemeClr val="tx1"/>
                </a:solidFill>
              </a:rPr>
              <a:t>, günümüzde en yaygın kullanılan veri tabanı sistemlerinden biridir.</a:t>
            </a:r>
          </a:p>
          <a:p>
            <a:r>
              <a:rPr lang="tr-TR" sz="1600" dirty="0" smtClean="0">
                <a:solidFill>
                  <a:schemeClr val="tx1"/>
                </a:solidFill>
              </a:rPr>
              <a:t>Satır ve sütunların meydana getirdiği tablolardan oluşur. Bu tablolar birbiri ile ilişkilidir.</a:t>
            </a:r>
          </a:p>
          <a:p>
            <a:r>
              <a:rPr lang="tr-TR" sz="1600" dirty="0">
                <a:solidFill>
                  <a:schemeClr val="tx1"/>
                </a:solidFill>
              </a:rPr>
              <a:t>ACID; klasik ilişkisel veri tabanı sistemlerinde sağlanan temel özellikler aşağıda sunulmuştur </a:t>
            </a:r>
            <a:r>
              <a:rPr lang="tr-TR" sz="1600" dirty="0" smtClean="0">
                <a:solidFill>
                  <a:schemeClr val="tx1"/>
                </a:solidFill>
              </a:rPr>
              <a:t> </a:t>
            </a:r>
          </a:p>
          <a:p>
            <a:pPr>
              <a:buFont typeface="+mj-lt"/>
              <a:buAutoNum type="arabicPeriod"/>
            </a:pPr>
            <a:r>
              <a:rPr lang="tr-TR" sz="1600" dirty="0" smtClean="0">
                <a:solidFill>
                  <a:schemeClr val="tx1"/>
                </a:solidFill>
              </a:rPr>
              <a:t>Bölünmezlik </a:t>
            </a:r>
            <a:r>
              <a:rPr lang="tr-TR" sz="1600" dirty="0">
                <a:solidFill>
                  <a:schemeClr val="tx1"/>
                </a:solidFill>
              </a:rPr>
              <a:t>(</a:t>
            </a:r>
            <a:r>
              <a:rPr lang="tr-TR" sz="1600" dirty="0" err="1">
                <a:solidFill>
                  <a:schemeClr val="tx1"/>
                </a:solidFill>
              </a:rPr>
              <a:t>Atomicity</a:t>
            </a:r>
            <a:r>
              <a:rPr lang="tr-TR" sz="1600" dirty="0">
                <a:solidFill>
                  <a:schemeClr val="tx1"/>
                </a:solidFill>
              </a:rPr>
              <a:t>) </a:t>
            </a:r>
          </a:p>
          <a:p>
            <a:pPr>
              <a:buFont typeface="+mj-lt"/>
              <a:buAutoNum type="arabicPeriod"/>
            </a:pPr>
            <a:r>
              <a:rPr lang="tr-TR" sz="1600" dirty="0" smtClean="0">
                <a:solidFill>
                  <a:schemeClr val="tx1"/>
                </a:solidFill>
              </a:rPr>
              <a:t>Tutarlılık </a:t>
            </a:r>
            <a:r>
              <a:rPr lang="tr-TR" sz="1600" dirty="0">
                <a:solidFill>
                  <a:schemeClr val="tx1"/>
                </a:solidFill>
              </a:rPr>
              <a:t>(</a:t>
            </a:r>
            <a:r>
              <a:rPr lang="tr-TR" sz="1600" dirty="0" err="1">
                <a:solidFill>
                  <a:schemeClr val="tx1"/>
                </a:solidFill>
              </a:rPr>
              <a:t>Consistency</a:t>
            </a:r>
            <a:r>
              <a:rPr lang="tr-TR" sz="1600" dirty="0" smtClean="0">
                <a:solidFill>
                  <a:schemeClr val="tx1"/>
                </a:solidFill>
              </a:rPr>
              <a:t>)</a:t>
            </a:r>
          </a:p>
          <a:p>
            <a:pPr>
              <a:buFont typeface="+mj-lt"/>
              <a:buAutoNum type="arabicPeriod"/>
            </a:pPr>
            <a:r>
              <a:rPr lang="tr-TR" sz="1600" dirty="0" smtClean="0">
                <a:solidFill>
                  <a:schemeClr val="tx1"/>
                </a:solidFill>
              </a:rPr>
              <a:t> İzolasyon </a:t>
            </a:r>
            <a:r>
              <a:rPr lang="tr-TR" sz="1600" dirty="0">
                <a:solidFill>
                  <a:schemeClr val="tx1"/>
                </a:solidFill>
              </a:rPr>
              <a:t>(</a:t>
            </a:r>
            <a:r>
              <a:rPr lang="tr-TR" sz="1600" dirty="0" err="1">
                <a:solidFill>
                  <a:schemeClr val="tx1"/>
                </a:solidFill>
              </a:rPr>
              <a:t>Isolation</a:t>
            </a:r>
            <a:r>
              <a:rPr lang="tr-TR" sz="1600" dirty="0">
                <a:solidFill>
                  <a:schemeClr val="tx1"/>
                </a:solidFill>
              </a:rPr>
              <a:t>) </a:t>
            </a:r>
            <a:endParaRPr lang="tr-TR" sz="1600" dirty="0" smtClean="0">
              <a:solidFill>
                <a:schemeClr val="tx1"/>
              </a:solidFill>
            </a:endParaRPr>
          </a:p>
          <a:p>
            <a:pPr>
              <a:buFont typeface="+mj-lt"/>
              <a:buAutoNum type="arabicPeriod"/>
            </a:pPr>
            <a:r>
              <a:rPr lang="tr-TR" sz="1600" dirty="0" smtClean="0">
                <a:solidFill>
                  <a:schemeClr val="tx1"/>
                </a:solidFill>
              </a:rPr>
              <a:t> </a:t>
            </a:r>
            <a:r>
              <a:rPr lang="tr-TR" sz="1600" dirty="0">
                <a:solidFill>
                  <a:schemeClr val="tx1"/>
                </a:solidFill>
              </a:rPr>
              <a:t>Dayanıklılık (</a:t>
            </a:r>
            <a:r>
              <a:rPr lang="tr-TR" sz="1600" dirty="0" err="1">
                <a:solidFill>
                  <a:schemeClr val="tx1"/>
                </a:solidFill>
              </a:rPr>
              <a:t>Durability</a:t>
            </a:r>
            <a:r>
              <a:rPr lang="tr-TR" sz="1600" dirty="0">
                <a:solidFill>
                  <a:schemeClr val="tx1"/>
                </a:solidFill>
              </a:rPr>
              <a:t>) </a:t>
            </a:r>
          </a:p>
        </p:txBody>
      </p:sp>
    </p:spTree>
    <p:extLst>
      <p:ext uri="{BB962C8B-B14F-4D97-AF65-F5344CB8AC3E}">
        <p14:creationId xmlns:p14="http://schemas.microsoft.com/office/powerpoint/2010/main" val="4175008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800" dirty="0" smtClean="0">
                <a:solidFill>
                  <a:schemeClr val="accent2"/>
                </a:solidFill>
              </a:rPr>
              <a:t>Veri Tabanı Mimarilerinin Performans Karşılaştırması</a:t>
            </a:r>
            <a:endParaRPr lang="tr-TR" sz="4800" dirty="0">
              <a:solidFill>
                <a:schemeClr val="accent2"/>
              </a:solidFill>
            </a:endParaRPr>
          </a:p>
        </p:txBody>
      </p:sp>
      <p:sp>
        <p:nvSpPr>
          <p:cNvPr id="3" name="İçerik Yer Tutucusu 2"/>
          <p:cNvSpPr>
            <a:spLocks noGrp="1"/>
          </p:cNvSpPr>
          <p:nvPr>
            <p:ph sz="half" idx="2"/>
          </p:nvPr>
        </p:nvSpPr>
        <p:spPr/>
        <p:txBody>
          <a:bodyPr>
            <a:normAutofit/>
          </a:bodyPr>
          <a:lstStyle/>
          <a:p>
            <a:r>
              <a:rPr lang="tr-TR" sz="1800" dirty="0" smtClean="0"/>
              <a:t>Performans karşılaştırması yapılırken veri tabanı şeması ve veri tabanı sorguları kullanılır. Bu veri tabanının biri </a:t>
            </a:r>
            <a:r>
              <a:rPr lang="tr-TR" sz="1800" dirty="0" err="1" smtClean="0"/>
              <a:t>MySQL</a:t>
            </a:r>
            <a:r>
              <a:rPr lang="tr-TR" sz="1800" dirty="0" smtClean="0"/>
              <a:t> diğeri ise </a:t>
            </a:r>
            <a:r>
              <a:rPr lang="tr-TR" sz="1800" dirty="0" err="1" smtClean="0"/>
              <a:t>MongoDB</a:t>
            </a:r>
            <a:r>
              <a:rPr lang="tr-TR" sz="1800" dirty="0"/>
              <a:t> </a:t>
            </a:r>
            <a:r>
              <a:rPr lang="tr-TR" sz="1800" dirty="0" smtClean="0"/>
              <a:t>veri tabanıdır.</a:t>
            </a:r>
          </a:p>
          <a:p>
            <a:pPr marL="0" indent="0">
              <a:buNone/>
            </a:pPr>
            <a:endParaRPr lang="tr-TR" sz="1800" dirty="0"/>
          </a:p>
        </p:txBody>
      </p:sp>
      <p:sp>
        <p:nvSpPr>
          <p:cNvPr id="4" name="İçerik Yer Tutucusu 3"/>
          <p:cNvSpPr>
            <a:spLocks noGrp="1"/>
          </p:cNvSpPr>
          <p:nvPr>
            <p:ph sz="quarter" idx="13"/>
          </p:nvPr>
        </p:nvSpPr>
        <p:spPr/>
        <p:txBody>
          <a:bodyPr>
            <a:normAutofit/>
          </a:bodyPr>
          <a:lstStyle/>
          <a:p>
            <a:r>
              <a:rPr lang="tr-TR" sz="1600" dirty="0">
                <a:solidFill>
                  <a:schemeClr val="tx2">
                    <a:lumMod val="60000"/>
                    <a:lumOff val="40000"/>
                  </a:schemeClr>
                </a:solidFill>
              </a:rPr>
              <a:t>Veri tabanı mimarilerinde oldukça bol çeşit ve bir o kadar da seçenek vardır. </a:t>
            </a:r>
            <a:r>
              <a:rPr lang="tr-TR" sz="1600" dirty="0" smtClean="0">
                <a:solidFill>
                  <a:schemeClr val="tx2">
                    <a:lumMod val="60000"/>
                    <a:lumOff val="40000"/>
                  </a:schemeClr>
                </a:solidFill>
              </a:rPr>
              <a:t>Yapılan çalışmalarda </a:t>
            </a:r>
            <a:r>
              <a:rPr lang="tr-TR" sz="1600" dirty="0">
                <a:solidFill>
                  <a:schemeClr val="tx2">
                    <a:lumMod val="60000"/>
                    <a:lumOff val="40000"/>
                  </a:schemeClr>
                </a:solidFill>
              </a:rPr>
              <a:t>veri tabanı sistemlerinin performans ve yatay ölçeklenebilirlik incelemesi için aşağıdaki işlemlerin uygulanması ve sonuçlarının ortaya çıkarılması hedeflenmiştir. </a:t>
            </a:r>
            <a:r>
              <a:rPr lang="tr-TR" sz="1600" dirty="0" smtClean="0">
                <a:solidFill>
                  <a:schemeClr val="tx2">
                    <a:lumMod val="60000"/>
                    <a:lumOff val="40000"/>
                  </a:schemeClr>
                </a:solidFill>
              </a:rPr>
              <a:t>Bunlar;</a:t>
            </a:r>
          </a:p>
          <a:p>
            <a:pPr>
              <a:buFont typeface="+mj-lt"/>
              <a:buAutoNum type="arabicPeriod"/>
            </a:pPr>
            <a:r>
              <a:rPr lang="tr-TR" sz="1600" dirty="0"/>
              <a:t>Veri tabanı sunucu sistemleri özellikleri </a:t>
            </a:r>
            <a:r>
              <a:rPr lang="tr-TR" sz="1600" dirty="0" smtClean="0"/>
              <a:t>belirlenmesi</a:t>
            </a:r>
          </a:p>
          <a:p>
            <a:pPr>
              <a:buFont typeface="+mj-lt"/>
              <a:buAutoNum type="arabicPeriod"/>
            </a:pPr>
            <a:r>
              <a:rPr lang="tr-TR" sz="1600" dirty="0"/>
              <a:t>Veri tabanı şemaları oluşturulması, </a:t>
            </a:r>
            <a:endParaRPr lang="tr-TR" sz="1600" dirty="0" smtClean="0"/>
          </a:p>
          <a:p>
            <a:pPr>
              <a:buFont typeface="+mj-lt"/>
              <a:buAutoNum type="arabicPeriod"/>
            </a:pPr>
            <a:r>
              <a:rPr lang="tr-TR" sz="1600" dirty="0"/>
              <a:t>Sorguların belirlenmesi</a:t>
            </a:r>
            <a:r>
              <a:rPr lang="tr-TR" sz="1600" dirty="0" smtClean="0"/>
              <a:t>,</a:t>
            </a:r>
          </a:p>
          <a:p>
            <a:pPr>
              <a:buFont typeface="+mj-lt"/>
              <a:buAutoNum type="arabicPeriod"/>
            </a:pPr>
            <a:r>
              <a:rPr lang="tr-TR" sz="1600" dirty="0"/>
              <a:t>Veri tabanı ayarlarının yapılması</a:t>
            </a:r>
            <a:r>
              <a:rPr lang="tr-TR" sz="1600" dirty="0" smtClean="0"/>
              <a:t>,</a:t>
            </a:r>
          </a:p>
          <a:p>
            <a:pPr>
              <a:buFont typeface="+mj-lt"/>
              <a:buAutoNum type="arabicPeriod"/>
            </a:pPr>
            <a:r>
              <a:rPr lang="tr-TR" sz="1600" dirty="0"/>
              <a:t>Ölçümler ve ölçüm metrikleri bilgileri, </a:t>
            </a:r>
            <a:endParaRPr lang="tr-TR" sz="1600" dirty="0" smtClean="0"/>
          </a:p>
          <a:p>
            <a:pPr>
              <a:buFont typeface="+mj-lt"/>
              <a:buAutoNum type="arabicPeriod"/>
            </a:pPr>
            <a:r>
              <a:rPr lang="tr-TR" sz="1600" dirty="0"/>
              <a:t>Performans analizi ve sonuçlarıdır.</a:t>
            </a:r>
          </a:p>
          <a:p>
            <a:pPr>
              <a:buFont typeface="+mj-lt"/>
              <a:buAutoNum type="arabicPeriod"/>
            </a:pPr>
            <a:endParaRPr lang="tr-TR" sz="1600" dirty="0">
              <a:solidFill>
                <a:schemeClr val="tx2">
                  <a:lumMod val="60000"/>
                  <a:lumOff val="40000"/>
                </a:schemeClr>
              </a:solidFill>
            </a:endParaRPr>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6564" y="3645023"/>
            <a:ext cx="3709892" cy="2520281"/>
          </a:xfrm>
          <a:prstGeom prst="rect">
            <a:avLst/>
          </a:prstGeom>
        </p:spPr>
      </p:pic>
    </p:spTree>
    <p:extLst>
      <p:ext uri="{BB962C8B-B14F-4D97-AF65-F5344CB8AC3E}">
        <p14:creationId xmlns:p14="http://schemas.microsoft.com/office/powerpoint/2010/main" val="3765803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Üst Düzey">
  <a:themeElements>
    <a:clrScheme name="Üst Düzey">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Üst Düzey">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Üst Düze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129</TotalTime>
  <Words>1076</Words>
  <Application>Microsoft Office PowerPoint</Application>
  <PresentationFormat>Ekran Gösterisi (4:3)</PresentationFormat>
  <Paragraphs>64</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Üst Düzey</vt:lpstr>
      <vt:lpstr> İlişkisel ve İlişkisel Olmayan (NoSQL) Veri Tabanı  Sistemleri Mimari Performansının Yönetim Bilişim  Sistemleri Kapsamında İncelenmesi </vt:lpstr>
      <vt:lpstr>Giriş</vt:lpstr>
      <vt:lpstr>Bilişim Sistemleri ve Yönetimi</vt:lpstr>
      <vt:lpstr>Veri Tabanı ve Veri Tabanı Yönetim Sistemleri</vt:lpstr>
      <vt:lpstr>Veri Tabanı Modelleri</vt:lpstr>
      <vt:lpstr>Veri Tabanı Modelleri</vt:lpstr>
      <vt:lpstr>Veri Tabanı Tasarımı</vt:lpstr>
      <vt:lpstr>İlişkisel ve İlişkisel Olmayan Veri Tabanı Sistemleri</vt:lpstr>
      <vt:lpstr>Veri Tabanı Mimarilerinin Performans Karşılaştırması</vt:lpstr>
      <vt:lpstr>Veri Tabanı Mimarilerinin Performans Karşılaştırması</vt:lpstr>
      <vt:lpstr>Sonuç ve Değerlendirme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Performansının Yönetim Bilişim  Sistemleri Kapsamında İncelenmesi</dc:title>
  <dc:creator>Esranur Ulubaba</dc:creator>
  <cp:lastModifiedBy>Esranur Ulubaba</cp:lastModifiedBy>
  <cp:revision>13</cp:revision>
  <dcterms:created xsi:type="dcterms:W3CDTF">2024-03-18T20:09:29Z</dcterms:created>
  <dcterms:modified xsi:type="dcterms:W3CDTF">2024-03-19T19:30:27Z</dcterms:modified>
</cp:coreProperties>
</file>