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11/16/2022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11/16/2022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11/16/2022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11/16/2022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AD7D8-BE7D-4F74-8A5C-5584F3C2E7C5}"/>
              </a:ext>
            </a:extLst>
          </p:cNvPr>
          <p:cNvSpPr>
            <a:spLocks noGrp="1"/>
          </p:cNvSpPr>
          <p:nvPr>
            <p:ph type="title"/>
          </p:nvPr>
        </p:nvSpPr>
        <p:spPr>
          <a:xfrm>
            <a:off x="0" y="296357"/>
            <a:ext cx="10622111" cy="1400530"/>
          </a:xfrm>
        </p:spPr>
        <p:txBody>
          <a:bodyPr/>
          <a:lstStyle/>
          <a:p>
            <a:r>
              <a:rPr lang="tr-TR" sz="4400" dirty="0">
                <a:solidFill>
                  <a:srgbClr val="FF0000"/>
                </a:solidFill>
              </a:rPr>
              <a:t>Görüntü İşleme Yöntemleri Kullanılarak Kiraz Meyvesinin Sınıflandırılması </a:t>
            </a:r>
          </a:p>
        </p:txBody>
      </p:sp>
      <p:sp>
        <p:nvSpPr>
          <p:cNvPr id="3" name="Subtitle 2">
            <a:extLst>
              <a:ext uri="{FF2B5EF4-FFF2-40B4-BE49-F238E27FC236}">
                <a16:creationId xmlns:a16="http://schemas.microsoft.com/office/drawing/2014/main" id="{2CBF172D-FD43-42BC-8545-53A8B8B3F90B}"/>
              </a:ext>
            </a:extLst>
          </p:cNvPr>
          <p:cNvSpPr>
            <a:spLocks noGrp="1"/>
          </p:cNvSpPr>
          <p:nvPr>
            <p:ph type="subTitle" idx="4294967295"/>
          </p:nvPr>
        </p:nvSpPr>
        <p:spPr>
          <a:xfrm>
            <a:off x="0" y="4002088"/>
            <a:ext cx="4972050" cy="2098675"/>
          </a:xfrm>
        </p:spPr>
        <p:txBody>
          <a:bodyPr>
            <a:normAutofit/>
          </a:bodyPr>
          <a:lstStyle/>
          <a:p>
            <a:endParaRPr lang="tr-TR" sz="4400" dirty="0"/>
          </a:p>
          <a:p>
            <a:r>
              <a:rPr lang="tr-TR" sz="2600" dirty="0"/>
              <a:t>Hayri İncekara</a:t>
            </a:r>
          </a:p>
          <a:p>
            <a:r>
              <a:rPr lang="tr-TR" sz="2600" dirty="0"/>
              <a:t>Murat Selek</a:t>
            </a:r>
          </a:p>
        </p:txBody>
      </p:sp>
      <p:pic>
        <p:nvPicPr>
          <p:cNvPr id="5" name="Picture 4">
            <a:extLst>
              <a:ext uri="{FF2B5EF4-FFF2-40B4-BE49-F238E27FC236}">
                <a16:creationId xmlns:a16="http://schemas.microsoft.com/office/drawing/2014/main" id="{B4FE4C24-AE77-4196-92BC-A4F6A557FD44}"/>
              </a:ext>
            </a:extLst>
          </p:cNvPr>
          <p:cNvPicPr>
            <a:picLocks noChangeAspect="1"/>
          </p:cNvPicPr>
          <p:nvPr/>
        </p:nvPicPr>
        <p:blipFill>
          <a:blip r:embed="rId2"/>
          <a:stretch>
            <a:fillRect/>
          </a:stretch>
        </p:blipFill>
        <p:spPr>
          <a:xfrm>
            <a:off x="5941254" y="2516246"/>
            <a:ext cx="3498168" cy="3498168"/>
          </a:xfrm>
          <a:prstGeom prst="rect">
            <a:avLst/>
          </a:prstGeom>
        </p:spPr>
      </p:pic>
      <p:sp>
        <p:nvSpPr>
          <p:cNvPr id="6" name="Scroll: Vertical 5">
            <a:extLst>
              <a:ext uri="{FF2B5EF4-FFF2-40B4-BE49-F238E27FC236}">
                <a16:creationId xmlns:a16="http://schemas.microsoft.com/office/drawing/2014/main" id="{8A7C9F86-0FCB-4892-8B1A-E09117750CA5}"/>
              </a:ext>
            </a:extLst>
          </p:cNvPr>
          <p:cNvSpPr/>
          <p:nvPr/>
        </p:nvSpPr>
        <p:spPr>
          <a:xfrm>
            <a:off x="9762978" y="3019401"/>
            <a:ext cx="2264898" cy="2560320"/>
          </a:xfrm>
          <a:prstGeom prst="verticalScroll">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tr-TR" dirty="0"/>
              <a:t>Sunumu Hazırlayan</a:t>
            </a:r>
          </a:p>
          <a:p>
            <a:pPr algn="ctr"/>
            <a:endParaRPr lang="tr-TR" dirty="0"/>
          </a:p>
          <a:p>
            <a:pPr algn="ctr"/>
            <a:r>
              <a:rPr lang="tr-TR" dirty="0"/>
              <a:t>Eşref Erdal</a:t>
            </a:r>
          </a:p>
          <a:p>
            <a:pPr algn="ctr"/>
            <a:r>
              <a:rPr lang="tr-TR" dirty="0"/>
              <a:t>02195076034</a:t>
            </a:r>
          </a:p>
        </p:txBody>
      </p:sp>
      <p:sp>
        <p:nvSpPr>
          <p:cNvPr id="7" name="TextBox 6">
            <a:extLst>
              <a:ext uri="{FF2B5EF4-FFF2-40B4-BE49-F238E27FC236}">
                <a16:creationId xmlns:a16="http://schemas.microsoft.com/office/drawing/2014/main" id="{A64BCF18-936E-4072-941A-440A55339329}"/>
              </a:ext>
            </a:extLst>
          </p:cNvPr>
          <p:cNvSpPr txBox="1"/>
          <p:nvPr/>
        </p:nvSpPr>
        <p:spPr>
          <a:xfrm>
            <a:off x="25790" y="4077760"/>
            <a:ext cx="5704451" cy="461665"/>
          </a:xfrm>
          <a:prstGeom prst="rect">
            <a:avLst/>
          </a:prstGeom>
          <a:noFill/>
        </p:spPr>
        <p:txBody>
          <a:bodyPr wrap="square" rtlCol="0">
            <a:spAutoFit/>
          </a:bodyPr>
          <a:lstStyle/>
          <a:p>
            <a:r>
              <a:rPr lang="tr-TR" sz="2400" dirty="0">
                <a:solidFill>
                  <a:srgbClr val="FF0000"/>
                </a:solidFill>
              </a:rPr>
              <a:t>Araştırma Makalesinin Sahipleri ;</a:t>
            </a:r>
          </a:p>
        </p:txBody>
      </p:sp>
    </p:spTree>
    <p:extLst>
      <p:ext uri="{BB962C8B-B14F-4D97-AF65-F5344CB8AC3E}">
        <p14:creationId xmlns:p14="http://schemas.microsoft.com/office/powerpoint/2010/main" val="1108805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3E579-44C8-4FEF-912C-39E101F861F0}"/>
              </a:ext>
            </a:extLst>
          </p:cNvPr>
          <p:cNvSpPr>
            <a:spLocks noGrp="1"/>
          </p:cNvSpPr>
          <p:nvPr>
            <p:ph type="title"/>
          </p:nvPr>
        </p:nvSpPr>
        <p:spPr>
          <a:xfrm>
            <a:off x="646111" y="452718"/>
            <a:ext cx="2251834" cy="588291"/>
          </a:xfrm>
        </p:spPr>
        <p:txBody>
          <a:bodyPr/>
          <a:lstStyle/>
          <a:p>
            <a:r>
              <a:rPr lang="tr-TR" dirty="0">
                <a:solidFill>
                  <a:srgbClr val="FF0000"/>
                </a:solidFill>
              </a:rPr>
              <a:t>Özet ;</a:t>
            </a:r>
          </a:p>
        </p:txBody>
      </p:sp>
      <p:sp>
        <p:nvSpPr>
          <p:cNvPr id="3" name="Content Placeholder 2">
            <a:extLst>
              <a:ext uri="{FF2B5EF4-FFF2-40B4-BE49-F238E27FC236}">
                <a16:creationId xmlns:a16="http://schemas.microsoft.com/office/drawing/2014/main" id="{7039A2C8-316F-4CAC-8B32-9F47E4E89141}"/>
              </a:ext>
            </a:extLst>
          </p:cNvPr>
          <p:cNvSpPr>
            <a:spLocks noGrp="1"/>
          </p:cNvSpPr>
          <p:nvPr>
            <p:ph idx="1"/>
          </p:nvPr>
        </p:nvSpPr>
        <p:spPr>
          <a:xfrm>
            <a:off x="646111" y="1331258"/>
            <a:ext cx="10720584" cy="5421233"/>
          </a:xfrm>
        </p:spPr>
        <p:txBody>
          <a:bodyPr>
            <a:normAutofit/>
          </a:bodyPr>
          <a:lstStyle/>
          <a:p>
            <a:r>
              <a:rPr lang="tr-TR" dirty="0"/>
              <a:t>Dünyada 1500 civarında çeşidi olan kiraz gülgiller familyasındandır. Tatlı aromalı, sulu ve sert çekirdekli bir meyve türü olan kiraz, kalsiyum, çinko, potasyum, lif, C vitamini, demir, tiamin, riboflavin, niasin, magnezyum, E ve B6 vitaminleri bakımından zengindir. Dünyada en çok kiraz üreten ilk 6 ülke arasında Türkiye %35’lik pay ile birinci sıradadır. </a:t>
            </a:r>
          </a:p>
          <a:p>
            <a:r>
              <a:rPr lang="tr-TR" dirty="0"/>
              <a:t>Sebze ve meyveleri kalite ve özelliklerine göre sınıflandırma işlemi genellikle işçiler tarafından el ve göz ile yapılmaktadır. Bu yüzden bir standardın sağlanması zorlaşmaktadır.</a:t>
            </a:r>
          </a:p>
          <a:p>
            <a:r>
              <a:rPr lang="tr-TR" dirty="0"/>
              <a:t> Yapılan bu çalışmada görüntü işleme yöntemleri kullanılarak kiraz meyvesinin boyutlarına göre sınıflandırılması amaçlanmıştır. </a:t>
            </a:r>
          </a:p>
          <a:p>
            <a:r>
              <a:rPr lang="tr-TR" dirty="0"/>
              <a:t>Bu amaçla Matlab R2013a programı kullanılarak görüntüsü alınan meyveleri küçük boy, orta boy, büyük boy olarak sınıflandıracak bir çalışma gerçekleştirilmiştir. Yapılan çalışmada kirazlar üst üste gelmeden ayrık olarak resimlenmiştir. </a:t>
            </a:r>
          </a:p>
          <a:p>
            <a:r>
              <a:rPr lang="tr-TR" dirty="0"/>
              <a:t>Bu sayede sınıflandırma başarısı %100 olarak gerçekleşmiştir. Ancak kirazların üst üste gelmesi durumunda sınıflandırma başarısının düşeceği değerlendirilmektedir. </a:t>
            </a:r>
          </a:p>
        </p:txBody>
      </p:sp>
    </p:spTree>
    <p:extLst>
      <p:ext uri="{BB962C8B-B14F-4D97-AF65-F5344CB8AC3E}">
        <p14:creationId xmlns:p14="http://schemas.microsoft.com/office/powerpoint/2010/main" val="3216925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D1CCA-ABE8-49AE-B2B1-CDA22896BCE7}"/>
              </a:ext>
            </a:extLst>
          </p:cNvPr>
          <p:cNvSpPr>
            <a:spLocks noGrp="1"/>
          </p:cNvSpPr>
          <p:nvPr>
            <p:ph type="title"/>
          </p:nvPr>
        </p:nvSpPr>
        <p:spPr>
          <a:xfrm>
            <a:off x="646112" y="452718"/>
            <a:ext cx="4980966" cy="658630"/>
          </a:xfrm>
        </p:spPr>
        <p:txBody>
          <a:bodyPr/>
          <a:lstStyle/>
          <a:p>
            <a:r>
              <a:rPr lang="tr-TR" dirty="0">
                <a:solidFill>
                  <a:srgbClr val="FF0000"/>
                </a:solidFill>
              </a:rPr>
              <a:t>Materyal ve Metot</a:t>
            </a:r>
          </a:p>
        </p:txBody>
      </p:sp>
      <p:sp>
        <p:nvSpPr>
          <p:cNvPr id="3" name="Content Placeholder 2">
            <a:extLst>
              <a:ext uri="{FF2B5EF4-FFF2-40B4-BE49-F238E27FC236}">
                <a16:creationId xmlns:a16="http://schemas.microsoft.com/office/drawing/2014/main" id="{C4651684-AE5A-4324-A32B-4761768B824F}"/>
              </a:ext>
            </a:extLst>
          </p:cNvPr>
          <p:cNvSpPr>
            <a:spLocks noGrp="1"/>
          </p:cNvSpPr>
          <p:nvPr>
            <p:ph idx="1"/>
          </p:nvPr>
        </p:nvSpPr>
        <p:spPr>
          <a:xfrm>
            <a:off x="779755" y="1331259"/>
            <a:ext cx="10586940" cy="4195481"/>
          </a:xfrm>
        </p:spPr>
        <p:txBody>
          <a:bodyPr/>
          <a:lstStyle/>
          <a:p>
            <a:r>
              <a:rPr lang="tr-TR" dirty="0"/>
              <a:t>2014-2018 yılları arası kiraz üretimi incelendiğinde, beş yıllık üretim ortalaması 570 bin ton olan Türkiye’nin dünya liderliğini aldığı, ikinci sırada ise 333 bin ton üretim ile ABD’nin ülkemizi takip ettiği görülmektedir. Aşağıdaki Şekilde ülkeler bazında yıllara göre dünya kiraz üretim miktarları (ton) gösterilmiştir</a:t>
            </a:r>
          </a:p>
        </p:txBody>
      </p:sp>
      <p:pic>
        <p:nvPicPr>
          <p:cNvPr id="5" name="Picture 4">
            <a:extLst>
              <a:ext uri="{FF2B5EF4-FFF2-40B4-BE49-F238E27FC236}">
                <a16:creationId xmlns:a16="http://schemas.microsoft.com/office/drawing/2014/main" id="{4A15829D-E429-4C60-B1D2-FA7E9C3AD411}"/>
              </a:ext>
            </a:extLst>
          </p:cNvPr>
          <p:cNvPicPr>
            <a:picLocks noChangeAspect="1"/>
          </p:cNvPicPr>
          <p:nvPr/>
        </p:nvPicPr>
        <p:blipFill>
          <a:blip r:embed="rId2"/>
          <a:stretch>
            <a:fillRect/>
          </a:stretch>
        </p:blipFill>
        <p:spPr>
          <a:xfrm>
            <a:off x="1214898" y="2806566"/>
            <a:ext cx="9800105" cy="3692567"/>
          </a:xfrm>
          <a:prstGeom prst="rect">
            <a:avLst/>
          </a:prstGeom>
        </p:spPr>
      </p:pic>
    </p:spTree>
    <p:extLst>
      <p:ext uri="{BB962C8B-B14F-4D97-AF65-F5344CB8AC3E}">
        <p14:creationId xmlns:p14="http://schemas.microsoft.com/office/powerpoint/2010/main" val="3164375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042CE-A8E9-4F47-8B4F-93FA3DFA1D9A}"/>
              </a:ext>
            </a:extLst>
          </p:cNvPr>
          <p:cNvSpPr>
            <a:spLocks noGrp="1"/>
          </p:cNvSpPr>
          <p:nvPr>
            <p:ph type="title"/>
          </p:nvPr>
        </p:nvSpPr>
        <p:spPr>
          <a:xfrm>
            <a:off x="646111" y="452718"/>
            <a:ext cx="4418257" cy="658630"/>
          </a:xfrm>
        </p:spPr>
        <p:txBody>
          <a:bodyPr/>
          <a:lstStyle/>
          <a:p>
            <a:r>
              <a:rPr lang="tr-TR" dirty="0">
                <a:solidFill>
                  <a:srgbClr val="FF0000"/>
                </a:solidFill>
              </a:rPr>
              <a:t>Görüntü İşleme </a:t>
            </a:r>
          </a:p>
        </p:txBody>
      </p:sp>
      <p:sp>
        <p:nvSpPr>
          <p:cNvPr id="3" name="Content Placeholder 2">
            <a:extLst>
              <a:ext uri="{FF2B5EF4-FFF2-40B4-BE49-F238E27FC236}">
                <a16:creationId xmlns:a16="http://schemas.microsoft.com/office/drawing/2014/main" id="{8C1CC16C-6707-4C46-BBDE-EF551F6BFCA5}"/>
              </a:ext>
            </a:extLst>
          </p:cNvPr>
          <p:cNvSpPr>
            <a:spLocks noGrp="1"/>
          </p:cNvSpPr>
          <p:nvPr>
            <p:ph idx="1"/>
          </p:nvPr>
        </p:nvSpPr>
        <p:spPr>
          <a:xfrm>
            <a:off x="646112" y="1280160"/>
            <a:ext cx="10776854" cy="4968239"/>
          </a:xfrm>
        </p:spPr>
        <p:txBody>
          <a:bodyPr/>
          <a:lstStyle/>
          <a:p>
            <a:r>
              <a:rPr lang="tr-TR" dirty="0"/>
              <a:t>Görüntü işleme, görüntüyü dijital form haline getirerek spesifik görüntü elde etmek yada yazılımsal olarak görüntü üzerinde istenilen sonucu elde etmek için kullanılan bir yöntemdir</a:t>
            </a:r>
          </a:p>
          <a:p>
            <a:r>
              <a:rPr lang="tr-TR" dirty="0"/>
              <a:t> Günümüzde görüntü işleme tıp, askeri alanlar, güvenlik, yüz tanıma, duygu analizi, robotik, sınıflandırma gibi pekçok alanda kullanılmaktadır. </a:t>
            </a:r>
          </a:p>
          <a:p>
            <a:r>
              <a:rPr lang="tr-TR" dirty="0"/>
              <a:t>Resimler çeşitli renklerin bir araya geldiği karelerden oluşmaktadır</a:t>
            </a:r>
          </a:p>
          <a:p>
            <a:r>
              <a:rPr lang="tr-TR" dirty="0"/>
              <a:t>.Görüntü işleme yöntemlerinde pikseli oluşturan matris hücrelerinin üzerinden işlemler yapılmaktadır. </a:t>
            </a:r>
          </a:p>
        </p:txBody>
      </p:sp>
      <p:pic>
        <p:nvPicPr>
          <p:cNvPr id="5" name="Picture 4">
            <a:extLst>
              <a:ext uri="{FF2B5EF4-FFF2-40B4-BE49-F238E27FC236}">
                <a16:creationId xmlns:a16="http://schemas.microsoft.com/office/drawing/2014/main" id="{7FEACEB5-DE40-476F-90EE-32653A714330}"/>
              </a:ext>
            </a:extLst>
          </p:cNvPr>
          <p:cNvPicPr>
            <a:picLocks noChangeAspect="1"/>
          </p:cNvPicPr>
          <p:nvPr/>
        </p:nvPicPr>
        <p:blipFill>
          <a:blip r:embed="rId2"/>
          <a:stretch>
            <a:fillRect/>
          </a:stretch>
        </p:blipFill>
        <p:spPr>
          <a:xfrm>
            <a:off x="912180" y="4312148"/>
            <a:ext cx="9610454" cy="2093134"/>
          </a:xfrm>
          <a:prstGeom prst="rect">
            <a:avLst/>
          </a:prstGeom>
        </p:spPr>
      </p:pic>
    </p:spTree>
    <p:extLst>
      <p:ext uri="{BB962C8B-B14F-4D97-AF65-F5344CB8AC3E}">
        <p14:creationId xmlns:p14="http://schemas.microsoft.com/office/powerpoint/2010/main" val="2501157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4D043-F440-4E0C-9BA8-653008AAAF49}"/>
              </a:ext>
            </a:extLst>
          </p:cNvPr>
          <p:cNvSpPr>
            <a:spLocks noGrp="1"/>
          </p:cNvSpPr>
          <p:nvPr>
            <p:ph type="title"/>
          </p:nvPr>
        </p:nvSpPr>
        <p:spPr>
          <a:xfrm>
            <a:off x="646112" y="452718"/>
            <a:ext cx="2884880" cy="672697"/>
          </a:xfrm>
        </p:spPr>
        <p:txBody>
          <a:bodyPr/>
          <a:lstStyle/>
          <a:p>
            <a:r>
              <a:rPr lang="tr-TR" dirty="0">
                <a:solidFill>
                  <a:srgbClr val="FF0000"/>
                </a:solidFill>
              </a:rPr>
              <a:t>Uygulama</a:t>
            </a:r>
          </a:p>
        </p:txBody>
      </p:sp>
      <p:sp>
        <p:nvSpPr>
          <p:cNvPr id="3" name="Content Placeholder 2">
            <a:extLst>
              <a:ext uri="{FF2B5EF4-FFF2-40B4-BE49-F238E27FC236}">
                <a16:creationId xmlns:a16="http://schemas.microsoft.com/office/drawing/2014/main" id="{16449FE9-4BAD-4059-8905-471BA731DC21}"/>
              </a:ext>
            </a:extLst>
          </p:cNvPr>
          <p:cNvSpPr>
            <a:spLocks noGrp="1"/>
          </p:cNvSpPr>
          <p:nvPr>
            <p:ph idx="1"/>
          </p:nvPr>
        </p:nvSpPr>
        <p:spPr>
          <a:xfrm>
            <a:off x="646112" y="1308296"/>
            <a:ext cx="10734651" cy="4940104"/>
          </a:xfrm>
        </p:spPr>
        <p:txBody>
          <a:bodyPr/>
          <a:lstStyle/>
          <a:p>
            <a:r>
              <a:rPr lang="tr-TR" dirty="0"/>
              <a:t>Yapılan çalışmada kiraz meyvesi ele alınmıştır. </a:t>
            </a:r>
          </a:p>
          <a:p>
            <a:r>
              <a:rPr lang="tr-TR" dirty="0"/>
              <a:t>Kirazların görüntü işleme yöntemi ile sınıflandırılması için Matlab R2013a programı kullanılmıştır. </a:t>
            </a:r>
          </a:p>
          <a:p>
            <a:r>
              <a:rPr lang="tr-TR" dirty="0"/>
              <a:t>Aşağıdaki Tabloda kirazlar elde edilen boyut standartlarına göre sınıflandırılmıştır</a:t>
            </a:r>
          </a:p>
        </p:txBody>
      </p:sp>
      <p:pic>
        <p:nvPicPr>
          <p:cNvPr id="5" name="Picture 4">
            <a:extLst>
              <a:ext uri="{FF2B5EF4-FFF2-40B4-BE49-F238E27FC236}">
                <a16:creationId xmlns:a16="http://schemas.microsoft.com/office/drawing/2014/main" id="{72ED6696-CA8C-4490-9739-C142931C4CE2}"/>
              </a:ext>
            </a:extLst>
          </p:cNvPr>
          <p:cNvPicPr>
            <a:picLocks noChangeAspect="1"/>
          </p:cNvPicPr>
          <p:nvPr/>
        </p:nvPicPr>
        <p:blipFill>
          <a:blip r:embed="rId2"/>
          <a:stretch>
            <a:fillRect/>
          </a:stretch>
        </p:blipFill>
        <p:spPr>
          <a:xfrm>
            <a:off x="811237" y="3059109"/>
            <a:ext cx="10302240" cy="3360261"/>
          </a:xfrm>
          <a:prstGeom prst="rect">
            <a:avLst/>
          </a:prstGeom>
        </p:spPr>
      </p:pic>
    </p:spTree>
    <p:extLst>
      <p:ext uri="{BB962C8B-B14F-4D97-AF65-F5344CB8AC3E}">
        <p14:creationId xmlns:p14="http://schemas.microsoft.com/office/powerpoint/2010/main" val="3240358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53A15-F56B-4975-A69B-ACEFB49A2363}"/>
              </a:ext>
            </a:extLst>
          </p:cNvPr>
          <p:cNvSpPr>
            <a:spLocks noGrp="1"/>
          </p:cNvSpPr>
          <p:nvPr>
            <p:ph type="title"/>
          </p:nvPr>
        </p:nvSpPr>
        <p:spPr>
          <a:xfrm>
            <a:off x="646112" y="452718"/>
            <a:ext cx="1576584" cy="658630"/>
          </a:xfrm>
        </p:spPr>
        <p:txBody>
          <a:bodyPr/>
          <a:lstStyle/>
          <a:p>
            <a:r>
              <a:rPr lang="tr-TR" dirty="0">
                <a:solidFill>
                  <a:srgbClr val="FF0000"/>
                </a:solidFill>
              </a:rPr>
              <a:t>İşleyiş</a:t>
            </a:r>
          </a:p>
        </p:txBody>
      </p:sp>
      <p:sp>
        <p:nvSpPr>
          <p:cNvPr id="3" name="Content Placeholder 2">
            <a:extLst>
              <a:ext uri="{FF2B5EF4-FFF2-40B4-BE49-F238E27FC236}">
                <a16:creationId xmlns:a16="http://schemas.microsoft.com/office/drawing/2014/main" id="{82305FC1-4B5F-49B7-AE24-42FAEC076AD5}"/>
              </a:ext>
            </a:extLst>
          </p:cNvPr>
          <p:cNvSpPr>
            <a:spLocks noGrp="1"/>
          </p:cNvSpPr>
          <p:nvPr>
            <p:ph idx="1"/>
          </p:nvPr>
        </p:nvSpPr>
        <p:spPr>
          <a:xfrm>
            <a:off x="646112" y="1309881"/>
            <a:ext cx="10516602" cy="1841281"/>
          </a:xfrm>
        </p:spPr>
        <p:txBody>
          <a:bodyPr>
            <a:normAutofit fontScale="92500" lnSpcReduction="20000"/>
          </a:bodyPr>
          <a:lstStyle/>
          <a:p>
            <a:r>
              <a:rPr lang="tr-TR" dirty="0"/>
              <a:t>Tabloda belirtilen boyutlara göre, sınıflandırılacak olan kirazların hangi sınıfa dahil oldukları gösterilmiştir.</a:t>
            </a:r>
          </a:p>
          <a:p>
            <a:r>
              <a:rPr lang="tr-TR" dirty="0"/>
              <a:t> Ancak bu boyutlar kiraz çeşidi ve sınıflandırma biçimine göre gerçekleştirilen program da değiştirilebilmektedir.</a:t>
            </a:r>
          </a:p>
          <a:p>
            <a:r>
              <a:rPr lang="tr-TR" dirty="0"/>
              <a:t>Kiraz meyvesinin sınıflandırılmasında gerekli olan işlem adımları aşağıdaki Şekilde gösterilmiştir.</a:t>
            </a:r>
          </a:p>
        </p:txBody>
      </p:sp>
      <p:pic>
        <p:nvPicPr>
          <p:cNvPr id="4" name="Picture 3">
            <a:extLst>
              <a:ext uri="{FF2B5EF4-FFF2-40B4-BE49-F238E27FC236}">
                <a16:creationId xmlns:a16="http://schemas.microsoft.com/office/drawing/2014/main" id="{3DCE17A4-D725-4C18-8B2D-95EB64195155}"/>
              </a:ext>
            </a:extLst>
          </p:cNvPr>
          <p:cNvPicPr>
            <a:picLocks noChangeAspect="1"/>
          </p:cNvPicPr>
          <p:nvPr/>
        </p:nvPicPr>
        <p:blipFill>
          <a:blip r:embed="rId2"/>
          <a:stretch>
            <a:fillRect/>
          </a:stretch>
        </p:blipFill>
        <p:spPr>
          <a:xfrm>
            <a:off x="646112" y="3349695"/>
            <a:ext cx="10516602" cy="3225091"/>
          </a:xfrm>
          <a:prstGeom prst="rect">
            <a:avLst/>
          </a:prstGeom>
        </p:spPr>
      </p:pic>
    </p:spTree>
    <p:extLst>
      <p:ext uri="{BB962C8B-B14F-4D97-AF65-F5344CB8AC3E}">
        <p14:creationId xmlns:p14="http://schemas.microsoft.com/office/powerpoint/2010/main" val="1114659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E3CFF-46DF-42E5-8AA6-5B317235AB68}"/>
              </a:ext>
            </a:extLst>
          </p:cNvPr>
          <p:cNvSpPr>
            <a:spLocks noGrp="1"/>
          </p:cNvSpPr>
          <p:nvPr>
            <p:ph type="title"/>
          </p:nvPr>
        </p:nvSpPr>
        <p:spPr>
          <a:xfrm>
            <a:off x="646111" y="452718"/>
            <a:ext cx="3560129" cy="658630"/>
          </a:xfrm>
        </p:spPr>
        <p:txBody>
          <a:bodyPr/>
          <a:lstStyle/>
          <a:p>
            <a:r>
              <a:rPr lang="tr-TR" dirty="0">
                <a:solidFill>
                  <a:srgbClr val="FF0000"/>
                </a:solidFill>
              </a:rPr>
              <a:t>Sınıflandırma</a:t>
            </a:r>
          </a:p>
        </p:txBody>
      </p:sp>
      <p:pic>
        <p:nvPicPr>
          <p:cNvPr id="5" name="Picture 4">
            <a:extLst>
              <a:ext uri="{FF2B5EF4-FFF2-40B4-BE49-F238E27FC236}">
                <a16:creationId xmlns:a16="http://schemas.microsoft.com/office/drawing/2014/main" id="{C24A7F45-0984-4B90-A78D-503A80F2B79E}"/>
              </a:ext>
            </a:extLst>
          </p:cNvPr>
          <p:cNvPicPr>
            <a:picLocks noChangeAspect="1"/>
          </p:cNvPicPr>
          <p:nvPr/>
        </p:nvPicPr>
        <p:blipFill>
          <a:blip r:embed="rId2"/>
          <a:stretch>
            <a:fillRect/>
          </a:stretch>
        </p:blipFill>
        <p:spPr>
          <a:xfrm>
            <a:off x="646109" y="1204340"/>
            <a:ext cx="4896561" cy="1743318"/>
          </a:xfrm>
          <a:prstGeom prst="rect">
            <a:avLst/>
          </a:prstGeom>
        </p:spPr>
      </p:pic>
      <p:pic>
        <p:nvPicPr>
          <p:cNvPr id="7" name="Picture 6">
            <a:extLst>
              <a:ext uri="{FF2B5EF4-FFF2-40B4-BE49-F238E27FC236}">
                <a16:creationId xmlns:a16="http://schemas.microsoft.com/office/drawing/2014/main" id="{752D7554-8741-48B8-942F-9706E32AB98E}"/>
              </a:ext>
            </a:extLst>
          </p:cNvPr>
          <p:cNvPicPr>
            <a:picLocks noChangeAspect="1"/>
          </p:cNvPicPr>
          <p:nvPr/>
        </p:nvPicPr>
        <p:blipFill>
          <a:blip r:embed="rId3"/>
          <a:stretch>
            <a:fillRect/>
          </a:stretch>
        </p:blipFill>
        <p:spPr>
          <a:xfrm>
            <a:off x="646110" y="3028485"/>
            <a:ext cx="4896560" cy="1743318"/>
          </a:xfrm>
          <a:prstGeom prst="rect">
            <a:avLst/>
          </a:prstGeom>
        </p:spPr>
      </p:pic>
      <p:pic>
        <p:nvPicPr>
          <p:cNvPr id="9" name="Picture 8">
            <a:extLst>
              <a:ext uri="{FF2B5EF4-FFF2-40B4-BE49-F238E27FC236}">
                <a16:creationId xmlns:a16="http://schemas.microsoft.com/office/drawing/2014/main" id="{0E81A2BF-F698-4D58-B4D4-A73B4F39464C}"/>
              </a:ext>
            </a:extLst>
          </p:cNvPr>
          <p:cNvPicPr>
            <a:picLocks noChangeAspect="1"/>
          </p:cNvPicPr>
          <p:nvPr/>
        </p:nvPicPr>
        <p:blipFill>
          <a:blip r:embed="rId4"/>
          <a:stretch>
            <a:fillRect/>
          </a:stretch>
        </p:blipFill>
        <p:spPr>
          <a:xfrm>
            <a:off x="646109" y="4852630"/>
            <a:ext cx="4896559" cy="1743318"/>
          </a:xfrm>
          <a:prstGeom prst="rect">
            <a:avLst/>
          </a:prstGeom>
        </p:spPr>
      </p:pic>
      <p:sp>
        <p:nvSpPr>
          <p:cNvPr id="12" name="TextBox 11">
            <a:extLst>
              <a:ext uri="{FF2B5EF4-FFF2-40B4-BE49-F238E27FC236}">
                <a16:creationId xmlns:a16="http://schemas.microsoft.com/office/drawing/2014/main" id="{55286B90-85F9-4BFE-8606-7028F7D5FDDD}"/>
              </a:ext>
            </a:extLst>
          </p:cNvPr>
          <p:cNvSpPr txBox="1"/>
          <p:nvPr/>
        </p:nvSpPr>
        <p:spPr>
          <a:xfrm>
            <a:off x="5679160" y="1184791"/>
            <a:ext cx="6453385" cy="5355312"/>
          </a:xfrm>
          <a:prstGeom prst="rect">
            <a:avLst/>
          </a:prstGeom>
          <a:noFill/>
        </p:spPr>
        <p:txBody>
          <a:bodyPr wrap="square" rtlCol="0">
            <a:spAutoFit/>
          </a:bodyPr>
          <a:lstStyle/>
          <a:p>
            <a:r>
              <a:rPr lang="tr-TR" dirty="0"/>
              <a:t>İşlenmiş olarak sisteme yüklenen resim siyah- beyaz piksellere dönüştürülmektedir.</a:t>
            </a:r>
          </a:p>
          <a:p>
            <a:r>
              <a:rPr lang="tr-TR" dirty="0"/>
              <a:t>Resmin siyah-beyaz piksellere yani binary moda dönüştürülmesi iki aşamada gerçekleşmektedir.</a:t>
            </a:r>
          </a:p>
          <a:p>
            <a:r>
              <a:rPr lang="tr-TR" dirty="0"/>
              <a:t> İlk aşamada resmin arka planı beyaza kirazlar ise siyaha dönüştürülmektedir.</a:t>
            </a:r>
          </a:p>
          <a:p>
            <a:endParaRPr lang="tr-TR" dirty="0"/>
          </a:p>
          <a:p>
            <a:r>
              <a:rPr lang="tr-TR" dirty="0"/>
              <a:t> İkinci aşamada ise binary moddaki resim Matlab </a:t>
            </a:r>
            <a:r>
              <a:rPr lang="tr-TR" dirty="0">
                <a:solidFill>
                  <a:schemeClr val="bg1">
                    <a:lumMod val="85000"/>
                    <a:lumOff val="15000"/>
                  </a:schemeClr>
                </a:solidFill>
              </a:rPr>
              <a:t>bwboundaries</a:t>
            </a:r>
            <a:r>
              <a:rPr lang="tr-TR" dirty="0"/>
              <a:t> komutu ile ters çevrilerek arka plan siyaha sınıflandırılacak olan kirazlar beyaza dönüştürülmektedir.</a:t>
            </a:r>
          </a:p>
          <a:p>
            <a:r>
              <a:rPr lang="tr-TR" dirty="0"/>
              <a:t>Resim siyah-beyaz piksellere dönüştürülüp ters çevirme işlemi uygulandıktan sonra resimde bulunan belirli boyutun altındaki gürültü olarak tabir edilen nesneler Matlab </a:t>
            </a:r>
            <a:r>
              <a:rPr lang="tr-TR" dirty="0">
                <a:solidFill>
                  <a:schemeClr val="bg1">
                    <a:lumMod val="85000"/>
                    <a:lumOff val="15000"/>
                  </a:schemeClr>
                </a:solidFill>
              </a:rPr>
              <a:t>bwareaopen</a:t>
            </a:r>
            <a:r>
              <a:rPr lang="tr-TR" dirty="0"/>
              <a:t> komutu ile kaldırılmıştır.</a:t>
            </a:r>
          </a:p>
          <a:p>
            <a:endParaRPr lang="tr-TR" dirty="0"/>
          </a:p>
          <a:p>
            <a:r>
              <a:rPr lang="tr-TR" dirty="0"/>
              <a:t>Daha sonra program tarafından tespit edilen kirazların sınırları eşikleme yöntemi kullanılarak mavi renk ile belirlenmiş ve resimde bulunan nesne sayısı ekrana yansıtılmıştır </a:t>
            </a:r>
          </a:p>
        </p:txBody>
      </p:sp>
    </p:spTree>
    <p:extLst>
      <p:ext uri="{BB962C8B-B14F-4D97-AF65-F5344CB8AC3E}">
        <p14:creationId xmlns:p14="http://schemas.microsoft.com/office/powerpoint/2010/main" val="3501805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1E627-0536-4FA3-84FE-7982EB73440F}"/>
              </a:ext>
            </a:extLst>
          </p:cNvPr>
          <p:cNvSpPr>
            <a:spLocks noGrp="1"/>
          </p:cNvSpPr>
          <p:nvPr>
            <p:ph type="title"/>
          </p:nvPr>
        </p:nvSpPr>
        <p:spPr>
          <a:xfrm>
            <a:off x="646111" y="452718"/>
            <a:ext cx="2097089" cy="630494"/>
          </a:xfrm>
        </p:spPr>
        <p:txBody>
          <a:bodyPr/>
          <a:lstStyle/>
          <a:p>
            <a:r>
              <a:rPr lang="tr-TR" dirty="0">
                <a:solidFill>
                  <a:srgbClr val="FF0000"/>
                </a:solidFill>
              </a:rPr>
              <a:t>Sonuç;</a:t>
            </a:r>
          </a:p>
        </p:txBody>
      </p:sp>
      <p:pic>
        <p:nvPicPr>
          <p:cNvPr id="5" name="Content Placeholder 4">
            <a:extLst>
              <a:ext uri="{FF2B5EF4-FFF2-40B4-BE49-F238E27FC236}">
                <a16:creationId xmlns:a16="http://schemas.microsoft.com/office/drawing/2014/main" id="{41CA2A79-76C5-4472-98F2-D8A0F77C6BFD}"/>
              </a:ext>
            </a:extLst>
          </p:cNvPr>
          <p:cNvPicPr>
            <a:picLocks noGrp="1" noChangeAspect="1"/>
          </p:cNvPicPr>
          <p:nvPr>
            <p:ph idx="1"/>
          </p:nvPr>
        </p:nvPicPr>
        <p:blipFill>
          <a:blip r:embed="rId2"/>
          <a:stretch>
            <a:fillRect/>
          </a:stretch>
        </p:blipFill>
        <p:spPr>
          <a:xfrm>
            <a:off x="7709095" y="1252022"/>
            <a:ext cx="4332849" cy="2679393"/>
          </a:xfrm>
        </p:spPr>
      </p:pic>
      <p:sp>
        <p:nvSpPr>
          <p:cNvPr id="6" name="TextBox 5">
            <a:extLst>
              <a:ext uri="{FF2B5EF4-FFF2-40B4-BE49-F238E27FC236}">
                <a16:creationId xmlns:a16="http://schemas.microsoft.com/office/drawing/2014/main" id="{740F8444-CFB2-4D58-980D-A64D2A32DA46}"/>
              </a:ext>
            </a:extLst>
          </p:cNvPr>
          <p:cNvSpPr txBox="1"/>
          <p:nvPr/>
        </p:nvSpPr>
        <p:spPr>
          <a:xfrm>
            <a:off x="7709095" y="4107766"/>
            <a:ext cx="4501662" cy="2308324"/>
          </a:xfrm>
          <a:prstGeom prst="rect">
            <a:avLst/>
          </a:prstGeom>
          <a:noFill/>
        </p:spPr>
        <p:txBody>
          <a:bodyPr wrap="square" rtlCol="0">
            <a:spAutoFit/>
          </a:bodyPr>
          <a:lstStyle/>
          <a:p>
            <a:r>
              <a:rPr lang="tr-TR" dirty="0"/>
              <a:t>Yapılan çalışmada kirazlar üst üste gelmeden ayrık olarak resimlenmiştir. Bu sayede sınıflandırma başarısı %100 olarak gerçekleşmiştir.</a:t>
            </a:r>
          </a:p>
          <a:p>
            <a:endParaRPr lang="tr-TR" dirty="0"/>
          </a:p>
          <a:p>
            <a:r>
              <a:rPr lang="tr-TR" dirty="0"/>
              <a:t>Ancak kirazların üst üste gelmesi durumunda sınıflandırma başarısının düşeceği değerlendirilmektedir.</a:t>
            </a:r>
          </a:p>
        </p:txBody>
      </p:sp>
      <p:sp>
        <p:nvSpPr>
          <p:cNvPr id="7" name="TextBox 6">
            <a:extLst>
              <a:ext uri="{FF2B5EF4-FFF2-40B4-BE49-F238E27FC236}">
                <a16:creationId xmlns:a16="http://schemas.microsoft.com/office/drawing/2014/main" id="{66E95E1B-2951-42BB-BF27-01C21C1E975B}"/>
              </a:ext>
            </a:extLst>
          </p:cNvPr>
          <p:cNvSpPr txBox="1"/>
          <p:nvPr/>
        </p:nvSpPr>
        <p:spPr>
          <a:xfrm>
            <a:off x="375516" y="1110908"/>
            <a:ext cx="7136632" cy="5632311"/>
          </a:xfrm>
          <a:prstGeom prst="rect">
            <a:avLst/>
          </a:prstGeom>
          <a:noFill/>
        </p:spPr>
        <p:txBody>
          <a:bodyPr wrap="square" rtlCol="0">
            <a:spAutoFit/>
          </a:bodyPr>
          <a:lstStyle/>
          <a:p>
            <a:r>
              <a:rPr lang="tr-TR" dirty="0"/>
              <a:t>Yapılan çalışmada, kiraz meyvesinin klasik sınıflandırma yöntemleri yerine görüntü işleme teknikleri ile sınıflandırılması sağlanmıştır.</a:t>
            </a:r>
          </a:p>
          <a:p>
            <a:endParaRPr lang="tr-TR" dirty="0"/>
          </a:p>
          <a:p>
            <a:r>
              <a:rPr lang="tr-TR" dirty="0"/>
              <a:t>Bu sayede kiraz meyvesinin uluslararası standartlara uygun olarak tasnif edilmesi sağlanacak ve ülke ekonomisine katkısı dahada arttırılacaktır. </a:t>
            </a:r>
          </a:p>
          <a:p>
            <a:endParaRPr lang="tr-TR" dirty="0"/>
          </a:p>
          <a:p>
            <a:r>
              <a:rPr lang="tr-TR" dirty="0"/>
              <a:t>Yapılan çalışmada kiraz meyvesinin referans boyut değerleri isteğe göre değiştirilerek farklı boyutlarda sınıflama işlemleri de gerçekleştirilebilmektedir. </a:t>
            </a:r>
          </a:p>
          <a:p>
            <a:endParaRPr lang="tr-TR" dirty="0"/>
          </a:p>
          <a:p>
            <a:r>
              <a:rPr lang="tr-TR" dirty="0"/>
              <a:t>Bu amaçla farklı meyvelere ait boyut bilgileri sisteme girilerek farklı meyvelerinde sınıflandırılması sağlanabilmektedir. Yapılan çalışma ile farklı büyüklükteki meyveler sistem tarafından başarılı bir şekilde değerlendirilerek sınıflandırılmıştır.</a:t>
            </a:r>
          </a:p>
          <a:p>
            <a:endParaRPr lang="tr-TR" dirty="0"/>
          </a:p>
          <a:p>
            <a:r>
              <a:rPr lang="tr-TR" dirty="0"/>
              <a:t>Matlab programında görüntü işleme yöntemleri ile kiraz meyvesinin sınıflandırılması üzerine yapılmış bu çalışma, diğer çalışmalar içinde bir örnek teşkil edecektir</a:t>
            </a:r>
          </a:p>
        </p:txBody>
      </p:sp>
    </p:spTree>
    <p:extLst>
      <p:ext uri="{BB962C8B-B14F-4D97-AF65-F5344CB8AC3E}">
        <p14:creationId xmlns:p14="http://schemas.microsoft.com/office/powerpoint/2010/main" val="29203555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34</TotalTime>
  <Words>610</Words>
  <Application>Microsoft Office PowerPoint</Application>
  <PresentationFormat>Widescreen</PresentationFormat>
  <Paragraphs>52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Görüntü İşleme Yöntemleri Kullanılarak Kiraz Meyvesinin Sınıflandırılması </vt:lpstr>
      <vt:lpstr>Özet ;</vt:lpstr>
      <vt:lpstr>Materyal ve Metot</vt:lpstr>
      <vt:lpstr>Görüntü İşleme </vt:lpstr>
      <vt:lpstr>Uygulama</vt:lpstr>
      <vt:lpstr>İşleyiş</vt:lpstr>
      <vt:lpstr>Sınıflandırma</vt:lpstr>
      <vt:lpstr>Sonuç;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Yöntemleri Kullanılarak Kiraz Meyvesinin Sınıflandırılması</dc:title>
  <dc:creator>Eşref Erdal</dc:creator>
  <cp:lastModifiedBy>Eşref Erdal</cp:lastModifiedBy>
  <cp:revision>4</cp:revision>
  <dcterms:created xsi:type="dcterms:W3CDTF">2022-11-16T12:03:19Z</dcterms:created>
  <dcterms:modified xsi:type="dcterms:W3CDTF">2022-11-16T12:38:05Z</dcterms:modified>
</cp:coreProperties>
</file>