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2" r:id="rId4"/>
    <p:sldId id="266" r:id="rId5"/>
    <p:sldId id="267" r:id="rId6"/>
    <p:sldId id="268" r:id="rId7"/>
    <p:sldId id="293" r:id="rId8"/>
    <p:sldId id="294" r:id="rId9"/>
    <p:sldId id="295" r:id="rId10"/>
    <p:sldId id="269" r:id="rId11"/>
    <p:sldId id="290" r:id="rId12"/>
    <p:sldId id="270" r:id="rId13"/>
    <p:sldId id="271" r:id="rId14"/>
    <p:sldId id="272" r:id="rId15"/>
    <p:sldId id="265" r:id="rId16"/>
    <p:sldId id="259" r:id="rId17"/>
    <p:sldId id="261" r:id="rId18"/>
    <p:sldId id="262" r:id="rId19"/>
    <p:sldId id="264" r:id="rId20"/>
    <p:sldId id="275" r:id="rId21"/>
    <p:sldId id="281" r:id="rId22"/>
    <p:sldId id="274" r:id="rId23"/>
    <p:sldId id="289" r:id="rId24"/>
    <p:sldId id="278" r:id="rId25"/>
    <p:sldId id="276" r:id="rId26"/>
    <p:sldId id="260" r:id="rId27"/>
    <p:sldId id="279" r:id="rId28"/>
    <p:sldId id="282" r:id="rId29"/>
    <p:sldId id="283" r:id="rId30"/>
    <p:sldId id="284" r:id="rId31"/>
    <p:sldId id="286" r:id="rId32"/>
    <p:sldId id="285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94590" autoAdjust="0"/>
  </p:normalViewPr>
  <p:slideViewPr>
    <p:cSldViewPr snapToGrid="0" snapToObjects="1">
      <p:cViewPr varScale="1">
        <p:scale>
          <a:sx n="62" d="100"/>
          <a:sy n="62" d="100"/>
        </p:scale>
        <p:origin x="2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70A2-704D-FD42-A9E3-3D137EB5EE1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52165-2027-394E-9CE0-7A2DBFEF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52165-2027-394E-9CE0-7A2DBFEF6F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7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4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7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0C8F-E9E7-D34D-8A14-90FDF128E09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EA67-121D-F84D-BD58-924F89F986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6184900"/>
            <a:ext cx="1905000" cy="673100"/>
          </a:xfrm>
          <a:prstGeom prst="rect">
            <a:avLst/>
          </a:prstGeom>
          <a:solidFill>
            <a:schemeClr val="tx1">
              <a:alpha val="59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5272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ogleChrome/webplatform-samples/tree/master/webspeechdem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Speech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Arindam Ghosh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speech.html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92600"/>
            <a:ext cx="7696200" cy="1739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3794125"/>
            <a:ext cx="167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some style: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618120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it works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17638"/>
            <a:ext cx="76073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20" y="1654175"/>
            <a:ext cx="4940973" cy="48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2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some JS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9300"/>
          </a:xfrm>
        </p:spPr>
        <p:txBody>
          <a:bodyPr/>
          <a:lstStyle/>
          <a:p>
            <a:r>
              <a:rPr lang="en-US" dirty="0" smtClean="0"/>
              <a:t>First some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9501"/>
            <a:ext cx="6902450" cy="2571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1492"/>
            <a:ext cx="9144000" cy="5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3889375"/>
            <a:ext cx="5943600" cy="138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1955800"/>
            <a:ext cx="6223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39825"/>
            <a:ext cx="6921500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2828925"/>
            <a:ext cx="6972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 and 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ASR</a:t>
            </a:r>
          </a:p>
          <a:p>
            <a:pPr lvl="1"/>
            <a:r>
              <a:rPr lang="en-US" dirty="0" err="1"/>
              <a:t>webkitSpeechRecognition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TTS</a:t>
            </a:r>
          </a:p>
          <a:p>
            <a:pPr lvl="1"/>
            <a:r>
              <a:rPr lang="en-US" dirty="0" err="1"/>
              <a:t>SpeechSynthesisUtterance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Currently supported by Google Chrome</a:t>
            </a:r>
          </a:p>
          <a:p>
            <a:pPr lvl="1"/>
            <a:r>
              <a:rPr lang="en-US" dirty="0" smtClean="0"/>
              <a:t>Google ASR</a:t>
            </a:r>
          </a:p>
          <a:p>
            <a:pPr lvl="1"/>
            <a:r>
              <a:rPr lang="en-US" dirty="0" smtClean="0"/>
              <a:t>TTS provided in Chrome</a:t>
            </a:r>
          </a:p>
        </p:txBody>
      </p:sp>
    </p:spTree>
    <p:extLst>
      <p:ext uri="{BB962C8B-B14F-4D97-AF65-F5344CB8AC3E}">
        <p14:creationId xmlns:p14="http://schemas.microsoft.com/office/powerpoint/2010/main" val="16674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GoogleChrome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webplatform</a:t>
            </a:r>
            <a:r>
              <a:rPr lang="en-US" dirty="0">
                <a:hlinkClick r:id="rId2"/>
              </a:rPr>
              <a:t>-samples/tree/master/</a:t>
            </a:r>
            <a:r>
              <a:rPr lang="en-US" dirty="0" err="1">
                <a:hlinkClick r:id="rId2"/>
              </a:rPr>
              <a:t>webspeechdemo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recognition = new </a:t>
            </a:r>
            <a:r>
              <a:rPr lang="en-US" b="1" dirty="0" err="1"/>
              <a:t>webkitSpeechRecognition</a:t>
            </a:r>
            <a:r>
              <a:rPr lang="en-US" b="1" dirty="0"/>
              <a:t>()</a:t>
            </a:r>
            <a:r>
              <a:rPr lang="en-US" b="1" dirty="0" smtClean="0"/>
              <a:t>;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Check if your browser supports Speech Recognition: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(!('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webkitSpeechRecognition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' in window))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alert('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webkitSpeechRecognition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not supported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');</a:t>
            </a: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}else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recognition = new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webkitSpeechRecognition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...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...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17375E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7375E"/>
                </a:solidFill>
              </a:rPr>
              <a:t> </a:t>
            </a:r>
            <a:r>
              <a:rPr lang="en-US" sz="2400" dirty="0" err="1" smtClean="0">
                <a:solidFill>
                  <a:srgbClr val="17375E"/>
                </a:solidFill>
              </a:rPr>
              <a:t>var</a:t>
            </a:r>
            <a:r>
              <a:rPr lang="en-US" sz="2400" dirty="0" smtClean="0">
                <a:solidFill>
                  <a:srgbClr val="17375E"/>
                </a:solidFill>
              </a:rPr>
              <a:t> ASR= </a:t>
            </a:r>
            <a:r>
              <a:rPr lang="en-US" sz="2400" dirty="0">
                <a:solidFill>
                  <a:srgbClr val="17375E"/>
                </a:solidFill>
              </a:rPr>
              <a:t>new </a:t>
            </a:r>
            <a:r>
              <a:rPr lang="en-US" sz="2400" dirty="0" err="1">
                <a:solidFill>
                  <a:srgbClr val="17375E"/>
                </a:solidFill>
              </a:rPr>
              <a:t>webkitSpeechRecognition</a:t>
            </a:r>
            <a:r>
              <a:rPr lang="en-US" sz="2400" dirty="0">
                <a:solidFill>
                  <a:srgbClr val="17375E"/>
                </a:solidFill>
              </a:rPr>
              <a:t>()</a:t>
            </a:r>
            <a:r>
              <a:rPr lang="en-US" sz="2400" dirty="0" smtClean="0">
                <a:solidFill>
                  <a:srgbClr val="17375E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7375E"/>
                </a:solidFill>
              </a:rPr>
              <a:t> </a:t>
            </a:r>
            <a:r>
              <a:rPr lang="en-US" sz="2400" dirty="0" err="1" smtClean="0">
                <a:solidFill>
                  <a:srgbClr val="17375E"/>
                </a:solidFill>
              </a:rPr>
              <a:t>ASR.lang</a:t>
            </a:r>
            <a:r>
              <a:rPr lang="en-US" sz="2400" dirty="0" smtClean="0">
                <a:solidFill>
                  <a:srgbClr val="17375E"/>
                </a:solidFill>
              </a:rPr>
              <a:t> </a:t>
            </a:r>
            <a:r>
              <a:rPr lang="en-US" sz="2400" dirty="0">
                <a:solidFill>
                  <a:srgbClr val="17375E"/>
                </a:solidFill>
              </a:rPr>
              <a:t>= 'en-US'; </a:t>
            </a:r>
            <a:endParaRPr lang="en-US" sz="2400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933C"/>
                </a:solidFill>
              </a:rPr>
              <a:t>  </a:t>
            </a:r>
            <a:r>
              <a:rPr lang="en-US" sz="2400" dirty="0" err="1">
                <a:solidFill>
                  <a:srgbClr val="77933C"/>
                </a:solidFill>
              </a:rPr>
              <a:t>ASR.continuous</a:t>
            </a:r>
            <a:r>
              <a:rPr lang="en-US" sz="2400" dirty="0">
                <a:solidFill>
                  <a:srgbClr val="77933C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7933C"/>
                </a:solidFill>
              </a:rPr>
              <a:t>  </a:t>
            </a:r>
            <a:r>
              <a:rPr lang="en-US" sz="2400" dirty="0" err="1">
                <a:solidFill>
                  <a:srgbClr val="77933C"/>
                </a:solidFill>
              </a:rPr>
              <a:t>ASR.interimResults</a:t>
            </a:r>
            <a:r>
              <a:rPr lang="en-US" sz="2400" dirty="0">
                <a:solidFill>
                  <a:srgbClr val="77933C"/>
                </a:solidFill>
              </a:rPr>
              <a:t> = true;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7933C"/>
                </a:solidFill>
              </a:rPr>
              <a:t>  </a:t>
            </a:r>
            <a:r>
              <a:rPr lang="en-US" sz="2400" dirty="0" err="1">
                <a:solidFill>
                  <a:srgbClr val="77933C"/>
                </a:solidFill>
              </a:rPr>
              <a:t>ASR.maxAlternatives</a:t>
            </a:r>
            <a:r>
              <a:rPr lang="en-US" sz="2400" dirty="0">
                <a:solidFill>
                  <a:srgbClr val="77933C"/>
                </a:solidFill>
              </a:rPr>
              <a:t>=10;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7933C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895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17375E"/>
                </a:solidFill>
              </a:rPr>
              <a:t>Calls: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	</a:t>
            </a:r>
            <a:r>
              <a:rPr lang="en-US" dirty="0" err="1" smtClean="0">
                <a:solidFill>
                  <a:srgbClr val="17375E"/>
                </a:solidFill>
              </a:rPr>
              <a:t>ASR.start</a:t>
            </a:r>
            <a:r>
              <a:rPr lang="en-US" dirty="0">
                <a:solidFill>
                  <a:srgbClr val="17375E"/>
                </a:solidFill>
              </a:rPr>
              <a:t>()</a:t>
            </a:r>
            <a:r>
              <a:rPr lang="en-US" dirty="0" smtClean="0">
                <a:solidFill>
                  <a:srgbClr val="17375E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 </a:t>
            </a:r>
            <a:r>
              <a:rPr lang="en-US" dirty="0" err="1">
                <a:solidFill>
                  <a:srgbClr val="17375E"/>
                </a:solidFill>
              </a:rPr>
              <a:t>ASR.stop</a:t>
            </a:r>
            <a:r>
              <a:rPr lang="en-US" dirty="0" smtClean="0">
                <a:solidFill>
                  <a:srgbClr val="17375E"/>
                </a:solidFill>
              </a:rPr>
              <a:t>(</a:t>
            </a:r>
            <a:r>
              <a:rPr lang="en-US" dirty="0">
                <a:solidFill>
                  <a:srgbClr val="17375E"/>
                </a:solidFill>
              </a:rPr>
              <a:t>)</a:t>
            </a:r>
            <a:r>
              <a:rPr lang="en-US" dirty="0" smtClean="0">
                <a:solidFill>
                  <a:srgbClr val="17375E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7375E"/>
                </a:solidFill>
              </a:rPr>
              <a:t>Callbacks: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</a:t>
            </a:r>
            <a:r>
              <a:rPr lang="en-US" dirty="0" smtClean="0">
                <a:solidFill>
                  <a:srgbClr val="17375E"/>
                </a:solidFill>
              </a:rPr>
              <a:t> </a:t>
            </a:r>
            <a:r>
              <a:rPr lang="en-US" dirty="0" err="1">
                <a:solidFill>
                  <a:srgbClr val="17375E"/>
                </a:solidFill>
              </a:rPr>
              <a:t>ASR.onstart</a:t>
            </a:r>
            <a:r>
              <a:rPr lang="en-US" dirty="0">
                <a:solidFill>
                  <a:srgbClr val="17375E"/>
                </a:solidFill>
              </a:rPr>
              <a:t> = function() { ... }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</a:t>
            </a:r>
            <a:r>
              <a:rPr lang="en-US" dirty="0" err="1">
                <a:solidFill>
                  <a:srgbClr val="17375E"/>
                </a:solidFill>
              </a:rPr>
              <a:t>ASR.onresult</a:t>
            </a:r>
            <a:r>
              <a:rPr lang="en-US" dirty="0">
                <a:solidFill>
                  <a:srgbClr val="17375E"/>
                </a:solidFill>
              </a:rPr>
              <a:t> = function(event) { ...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7375E"/>
                </a:solidFill>
              </a:rPr>
              <a:t>  </a:t>
            </a:r>
            <a:r>
              <a:rPr lang="en-US" dirty="0" err="1" smtClean="0">
                <a:solidFill>
                  <a:srgbClr val="17375E"/>
                </a:solidFill>
              </a:rPr>
              <a:t>ASR.onend</a:t>
            </a:r>
            <a:r>
              <a:rPr lang="en-US" dirty="0" smtClean="0">
                <a:solidFill>
                  <a:srgbClr val="17375E"/>
                </a:solidFill>
              </a:rPr>
              <a:t> </a:t>
            </a:r>
            <a:r>
              <a:rPr lang="en-US" dirty="0">
                <a:solidFill>
                  <a:srgbClr val="17375E"/>
                </a:solidFill>
              </a:rPr>
              <a:t>= function() { ... </a:t>
            </a:r>
            <a:r>
              <a:rPr lang="en-US" dirty="0" smtClean="0">
                <a:solidFill>
                  <a:srgbClr val="17375E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7933C"/>
                </a:solidFill>
              </a:rPr>
              <a:t>  </a:t>
            </a:r>
            <a:r>
              <a:rPr lang="en-US" dirty="0" err="1" smtClean="0">
                <a:solidFill>
                  <a:srgbClr val="77933C"/>
                </a:solidFill>
              </a:rPr>
              <a:t>ASR.onerror</a:t>
            </a:r>
            <a:r>
              <a:rPr lang="en-US" dirty="0" smtClean="0">
                <a:solidFill>
                  <a:srgbClr val="77933C"/>
                </a:solidFill>
              </a:rPr>
              <a:t> </a:t>
            </a:r>
            <a:r>
              <a:rPr lang="en-US" dirty="0">
                <a:solidFill>
                  <a:srgbClr val="77933C"/>
                </a:solidFill>
              </a:rPr>
              <a:t>= function(event) { ... }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smtClean="0"/>
              <a:t>Recognition-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24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</a:t>
            </a:r>
            <a:r>
              <a:rPr lang="en-US" dirty="0" smtClean="0">
                <a:solidFill>
                  <a:srgbClr val="17375E"/>
                </a:solidFill>
              </a:rPr>
              <a:t>…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7375E"/>
                </a:solidFill>
              </a:rPr>
              <a:t>  …</a:t>
            </a: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results: {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0: {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  0: {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    confidence: 0.695017397403717,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    transcript: "this is a test of speech recognition on chrome"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  },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  </a:t>
            </a:r>
            <a:r>
              <a:rPr lang="en-US" dirty="0" err="1">
                <a:solidFill>
                  <a:srgbClr val="17375E"/>
                </a:solidFill>
              </a:rPr>
              <a:t>isFinal:true</a:t>
            </a:r>
            <a:r>
              <a:rPr lang="en-US" dirty="0">
                <a:solidFill>
                  <a:srgbClr val="17375E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  length:1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  length:1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  </a:t>
            </a:r>
            <a:r>
              <a:rPr lang="en-US" dirty="0" smtClean="0">
                <a:solidFill>
                  <a:srgbClr val="17375E"/>
                </a:solidFill>
              </a:rPr>
              <a:t>…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17375E"/>
                </a:solidFill>
              </a:rPr>
              <a:t>  …</a:t>
            </a: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37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0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5838"/>
            <a:ext cx="8229600" cy="5530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API to integrate speech recognition into their web apps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/>
              <a:t>speech recognition for input</a:t>
            </a:r>
          </a:p>
          <a:p>
            <a:pPr lvl="1"/>
            <a:r>
              <a:rPr lang="en-US" b="1" dirty="0"/>
              <a:t>text-to-speech as output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 of Web Speech API Specification of October 2012 Published by the Speech API Community Group.</a:t>
            </a:r>
          </a:p>
          <a:p>
            <a:pPr lvl="1"/>
            <a:r>
              <a:rPr lang="en-US" dirty="0"/>
              <a:t>Updated June 2014 version</a:t>
            </a:r>
          </a:p>
          <a:p>
            <a:pPr lvl="1"/>
            <a:r>
              <a:rPr lang="en-US" dirty="0"/>
              <a:t>https://dvcs.w3.org/hg/speech-</a:t>
            </a:r>
            <a:r>
              <a:rPr lang="en-US" dirty="0" err="1"/>
              <a:t>api</a:t>
            </a:r>
            <a:r>
              <a:rPr lang="en-US" dirty="0"/>
              <a:t>/raw-file/tip/</a:t>
            </a:r>
            <a:r>
              <a:rPr lang="en-US" dirty="0" err="1"/>
              <a:t>webspeechapi.html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dirty="0" smtClean="0"/>
              <a:t>LINK FOR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8989"/>
            <a:ext cx="8229600" cy="81438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800" dirty="0"/>
              <a:t>http://</a:t>
            </a:r>
            <a:r>
              <a:rPr lang="en-US" sz="4800" dirty="0" err="1"/>
              <a:t>bit.ly</a:t>
            </a:r>
            <a:r>
              <a:rPr lang="en-US" sz="4800" dirty="0"/>
              <a:t>/LUS2017speech1</a:t>
            </a:r>
          </a:p>
        </p:txBody>
      </p:sp>
    </p:spTree>
    <p:extLst>
      <p:ext uri="{BB962C8B-B14F-4D97-AF65-F5344CB8AC3E}">
        <p14:creationId xmlns:p14="http://schemas.microsoft.com/office/powerpoint/2010/main" val="32813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67" y="1894162"/>
            <a:ext cx="4279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90" y="1602304"/>
            <a:ext cx="3606800" cy="120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0290" y="1232972"/>
            <a:ext cx="24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N-best : </a:t>
            </a:r>
            <a:r>
              <a:rPr lang="en-US" dirty="0" err="1" smtClean="0"/>
              <a:t>maxAlternatives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7995" y="3344780"/>
            <a:ext cx="221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interimResults</a:t>
            </a:r>
            <a:r>
              <a:rPr lang="en-US" dirty="0" smtClean="0"/>
              <a:t> = true;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6645"/>
            <a:ext cx="9144000" cy="25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2790"/>
          </a:xfrm>
        </p:spPr>
        <p:txBody>
          <a:bodyPr/>
          <a:lstStyle/>
          <a:p>
            <a:r>
              <a:rPr lang="en-US" dirty="0" smtClean="0">
                <a:solidFill>
                  <a:srgbClr val="31859C"/>
                </a:solidFill>
              </a:rPr>
              <a:t>If </a:t>
            </a:r>
            <a:r>
              <a:rPr lang="en-US" dirty="0" err="1" smtClean="0">
                <a:solidFill>
                  <a:srgbClr val="31859C"/>
                </a:solidFill>
              </a:rPr>
              <a:t>maxAlternatives</a:t>
            </a:r>
            <a:r>
              <a:rPr lang="en-US" dirty="0" smtClean="0">
                <a:solidFill>
                  <a:srgbClr val="31859C"/>
                </a:solidFill>
              </a:rPr>
              <a:t> parameter is set.</a:t>
            </a:r>
          </a:p>
          <a:p>
            <a:r>
              <a:rPr lang="en-US" b="1" dirty="0" err="1" smtClean="0">
                <a:solidFill>
                  <a:srgbClr val="31859C"/>
                </a:solidFill>
              </a:rPr>
              <a:t>SpeechRecognitionAlternative</a:t>
            </a:r>
            <a:r>
              <a:rPr lang="en-US" dirty="0" smtClean="0">
                <a:solidFill>
                  <a:srgbClr val="31859C"/>
                </a:solidFill>
              </a:rPr>
              <a:t> – returns </a:t>
            </a:r>
            <a:r>
              <a:rPr lang="en-US" dirty="0" err="1">
                <a:solidFill>
                  <a:srgbClr val="31859C"/>
                </a:solidFill>
              </a:rPr>
              <a:t>maxAlternatives</a:t>
            </a:r>
            <a:r>
              <a:rPr lang="en-US" dirty="0">
                <a:solidFill>
                  <a:srgbClr val="31859C"/>
                </a:solidFill>
              </a:rPr>
              <a:t> </a:t>
            </a:r>
            <a:r>
              <a:rPr lang="en-US" dirty="0" smtClean="0">
                <a:solidFill>
                  <a:srgbClr val="31859C"/>
                </a:solidFill>
              </a:rPr>
              <a:t> results.</a:t>
            </a:r>
            <a:endParaRPr lang="en-US" dirty="0">
              <a:solidFill>
                <a:srgbClr val="31859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8293" y="1313344"/>
            <a:ext cx="80358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1859C"/>
                </a:solidFill>
              </a:rPr>
              <a:t>events.results</a:t>
            </a:r>
            <a:r>
              <a:rPr lang="en-US" dirty="0"/>
              <a:t>: An array containing the results of the recognition. </a:t>
            </a:r>
            <a:endParaRPr lang="en-US" dirty="0" smtClean="0"/>
          </a:p>
          <a:p>
            <a:r>
              <a:rPr lang="en-US" dirty="0" err="1">
                <a:solidFill>
                  <a:srgbClr val="31859C"/>
                </a:solidFill>
              </a:rPr>
              <a:t>events.results</a:t>
            </a:r>
            <a:r>
              <a:rPr lang="en-US" dirty="0">
                <a:solidFill>
                  <a:srgbClr val="31859C"/>
                </a:solidFill>
              </a:rPr>
              <a:t>[</a:t>
            </a:r>
            <a:r>
              <a:rPr lang="en-US" dirty="0" err="1">
                <a:solidFill>
                  <a:srgbClr val="31859C"/>
                </a:solidFill>
              </a:rPr>
              <a:t>i</a:t>
            </a:r>
            <a:r>
              <a:rPr lang="en-US" dirty="0">
                <a:solidFill>
                  <a:srgbClr val="31859C"/>
                </a:solidFill>
              </a:rPr>
              <a:t>]</a:t>
            </a:r>
            <a:r>
              <a:rPr lang="en-US" dirty="0"/>
              <a:t>: </a:t>
            </a:r>
            <a:r>
              <a:rPr lang="en-US" dirty="0" err="1"/>
              <a:t>ith</a:t>
            </a:r>
            <a:r>
              <a:rPr lang="en-US" dirty="0"/>
              <a:t> recognized </a:t>
            </a:r>
            <a:r>
              <a:rPr lang="en-US" dirty="0" smtClean="0"/>
              <a:t>element.</a:t>
            </a:r>
          </a:p>
          <a:p>
            <a:r>
              <a:rPr lang="en-US" dirty="0" err="1">
                <a:solidFill>
                  <a:srgbClr val="31859C"/>
                </a:solidFill>
              </a:rPr>
              <a:t>events.results</a:t>
            </a:r>
            <a:r>
              <a:rPr lang="en-US" dirty="0">
                <a:solidFill>
                  <a:srgbClr val="31859C"/>
                </a:solidFill>
              </a:rPr>
              <a:t>[</a:t>
            </a:r>
            <a:r>
              <a:rPr lang="en-US" dirty="0" err="1">
                <a:solidFill>
                  <a:srgbClr val="31859C"/>
                </a:solidFill>
              </a:rPr>
              <a:t>i</a:t>
            </a:r>
            <a:r>
              <a:rPr lang="en-US" dirty="0">
                <a:solidFill>
                  <a:srgbClr val="31859C"/>
                </a:solidFill>
              </a:rPr>
              <a:t>]</a:t>
            </a:r>
            <a:r>
              <a:rPr lang="en-US" dirty="0"/>
              <a:t>. </a:t>
            </a:r>
            <a:r>
              <a:rPr lang="en-US" dirty="0" err="1" smtClean="0"/>
              <a:t>isFinal</a:t>
            </a:r>
            <a:r>
              <a:rPr lang="en-US" dirty="0" smtClean="0"/>
              <a:t> : </a:t>
            </a:r>
            <a:r>
              <a:rPr lang="en-US" dirty="0"/>
              <a:t>A Boolean that indicates if the the result is final or interim.</a:t>
            </a:r>
          </a:p>
          <a:p>
            <a:r>
              <a:rPr lang="en-US" dirty="0" err="1">
                <a:solidFill>
                  <a:srgbClr val="31859C"/>
                </a:solidFill>
              </a:rPr>
              <a:t>events.</a:t>
            </a:r>
            <a:r>
              <a:rPr lang="en-US" dirty="0" err="1" smtClean="0">
                <a:solidFill>
                  <a:srgbClr val="31859C"/>
                </a:solidFill>
              </a:rPr>
              <a:t>results</a:t>
            </a:r>
            <a:r>
              <a:rPr lang="en-US" dirty="0">
                <a:solidFill>
                  <a:srgbClr val="31859C"/>
                </a:solidFill>
              </a:rPr>
              <a:t>[</a:t>
            </a:r>
            <a:r>
              <a:rPr lang="en-US" dirty="0" err="1">
                <a:solidFill>
                  <a:srgbClr val="31859C"/>
                </a:solidFill>
              </a:rPr>
              <a:t>i</a:t>
            </a:r>
            <a:r>
              <a:rPr lang="en-US" dirty="0">
                <a:solidFill>
                  <a:srgbClr val="31859C"/>
                </a:solidFill>
              </a:rPr>
              <a:t>][j]</a:t>
            </a:r>
            <a:r>
              <a:rPr lang="en-US" dirty="0"/>
              <a:t>: A 2D array containing alternative recognized </a:t>
            </a:r>
            <a:r>
              <a:rPr lang="en-US" dirty="0" smtClean="0"/>
              <a:t>words.</a:t>
            </a:r>
          </a:p>
          <a:p>
            <a:r>
              <a:rPr lang="en-US" dirty="0" err="1">
                <a:solidFill>
                  <a:srgbClr val="31859C"/>
                </a:solidFill>
              </a:rPr>
              <a:t>e</a:t>
            </a:r>
            <a:r>
              <a:rPr lang="en-US" dirty="0" err="1" smtClean="0">
                <a:solidFill>
                  <a:srgbClr val="31859C"/>
                </a:solidFill>
              </a:rPr>
              <a:t>vents.results</a:t>
            </a:r>
            <a:r>
              <a:rPr lang="en-US" dirty="0">
                <a:solidFill>
                  <a:srgbClr val="31859C"/>
                </a:solidFill>
              </a:rPr>
              <a:t>[</a:t>
            </a:r>
            <a:r>
              <a:rPr lang="en-US" dirty="0" err="1">
                <a:solidFill>
                  <a:srgbClr val="31859C"/>
                </a:solidFill>
              </a:rPr>
              <a:t>i</a:t>
            </a:r>
            <a:r>
              <a:rPr lang="en-US" dirty="0">
                <a:solidFill>
                  <a:srgbClr val="31859C"/>
                </a:solidFill>
              </a:rPr>
              <a:t>][j]</a:t>
            </a:r>
            <a:r>
              <a:rPr lang="en-US" dirty="0"/>
              <a:t>.transcript: The text representation of the recognized word(s)</a:t>
            </a:r>
            <a:r>
              <a:rPr lang="en-US" dirty="0" smtClean="0"/>
              <a:t>.</a:t>
            </a:r>
          </a:p>
          <a:p>
            <a:r>
              <a:rPr lang="en-US" dirty="0" err="1">
                <a:solidFill>
                  <a:srgbClr val="31859C"/>
                </a:solidFill>
              </a:rPr>
              <a:t>e</a:t>
            </a:r>
            <a:r>
              <a:rPr lang="en-US" dirty="0" err="1" smtClean="0">
                <a:solidFill>
                  <a:srgbClr val="31859C"/>
                </a:solidFill>
              </a:rPr>
              <a:t>vents.results</a:t>
            </a:r>
            <a:r>
              <a:rPr lang="en-US" dirty="0">
                <a:solidFill>
                  <a:srgbClr val="31859C"/>
                </a:solidFill>
              </a:rPr>
              <a:t>[</a:t>
            </a:r>
            <a:r>
              <a:rPr lang="en-US" dirty="0" err="1">
                <a:solidFill>
                  <a:srgbClr val="31859C"/>
                </a:solidFill>
              </a:rPr>
              <a:t>i</a:t>
            </a:r>
            <a:r>
              <a:rPr lang="en-US" dirty="0">
                <a:solidFill>
                  <a:srgbClr val="31859C"/>
                </a:solidFill>
              </a:rPr>
              <a:t>][j]</a:t>
            </a:r>
            <a:r>
              <a:rPr lang="en-US" dirty="0"/>
              <a:t>.confidence: The probability of the result being correct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				 </a:t>
            </a:r>
            <a:r>
              <a:rPr lang="en-US" dirty="0"/>
              <a:t>The value ranges from 0 to 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87021"/>
            <a:ext cx="8267700" cy="30607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ASR </a:t>
            </a:r>
            <a:r>
              <a:rPr lang="en-US" dirty="0" err="1"/>
              <a:t>onResult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 </a:t>
            </a:r>
            <a:r>
              <a:rPr lang="en-US" dirty="0" err="1" smtClean="0"/>
              <a:t>onResult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34" y="1790700"/>
            <a:ext cx="7721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17375E"/>
                </a:solidFill>
              </a:rPr>
              <a:t>var</a:t>
            </a:r>
            <a:r>
              <a:rPr lang="en-US" sz="2800" dirty="0">
                <a:solidFill>
                  <a:srgbClr val="17375E"/>
                </a:solidFill>
              </a:rPr>
              <a:t> utterance = new </a:t>
            </a:r>
            <a:r>
              <a:rPr lang="en-US" sz="2800" dirty="0" err="1">
                <a:solidFill>
                  <a:srgbClr val="17375E"/>
                </a:solidFill>
              </a:rPr>
              <a:t>SpeechSynthesisUtterance</a:t>
            </a:r>
            <a:r>
              <a:rPr lang="en-US" sz="2800" dirty="0">
                <a:solidFill>
                  <a:srgbClr val="17375E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17375E"/>
                </a:solidFill>
              </a:rPr>
              <a:t>window.speechSynthesis.speak</a:t>
            </a:r>
            <a:r>
              <a:rPr lang="en-US" sz="2800" dirty="0">
                <a:solidFill>
                  <a:srgbClr val="17375E"/>
                </a:solidFill>
              </a:rPr>
              <a:t>(utterance);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voices = </a:t>
            </a:r>
            <a:r>
              <a:rPr lang="en-US" sz="2800" dirty="0" err="1"/>
              <a:t>window.speechSynthesis.getVoices</a:t>
            </a:r>
            <a:r>
              <a:rPr lang="en-US" sz="2800" dirty="0"/>
              <a:t>()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 err="1"/>
              <a:t>TTS.lang</a:t>
            </a:r>
            <a:r>
              <a:rPr lang="en-US" sz="2800" dirty="0"/>
              <a:t> = 'en-GB'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 err="1"/>
              <a:t>TTS.text</a:t>
            </a:r>
            <a:r>
              <a:rPr lang="en-US" sz="2800" dirty="0"/>
              <a:t> =  </a:t>
            </a:r>
            <a:r>
              <a:rPr lang="en-US" sz="2800" dirty="0" smtClean="0"/>
              <a:t>“I am your browser. I can speak”;</a:t>
            </a:r>
          </a:p>
          <a:p>
            <a:pPr marL="0" indent="0">
              <a:buNone/>
            </a:pPr>
            <a:r>
              <a:rPr lang="en-US" sz="2800" dirty="0" err="1"/>
              <a:t>speechSynthesis.speak</a:t>
            </a:r>
            <a:r>
              <a:rPr lang="en-US" sz="2800" dirty="0"/>
              <a:t>(TTS);</a:t>
            </a:r>
          </a:p>
        </p:txBody>
      </p:sp>
    </p:spTree>
    <p:extLst>
      <p:ext uri="{BB962C8B-B14F-4D97-AF65-F5344CB8AC3E}">
        <p14:creationId xmlns:p14="http://schemas.microsoft.com/office/powerpoint/2010/main" val="23133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TTS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2" y="1417638"/>
            <a:ext cx="5943600" cy="124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8262" y="2936432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Voices need to initialized twice – known bug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62" y="3859124"/>
            <a:ext cx="5854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0979" y="1448237"/>
            <a:ext cx="708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a function called </a:t>
            </a:r>
            <a:r>
              <a:rPr lang="en-US" dirty="0" err="1" smtClean="0"/>
              <a:t>speakText</a:t>
            </a:r>
            <a:r>
              <a:rPr lang="en-US" dirty="0" smtClean="0"/>
              <a:t> </a:t>
            </a:r>
            <a:r>
              <a:rPr lang="en-US" dirty="0"/>
              <a:t>similar to </a:t>
            </a:r>
            <a:r>
              <a:rPr lang="en-US" dirty="0" err="1" smtClean="0"/>
              <a:t>onStartTTS</a:t>
            </a:r>
            <a:r>
              <a:rPr lang="en-US" dirty="0" smtClean="0"/>
              <a:t> with </a:t>
            </a:r>
            <a:r>
              <a:rPr lang="en-US" b="1" dirty="0" err="1" smtClean="0"/>
              <a:t>textToSpeak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as input parameter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12" y="2382336"/>
            <a:ext cx="6705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some results from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228"/>
            <a:ext cx="9144000" cy="16787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6324"/>
            <a:ext cx="9144000" cy="21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9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Speech Supported Browser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Chrome &gt; Version 33</a:t>
            </a:r>
          </a:p>
          <a:p>
            <a:pPr lvl="2"/>
            <a:r>
              <a:rPr lang="en-US" dirty="0" smtClean="0"/>
              <a:t>Check by going to Chrome-&gt; About Chrome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Apache web server with https support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377281"/>
            <a:ext cx="7988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of </a:t>
            </a:r>
            <a:r>
              <a:rPr lang="en-US" dirty="0" err="1" smtClean="0"/>
              <a:t>php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500"/>
            <a:ext cx="9144000" cy="21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Server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0138"/>
            <a:ext cx="9144000" cy="12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all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286"/>
            <a:ext cx="8229600" cy="896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/LUS2017Project</a:t>
            </a:r>
          </a:p>
        </p:txBody>
      </p:sp>
    </p:spTree>
    <p:extLst>
      <p:ext uri="{BB962C8B-B14F-4D97-AF65-F5344CB8AC3E}">
        <p14:creationId xmlns:p14="http://schemas.microsoft.com/office/powerpoint/2010/main" val="1678982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15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project folder.</a:t>
            </a:r>
          </a:p>
          <a:p>
            <a:r>
              <a:rPr lang="en-US" dirty="0" smtClean="0"/>
              <a:t>Copy the whole folder to your apache directory.</a:t>
            </a:r>
          </a:p>
          <a:p>
            <a:r>
              <a:rPr lang="en-US" dirty="0" smtClean="0"/>
              <a:t>Try it out.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in </a:t>
            </a:r>
            <a:r>
              <a:rPr lang="en-US" dirty="0" err="1" smtClean="0"/>
              <a:t>LUS.js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2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Speech Supported Browser</a:t>
            </a:r>
          </a:p>
          <a:p>
            <a:pPr lvl="1"/>
            <a:r>
              <a:rPr lang="en-US" dirty="0" smtClean="0"/>
              <a:t>Chrome &gt; Version 33</a:t>
            </a:r>
          </a:p>
          <a:p>
            <a:pPr lvl="2"/>
            <a:r>
              <a:rPr lang="en-US" dirty="0" smtClean="0"/>
              <a:t>Check by going to Chrome-&gt; About Chrome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257550"/>
            <a:ext cx="5143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apache2</a:t>
            </a:r>
          </a:p>
          <a:p>
            <a:pPr lvl="1"/>
            <a:r>
              <a:rPr lang="en-US" dirty="0" smtClean="0"/>
              <a:t>Linux: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apache2</a:t>
            </a:r>
          </a:p>
          <a:p>
            <a:pPr lvl="1"/>
            <a:r>
              <a:rPr lang="en-US" dirty="0" smtClean="0"/>
              <a:t>Mac: should be installed by default</a:t>
            </a:r>
          </a:p>
          <a:p>
            <a:r>
              <a:rPr lang="en-US" dirty="0" smtClean="0"/>
              <a:t>Start apache</a:t>
            </a:r>
            <a:endParaRPr lang="en-US" dirty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apachectl</a:t>
            </a:r>
            <a:r>
              <a:rPr lang="en-US" dirty="0" smtClean="0"/>
              <a:t> start</a:t>
            </a:r>
            <a:endParaRPr lang="en-US" dirty="0" smtClean="0"/>
          </a:p>
          <a:p>
            <a:r>
              <a:rPr lang="en-US" dirty="0" smtClean="0"/>
              <a:t>Check its running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ttp://localhost/</a:t>
            </a:r>
          </a:p>
          <a:p>
            <a:pPr lvl="1"/>
            <a:r>
              <a:rPr lang="en-US" dirty="0">
                <a:hlinkClick r:id="rId2"/>
              </a:rPr>
              <a:t>http://127.0.0.1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7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setup..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1"/>
            <a:ext cx="7702550" cy="1111250"/>
          </a:xfrm>
        </p:spPr>
        <p:txBody>
          <a:bodyPr>
            <a:normAutofit/>
          </a:bodyPr>
          <a:lstStyle/>
          <a:p>
            <a:r>
              <a:rPr lang="en-US" sz="1900" dirty="0"/>
              <a:t>Check settings</a:t>
            </a:r>
          </a:p>
          <a:p>
            <a:pPr lvl="1"/>
            <a:r>
              <a:rPr lang="en-US" sz="1900" dirty="0"/>
              <a:t>/</a:t>
            </a:r>
            <a:r>
              <a:rPr lang="en-US" sz="1900" dirty="0" err="1"/>
              <a:t>etc</a:t>
            </a:r>
            <a:r>
              <a:rPr lang="en-US" sz="1900" dirty="0"/>
              <a:t>/apache2/</a:t>
            </a:r>
            <a:r>
              <a:rPr lang="en-US" sz="1900" dirty="0" err="1"/>
              <a:t>httpd.conf</a:t>
            </a:r>
            <a:endParaRPr lang="en-US" sz="1900" dirty="0"/>
          </a:p>
          <a:p>
            <a:r>
              <a:rPr lang="en-US" sz="1900" dirty="0"/>
              <a:t>Check your </a:t>
            </a:r>
            <a:r>
              <a:rPr lang="en-US" sz="1900" dirty="0" err="1"/>
              <a:t>DocumentRoot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551113"/>
            <a:ext cx="6305550" cy="1314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75" y="4707439"/>
            <a:ext cx="31496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5" y="5505450"/>
            <a:ext cx="4813300" cy="119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800" y="3917459"/>
            <a:ext cx="802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err="1"/>
              <a:t>DocumentRoot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Create a document called </a:t>
            </a:r>
            <a:r>
              <a:rPr lang="en-US" dirty="0" err="1"/>
              <a:t>Speech.html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525" y="5017869"/>
            <a:ext cx="47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Check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</a:t>
            </a:r>
            <a:r>
              <a:rPr lang="en-US" dirty="0" err="1" smtClean="0"/>
              <a:t>DocumentRoot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9982"/>
          </a:xfrm>
        </p:spPr>
        <p:txBody>
          <a:bodyPr>
            <a:normAutofit/>
          </a:bodyPr>
          <a:lstStyle/>
          <a:p>
            <a:r>
              <a:rPr lang="en-US" dirty="0" smtClean="0"/>
              <a:t>Go to your apache2 root folder: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 err="1" smtClean="0"/>
              <a:t>httpd.conf</a:t>
            </a:r>
            <a:r>
              <a:rPr lang="en-US" dirty="0" smtClean="0"/>
              <a:t>  - Change </a:t>
            </a:r>
            <a:r>
              <a:rPr lang="en-US" dirty="0" err="1" smtClean="0"/>
              <a:t>DocumentRoot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Restart Apache</a:t>
            </a:r>
          </a:p>
          <a:p>
            <a:pPr marL="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2"/>
                </a:solidFill>
              </a:rPr>
              <a:t>sudo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apachectl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</a:rPr>
              <a:t>restart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3863181"/>
            <a:ext cx="8089900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93" y="2180771"/>
            <a:ext cx="7086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7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httpd.conf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9424"/>
            <a:ext cx="7968343" cy="51219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0229" y="3619850"/>
            <a:ext cx="3831771" cy="667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289424"/>
            <a:ext cx="4405086" cy="466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8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setup.. </a:t>
            </a:r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61" y="2817703"/>
            <a:ext cx="31496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19" y="5425071"/>
            <a:ext cx="4813300" cy="119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50" y="1864991"/>
            <a:ext cx="802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smtClean="0"/>
              <a:t>the new </a:t>
            </a:r>
            <a:r>
              <a:rPr lang="en-US" b="1" dirty="0" err="1" smtClean="0"/>
              <a:t>DocumentRoot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Create a document called </a:t>
            </a:r>
            <a:r>
              <a:rPr lang="en-US" dirty="0" err="1"/>
              <a:t>Speech.html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750" y="3469353"/>
            <a:ext cx="470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Check it 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19" y="3988037"/>
            <a:ext cx="5016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570</Words>
  <Application>Microsoft Macintosh PowerPoint</Application>
  <PresentationFormat>On-screen Show (4:3)</PresentationFormat>
  <Paragraphs>180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Web Speech API</vt:lpstr>
      <vt:lpstr>PowerPoint Presentation</vt:lpstr>
      <vt:lpstr>Prerequisites</vt:lpstr>
      <vt:lpstr>Chrome</vt:lpstr>
      <vt:lpstr>Initial setup</vt:lpstr>
      <vt:lpstr>Initial setup.. contd</vt:lpstr>
      <vt:lpstr>Changing DocumentRoot</vt:lpstr>
      <vt:lpstr>Update httpd.conf</vt:lpstr>
      <vt:lpstr>Initial setup.. contd</vt:lpstr>
      <vt:lpstr>Edit speech.html</vt:lpstr>
      <vt:lpstr>HTML Page</vt:lpstr>
      <vt:lpstr>Add some JS magic</vt:lpstr>
      <vt:lpstr>TTS</vt:lpstr>
      <vt:lpstr>ASR</vt:lpstr>
      <vt:lpstr>ASR and TTS</vt:lpstr>
      <vt:lpstr>Speech Recognition</vt:lpstr>
      <vt:lpstr>Parameters</vt:lpstr>
      <vt:lpstr>Methods</vt:lpstr>
      <vt:lpstr>On Recognition- Result</vt:lpstr>
      <vt:lpstr>LINK FOR CODE</vt:lpstr>
      <vt:lpstr>Check for errors</vt:lpstr>
      <vt:lpstr>ASR Parameters</vt:lpstr>
      <vt:lpstr>N-best</vt:lpstr>
      <vt:lpstr>ASR onResult</vt:lpstr>
      <vt:lpstr>ASR onResult</vt:lpstr>
      <vt:lpstr>Speech Synthesis</vt:lpstr>
      <vt:lpstr>TTS Parameters</vt:lpstr>
      <vt:lpstr>More….</vt:lpstr>
      <vt:lpstr>Lets get some results from server</vt:lpstr>
      <vt:lpstr>A little bit of php</vt:lpstr>
      <vt:lpstr>Use the Server</vt:lpstr>
      <vt:lpstr>Download all the files</vt:lpstr>
      <vt:lpstr>Movie time</vt:lpstr>
      <vt:lpstr>Project</vt:lpstr>
    </vt:vector>
  </TitlesOfParts>
  <Company>University of Trento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Speech API</dc:title>
  <dc:creator>Arindam Ghosh</dc:creator>
  <cp:lastModifiedBy>Ghosh, Arindam</cp:lastModifiedBy>
  <cp:revision>95</cp:revision>
  <dcterms:created xsi:type="dcterms:W3CDTF">2015-04-18T10:43:12Z</dcterms:created>
  <dcterms:modified xsi:type="dcterms:W3CDTF">2017-05-16T08:31:59Z</dcterms:modified>
</cp:coreProperties>
</file>