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2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9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6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7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11A6-618E-445C-8CA1-76ED9A0CA46A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CA8F-938F-48F7-91AE-3CB091894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rl?sa=i&amp;rct=j&amp;q=&amp;esrc=s&amp;source=images&amp;cd=&amp;cad=rja&amp;uact=8&amp;ved=0CAcQjRw&amp;url=http://www.cabelas.com/product/Fish-hook-buyers-guide/533184.uts&amp;ei=HKsZVci8C8KxggSEj4PIAg&amp;bvm=bv.89381419,d.eXY&amp;psig=AFQjCNHvfQWTkehm6jKn9yFDr71vNvdN9w&amp;ust=142783195579063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025" y="740002"/>
            <a:ext cx="7772400" cy="1470025"/>
          </a:xfrm>
        </p:spPr>
        <p:txBody>
          <a:bodyPr/>
          <a:lstStyle/>
          <a:p>
            <a:r>
              <a:rPr lang="en-US" dirty="0" smtClean="0"/>
              <a:t>Proposed Outreach Material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QEBUUDxAWFhUVGRcSFBUXFhQXGBQYFxgYFxQXFBUYHCggGBolHhkUIzQlJSkrLjYwFyEzODMsNygtLysBCgoKDg0OFA8QFy4eHiQsNSwsLCw4KyssLCssNzcsKywsKywuNzc4LTcuLDIrNCwsLCwsNzcrLDcrKywrLCsrK//AABEIAFIARAMBIgACEQEDEQH/xAAbAAEAAwEBAQEAAAAAAAAAAAAAAwQFAQYCB//EADMQAAEDAQcBBQYHAQAAAAAAAAEAAgMRBAUSITFBYVEicYGhsQYTMkJSwSNicpGS0fAz/8QAFgEBAQEAAAAAAAAAAAAAAAAAAAEC/8QAFxEBAQEBAAAAAAAAAAAAAAAAAAERQf/aAAwDAQACEQMRAD8A/cUREBERARFwoM6+bz9w0YY3SONAGtGZrkFDFbJ24XTQgB2zXYjH0xHfwVyF2KV/5aNH+8VBetvYzCwkF7zRrRqepp0QaMbqgEb5ovizR4WNb0ACIJURcqg6i4HLkkgaKk5IPpVrfahEwuOezR9R2AUsUmIA9cx3LyftPemWJp0q2Lk6OeBxsrJqWq8dueJgyEY5XV94anDiO36Wr0FzXBHZ3GQkyTP+OV5qc/lb9LeAofZW6TDGHyD8R4qfyjYd+5W8EtIIiKKKlb7aIxz6dFPaZwxpJWHcET53G0S1DDURMPzCv/R/JIy4VRtWVpawYtdXd+pVCR5nkDR8OTj+navLvSq5fV4Na5sQNXvzDN3Z0HhXXgKzZ4xBGS41J7T3budx6AII76tGFhbiw1BLnfSwDtH7LBuO7XT2j3s0eFkdBGw57VFeRr4qa1PM0obqcQqNQX6taerGDtHqaBelssAjaGjbUnUk6k8kq7hmpQuoiyoiIgyL47Tgxx7LqNPc40Pll4rTJDW8AeQCq3lYzKOyaOGlRUHhw6KlHZrRTC4NpplI6lO4tqqjMuwxutc9slI7LWQMqfh7ON9P5AeCltd5Ola57MsLS5gPyih/Ffz0bys9vsbNjI9+wRk4iAHF1eActhmtu8rGyz2UsYNXRgk5l1XtqSd8qrVziTXfZq7wxuImpAwAnXWsju8ur+wW6FXsDaRtHHrmrCxWhF8vdQVJoAorPJjq7bQfdBOiIgIiICoX1ZTLCWjUEOHeDX+1fXCgqXbPiYOo1HqrizrXZnNOOIVO7dCeW88KOG8yci11eWPH75U80Fi8BiLW13qRwOqtxswgAbKpZYTiLn5k7nyoNgFdCAiIgIiICIiDhQLqICIiAiIg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6038" y="-411163"/>
            <a:ext cx="714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data:image/jpeg;base64,/9j/4AAQSkZJRgABAQAAAQABAAD/2wCEAAkGBxQQEBUUDxAWFhUVGRcSFBUXFhQXGBQYFxgYFxQXFBUYHCggGBolHhkUIzQlJSkrLjYwFyEzODMsNygtLysBCgoKDg0OFA8QFy4eHiQsNSwsLCw4KyssLCssNzcsKywsKywuNzc4LTcuLDIrNCwsLCwsNzcrLDcrKywrLCsrK//AABEIAFIARAMBIgACEQEDEQH/xAAbAAEAAwEBAQEAAAAAAAAAAAAAAwQFAQYCB//EADMQAAEDAQcBBQYHAQAAAAAAAAEAAgMRBAUSITFBYVEicYGhsQYTMkJSwSNicpGS0fAz/8QAFgEBAQEAAAAAAAAAAAAAAAAAAAEC/8QAFxEBAQEBAAAAAAAAAAAAAAAAAAERQf/aAAwDAQACEQMRAD8A/cUREBERARFwoM6+bz9w0YY3SONAGtGZrkFDFbJ24XTQgB2zXYjH0xHfwVyF2KV/5aNH+8VBetvYzCwkF7zRrRqepp0QaMbqgEb5ovizR4WNb0ACIJURcqg6i4HLkkgaKk5IPpVrfahEwuOezR9R2AUsUmIA9cx3LyftPemWJp0q2Lk6OeBxsrJqWq8dueJgyEY5XV94anDiO36Wr0FzXBHZ3GQkyTP+OV5qc/lb9LeAofZW6TDGHyD8R4qfyjYd+5W8EtIIiKKKlb7aIxz6dFPaZwxpJWHcET53G0S1DDURMPzCv/R/JIy4VRtWVpawYtdXd+pVCR5nkDR8OTj+navLvSq5fV4Na5sQNXvzDN3Z0HhXXgKzZ4xBGS41J7T3budx6AII76tGFhbiw1BLnfSwDtH7LBuO7XT2j3s0eFkdBGw57VFeRr4qa1PM0obqcQqNQX6taerGDtHqaBelssAjaGjbUnUk6k8kq7hmpQuoiyoiIgyL47Tgxx7LqNPc40Pll4rTJDW8AeQCq3lYzKOyaOGlRUHhw6KlHZrRTC4NpplI6lO4tqqjMuwxutc9slI7LWQMqfh7ON9P5AeCltd5Ola57MsLS5gPyih/Ffz0bys9vsbNjI9+wRk4iAHF1eActhmtu8rGyz2UsYNXRgk5l1XtqSd8qrVziTXfZq7wxuImpAwAnXWsju8ur+wW6FXsDaRtHHrmrCxWhF8vdQVJoAorPJjq7bQfdBOiIgIiICoX1ZTLCWjUEOHeDX+1fXCgqXbPiYOo1HqrizrXZnNOOIVO7dCeW88KOG8yci11eWPH75U80Fi8BiLW13qRwOqtxswgAbKpZYTiLn5k7nyoNgFdCAiIgIiICIiDhQLqICIiAiIg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98438" y="-258763"/>
            <a:ext cx="714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6" descr="data:image/jpeg;base64,/9j/4AAQSkZJRgABAQAAAQABAAD/2wCEAAkGBxQQEBUUDxAWFhUVGRcSFBUXFhQXGBQYFxgYFxQXFBUYHCggGBolHhkUIzQlJSkrLjYwFyEzODMsNygtLysBCgoKDg0OFA8QFy4eHiQsNSwsLCw4KyssLCssNzcsKywsKywuNzc4LTcuLDIrNCwsLCwsNzcrLDcrKywrLCsrK//AABEIAFIARAMBIgACEQEDEQH/xAAbAAEAAwEBAQEAAAAAAAAAAAAAAwQFAQYCB//EADMQAAEDAQcBBQYHAQAAAAAAAAEAAgMRBAUSITFBYVEicYGhsQYTMkJSwSNicpGS0fAz/8QAFgEBAQEAAAAAAAAAAAAAAAAAAAEC/8QAFxEBAQEBAAAAAAAAAAAAAAAAAAERQf/aAAwDAQACEQMRAD8A/cUREBERARFwoM6+bz9w0YY3SONAGtGZrkFDFbJ24XTQgB2zXYjH0xHfwVyF2KV/5aNH+8VBetvYzCwkF7zRrRqepp0QaMbqgEb5ovizR4WNb0ACIJURcqg6i4HLkkgaKk5IPpVrfahEwuOezR9R2AUsUmIA9cx3LyftPemWJp0q2Lk6OeBxsrJqWq8dueJgyEY5XV94anDiO36Wr0FzXBHZ3GQkyTP+OV5qc/lb9LeAofZW6TDGHyD8R4qfyjYd+5W8EtIIiKKKlb7aIxz6dFPaZwxpJWHcET53G0S1DDURMPzCv/R/JIy4VRtWVpawYtdXd+pVCR5nkDR8OTj+navLvSq5fV4Na5sQNXvzDN3Z0HhXXgKzZ4xBGS41J7T3budx6AII76tGFhbiw1BLnfSwDtH7LBuO7XT2j3s0eFkdBGw57VFeRr4qa1PM0obqcQqNQX6taerGDtHqaBelssAjaGjbUnUk6k8kq7hmpQuoiyoiIgyL47Tgxx7LqNPc40Pll4rTJDW8AeQCq3lYzKOyaOGlRUHhw6KlHZrRTC4NpplI6lO4tqqjMuwxutc9slI7LWQMqfh7ON9P5AeCltd5Ola57MsLS5gPyih/Ffz0bys9vsbNjI9+wRk4iAHF1eActhmtu8rGyz2UsYNXRgk5l1XtqSd8qrVziTXfZq7wxuImpAwAnXWsju8ur+wW6FXsDaRtHHrmrCxWhF8vdQVJoAorPJjq7bQfdBOiIgIiICoX1ZTLCWjUEOHeDX+1fXCgqXbPiYOo1HqrizrXZnNOOIVO7dCeW88KOG8yci11eWPH75U80Fi8BiLW13qRwOqtxswgAbKpZYTiLn5k7nyoNgFdCAiIgIiICIiDhQLqICIiAiIg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50838" y="-106363"/>
            <a:ext cx="714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ts1.mm.bing.net/th?&amp;id=HN.607998212343663704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2954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s1.mm.bing.net/th?&amp;id=HN.608032185542181417&amp;w=300&amp;h=300&amp;c=0&amp;pid=1.9&amp;rs=0&amp;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00600"/>
            <a:ext cx="12573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Identity, Credential, and Access Management (ICAM)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98" y="1447800"/>
            <a:ext cx="8229600" cy="51054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sz="4000" dirty="0"/>
              <a:t>A federated ICAM strategy </a:t>
            </a:r>
            <a:r>
              <a:rPr lang="en-US" sz="4000" dirty="0" smtClean="0"/>
              <a:t>is recommended for </a:t>
            </a:r>
            <a:r>
              <a:rPr lang="en-US" sz="4000" dirty="0"/>
              <a:t>FirstNet </a:t>
            </a:r>
            <a:r>
              <a:rPr lang="en-US" sz="4000" dirty="0" smtClean="0"/>
              <a:t>which would leverage </a:t>
            </a:r>
            <a:r>
              <a:rPr lang="en-US" sz="4000" dirty="0"/>
              <a:t>existing identity and credential management </a:t>
            </a:r>
            <a:r>
              <a:rPr lang="en-US" sz="4000" dirty="0" smtClean="0"/>
              <a:t>investments;</a:t>
            </a:r>
          </a:p>
          <a:p>
            <a:r>
              <a:rPr lang="en-US" sz="4000" dirty="0"/>
              <a:t>FirstNet would recognize the existing credentials to be used to authorize access to FirstNet and resources on the </a:t>
            </a:r>
            <a:r>
              <a:rPr lang="en-US" sz="4000" dirty="0" smtClean="0"/>
              <a:t>network;</a:t>
            </a:r>
          </a:p>
          <a:p>
            <a:r>
              <a:rPr lang="en-US" sz="4000" dirty="0"/>
              <a:t>The strategy would </a:t>
            </a:r>
            <a:r>
              <a:rPr lang="en-US" sz="4000" dirty="0" smtClean="0"/>
              <a:t>encompass:</a:t>
            </a:r>
            <a:endParaRPr lang="en-US" sz="4000" dirty="0"/>
          </a:p>
          <a:p>
            <a:pPr lvl="1"/>
            <a:r>
              <a:rPr lang="en-US" sz="3400" dirty="0" smtClean="0"/>
              <a:t>Identity </a:t>
            </a:r>
            <a:r>
              <a:rPr lang="en-US" sz="3400" dirty="0"/>
              <a:t>proofing of network users—the process of verifying a user’s identity </a:t>
            </a:r>
            <a:endParaRPr lang="en-US" sz="3400" dirty="0" smtClean="0"/>
          </a:p>
          <a:p>
            <a:pPr lvl="1"/>
            <a:r>
              <a:rPr lang="en-US" sz="3400" dirty="0" smtClean="0"/>
              <a:t>Attribute </a:t>
            </a:r>
            <a:r>
              <a:rPr lang="en-US" sz="3400" dirty="0"/>
              <a:t>provisioning—including in the identity information about the user necessary to determine access to the network and resources, such as job role/duties, level of training or certification, type of agency, </a:t>
            </a:r>
            <a:r>
              <a:rPr lang="en-US" sz="3400" dirty="0" smtClean="0"/>
              <a:t>etc.</a:t>
            </a:r>
          </a:p>
          <a:p>
            <a:pPr lvl="1"/>
            <a:r>
              <a:rPr lang="en-US" sz="3400" dirty="0" smtClean="0"/>
              <a:t>Credentialing—the </a:t>
            </a:r>
            <a:r>
              <a:rPr lang="en-US" sz="3400" dirty="0"/>
              <a:t>process of issuing a secure representation of the user’s identity. </a:t>
            </a:r>
            <a:endParaRPr lang="en-US" sz="3400" dirty="0" smtClean="0"/>
          </a:p>
          <a:p>
            <a:pPr lvl="1"/>
            <a:r>
              <a:rPr lang="en-US" sz="3400" dirty="0" smtClean="0"/>
              <a:t>Attribute </a:t>
            </a:r>
            <a:r>
              <a:rPr lang="en-US" sz="3400" dirty="0"/>
              <a:t>Exchange and Verification Service-the process of transmitting user’s entitlements, authorizations, and other attributes and/or verifying user’s attributes while preserving the user’s </a:t>
            </a:r>
            <a:r>
              <a:rPr lang="en-US" sz="3400" dirty="0" smtClean="0"/>
              <a:t>privacy.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596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10" y="4919646"/>
            <a:ext cx="12192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29" y="3286287"/>
            <a:ext cx="12192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ts1.mm.bing.net/th?&amp;id=HN.608018888323763130&amp;w=300&amp;h=300&amp;c=0&amp;pid=1.9&amp;rs=0&amp;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82" y="1768634"/>
            <a:ext cx="12192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Priority and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648200" cy="548640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4000" dirty="0" smtClean="0"/>
              <a:t>FirstNet asked the PSAC make recommendation related to Priority and Preemption;</a:t>
            </a:r>
          </a:p>
          <a:p>
            <a:r>
              <a:rPr lang="en-US" sz="4000" dirty="0" smtClean="0"/>
              <a:t>The PSAC is leveraging NPSTC;</a:t>
            </a:r>
          </a:p>
          <a:p>
            <a:r>
              <a:rPr lang="en-US" sz="4000" dirty="0"/>
              <a:t>NPSTC has proposed a Priority and QoS Control Service (PQCS) framework  to enable the support of a set of public safety specific </a:t>
            </a:r>
            <a:r>
              <a:rPr lang="en-US" sz="4000" dirty="0" smtClean="0"/>
              <a:t>capabilities:</a:t>
            </a:r>
          </a:p>
          <a:p>
            <a:pPr lvl="1"/>
            <a:r>
              <a:rPr lang="en-US" sz="3600" dirty="0"/>
              <a:t>Not all of the features and functionality needed to manage public safety </a:t>
            </a:r>
            <a:r>
              <a:rPr lang="en-US" sz="3600" dirty="0"/>
              <a:t>PQoS</a:t>
            </a:r>
            <a:r>
              <a:rPr lang="en-US" sz="3600" dirty="0"/>
              <a:t> are currently available in the existing 3GPP LTE </a:t>
            </a:r>
            <a:r>
              <a:rPr lang="en-US" sz="3600" dirty="0" smtClean="0"/>
              <a:t>standard;</a:t>
            </a:r>
          </a:p>
          <a:p>
            <a:pPr lvl="1"/>
            <a:r>
              <a:rPr lang="en-US" sz="3600" dirty="0" smtClean="0"/>
              <a:t>NPSTC has defined:</a:t>
            </a:r>
          </a:p>
          <a:p>
            <a:pPr marL="1257300" lvl="3"/>
            <a:r>
              <a:rPr lang="en-US" sz="3600" dirty="0"/>
              <a:t>Static (Default) </a:t>
            </a:r>
            <a:r>
              <a:rPr lang="en-US" sz="3600" dirty="0" smtClean="0"/>
              <a:t>Priority, which handles </a:t>
            </a:r>
            <a:r>
              <a:rPr lang="en-US" sz="3600" dirty="0"/>
              <a:t>day to day prioritization of all users and </a:t>
            </a:r>
            <a:r>
              <a:rPr lang="en-US" sz="3600" dirty="0" smtClean="0"/>
              <a:t>applications</a:t>
            </a:r>
            <a:endParaRPr lang="en-US" sz="3600" dirty="0"/>
          </a:p>
          <a:p>
            <a:pPr marL="1257300" lvl="3"/>
            <a:r>
              <a:rPr lang="en-US" sz="3600" dirty="0"/>
              <a:t>Dynamic </a:t>
            </a:r>
            <a:r>
              <a:rPr lang="en-US" sz="3600" dirty="0" smtClean="0"/>
              <a:t>Priority, which manages congestion </a:t>
            </a:r>
            <a:r>
              <a:rPr lang="en-US" sz="3600" dirty="0"/>
              <a:t>using data attributes </a:t>
            </a:r>
            <a:r>
              <a:rPr lang="en-US" sz="3600" dirty="0" smtClean="0"/>
              <a:t>related to the users  current role/assignment </a:t>
            </a:r>
            <a:endParaRPr lang="en-US" sz="3600" dirty="0"/>
          </a:p>
          <a:p>
            <a:pPr lvl="1"/>
            <a:endParaRPr lang="en-US" sz="3600" dirty="0"/>
          </a:p>
        </p:txBody>
      </p:sp>
      <p:cxnSp>
        <p:nvCxnSpPr>
          <p:cNvPr id="7" name="Straight Arrow Connector 47"/>
          <p:cNvCxnSpPr>
            <a:cxnSpLocks noChangeShapeType="1"/>
          </p:cNvCxnSpPr>
          <p:nvPr/>
        </p:nvCxnSpPr>
        <p:spPr bwMode="auto">
          <a:xfrm flipH="1">
            <a:off x="5442649" y="3184878"/>
            <a:ext cx="10849" cy="59601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8"/>
          <p:cNvCxnSpPr>
            <a:cxnSpLocks noChangeShapeType="1"/>
          </p:cNvCxnSpPr>
          <p:nvPr/>
        </p:nvCxnSpPr>
        <p:spPr bwMode="auto">
          <a:xfrm>
            <a:off x="5453498" y="4854692"/>
            <a:ext cx="24339" cy="63572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49"/>
          <p:cNvCxnSpPr>
            <a:cxnSpLocks noChangeShapeType="1"/>
          </p:cNvCxnSpPr>
          <p:nvPr/>
        </p:nvCxnSpPr>
        <p:spPr bwMode="auto">
          <a:xfrm>
            <a:off x="5406382" y="1676400"/>
            <a:ext cx="14431" cy="58755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6015983" y="1973381"/>
            <a:ext cx="3004081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Step 1. Access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Priority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Is the </a:t>
            </a: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device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 of sufficient priority to communicate with the NPBSN now?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015982" y="3094463"/>
            <a:ext cx="307181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Step 2. Admission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Priority</a:t>
            </a:r>
          </a:p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Is the </a:t>
            </a: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user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 of sufficient priority to</a:t>
            </a:r>
          </a:p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obtain resources to send and receive content (voice, data, video)? Should</a:t>
            </a:r>
          </a:p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another user be pre-empted or pre-empt others?</a:t>
            </a:r>
          </a:p>
        </p:txBody>
      </p:sp>
      <p:sp>
        <p:nvSpPr>
          <p:cNvPr id="12" name="TextBox 46"/>
          <p:cNvSpPr txBox="1">
            <a:spLocks noChangeArrowheads="1"/>
          </p:cNvSpPr>
          <p:nvPr/>
        </p:nvSpPr>
        <p:spPr bwMode="auto">
          <a:xfrm>
            <a:off x="6042002" y="4997972"/>
            <a:ext cx="323268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Step 3.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Scheduling Priority</a:t>
            </a:r>
            <a:endParaRPr lang="en-US" b="1" dirty="0">
              <a:latin typeface="Tahoma" pitchFamily="34" charset="0"/>
              <a:cs typeface="Tahoma" pitchFamily="34" charset="0"/>
            </a:endParaRP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Scheduling priority determines 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which</a:t>
            </a:r>
          </a:p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packets are sent over-the-air (and how frequently) 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s1.mm.bing.net/th?&amp;id=HN.607997812916094097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s1.mm.bing.net/th?&amp;id=HN.607987316014778551&amp;w=300&amp;h=300&amp;c=0&amp;pid=1.9&amp;rs=0&amp;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1747470" cy="17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NPSTC Broadband Working Group has a Local Control Task Group</a:t>
            </a:r>
          </a:p>
          <a:p>
            <a:r>
              <a:rPr lang="en-US" sz="4000" dirty="0" smtClean="0"/>
              <a:t>The NPSTC LCTG is developing a requirements document to address:</a:t>
            </a:r>
          </a:p>
          <a:p>
            <a:pPr marL="1435100" lvl="1"/>
            <a:r>
              <a:rPr lang="en-US" dirty="0"/>
              <a:t>User and Device </a:t>
            </a:r>
            <a:r>
              <a:rPr lang="en-US" dirty="0" smtClean="0"/>
              <a:t>Management </a:t>
            </a:r>
            <a:r>
              <a:rPr lang="en-US" dirty="0"/>
              <a:t>– This involves managing and controlling subscriptions, applications, and device configurations</a:t>
            </a:r>
            <a:r>
              <a:rPr lang="en-US" dirty="0" smtClean="0"/>
              <a:t>;</a:t>
            </a:r>
            <a:endParaRPr lang="en-US" dirty="0"/>
          </a:p>
          <a:p>
            <a:pPr marL="1435100" lvl="1"/>
            <a:r>
              <a:rPr lang="en-US" dirty="0"/>
              <a:t>Network </a:t>
            </a:r>
            <a:r>
              <a:rPr lang="en-US" dirty="0" smtClean="0"/>
              <a:t>Operations, Monitoring </a:t>
            </a:r>
            <a:r>
              <a:rPr lang="en-US" dirty="0"/>
              <a:t>and </a:t>
            </a:r>
            <a:r>
              <a:rPr lang="en-US" dirty="0" smtClean="0"/>
              <a:t>Maintenance;</a:t>
            </a:r>
            <a:endParaRPr lang="en-US" dirty="0"/>
          </a:p>
          <a:p>
            <a:pPr marL="1435100" lvl="1"/>
            <a:r>
              <a:rPr lang="en-US" dirty="0"/>
              <a:t>General Requirements on Applications &amp; </a:t>
            </a:r>
            <a:r>
              <a:rPr lang="en-US" dirty="0" smtClean="0"/>
              <a:t>Services;</a:t>
            </a:r>
            <a:endParaRPr lang="en-US" dirty="0"/>
          </a:p>
          <a:p>
            <a:pPr marL="1435100" lvl="1"/>
            <a:r>
              <a:rPr lang="en-US" dirty="0"/>
              <a:t>Specific Requirements for 3GPP Defined </a:t>
            </a:r>
            <a:r>
              <a:rPr lang="en-US" dirty="0" smtClean="0"/>
              <a:t>Services </a:t>
            </a:r>
            <a:r>
              <a:rPr lang="en-US" dirty="0"/>
              <a:t>– This section describes requirements on </a:t>
            </a:r>
            <a:r>
              <a:rPr lang="en-US" dirty="0" smtClean="0"/>
              <a:t>agency </a:t>
            </a:r>
            <a:r>
              <a:rPr lang="en-US" dirty="0"/>
              <a:t>control of 3GPP </a:t>
            </a:r>
            <a:r>
              <a:rPr lang="en-US" dirty="0" smtClean="0"/>
              <a:t>services </a:t>
            </a:r>
            <a:r>
              <a:rPr lang="en-US" dirty="0"/>
              <a:t>currently under development, including Mission Critical PTT Services (MCPTT), Group </a:t>
            </a:r>
            <a:r>
              <a:rPr lang="en-US" dirty="0" smtClean="0"/>
              <a:t>Communications, </a:t>
            </a:r>
            <a:r>
              <a:rPr lang="en-US" dirty="0"/>
              <a:t>Proximity </a:t>
            </a:r>
            <a:r>
              <a:rPr lang="en-US" dirty="0" smtClean="0"/>
              <a:t>Services, </a:t>
            </a:r>
            <a:r>
              <a:rPr lang="en-US" dirty="0"/>
              <a:t>and Isolated </a:t>
            </a:r>
            <a:r>
              <a:rPr lang="en-US" dirty="0" smtClean="0"/>
              <a:t>Operations;</a:t>
            </a:r>
            <a:endParaRPr lang="en-US" dirty="0"/>
          </a:p>
          <a:p>
            <a:pPr marL="1435100" lvl="1"/>
            <a:r>
              <a:rPr lang="en-US" dirty="0"/>
              <a:t>Accounting Requirements </a:t>
            </a:r>
            <a:r>
              <a:rPr lang="en-US" dirty="0" smtClean="0"/>
              <a:t>- </a:t>
            </a:r>
            <a:r>
              <a:rPr lang="en-US" dirty="0"/>
              <a:t>This section describes accounting information required by </a:t>
            </a:r>
            <a:r>
              <a:rPr lang="en-US" dirty="0" smtClean="0"/>
              <a:t>agencies; </a:t>
            </a:r>
            <a:r>
              <a:rPr lang="en-US" dirty="0"/>
              <a:t>and</a:t>
            </a:r>
            <a:r>
              <a:rPr lang="en-US" dirty="0" smtClean="0"/>
              <a:t>,</a:t>
            </a:r>
            <a:endParaRPr lang="en-US" dirty="0"/>
          </a:p>
          <a:p>
            <a:pPr marL="1435100" lvl="1"/>
            <a:r>
              <a:rPr lang="en-US" dirty="0"/>
              <a:t>Technical Support </a:t>
            </a:r>
            <a:r>
              <a:rPr lang="en-US" dirty="0" smtClean="0"/>
              <a:t>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8" y="3601810"/>
            <a:ext cx="2295948" cy="205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Builder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499374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Five </a:t>
            </a:r>
            <a:r>
              <a:rPr lang="en-US" sz="4000" dirty="0" smtClean="0"/>
              <a:t>Public Safety </a:t>
            </a:r>
            <a:r>
              <a:rPr lang="en-US" sz="4000" dirty="0" smtClean="0"/>
              <a:t>LTE projects are ongoing:</a:t>
            </a:r>
          </a:p>
          <a:p>
            <a:pPr lvl="1"/>
            <a:r>
              <a:rPr lang="en-US" sz="3600" dirty="0" smtClean="0"/>
              <a:t>Funded through grants prior to FirstNet</a:t>
            </a:r>
          </a:p>
          <a:p>
            <a:pPr lvl="1"/>
            <a:r>
              <a:rPr lang="en-US" sz="3600" dirty="0" smtClean="0"/>
              <a:t>Each has negotiated a spectrum lease with FirstNet</a:t>
            </a:r>
          </a:p>
          <a:p>
            <a:pPr lvl="1"/>
            <a:r>
              <a:rPr lang="en-US" sz="3600" dirty="0" smtClean="0"/>
              <a:t>Each has been given key learning conditions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4" y="4800600"/>
            <a:ext cx="1727654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18" y="3714750"/>
            <a:ext cx="183696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99" y="5724525"/>
            <a:ext cx="26193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51651"/>
            <a:ext cx="155886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ts1.mm.bing.net/th?&amp;id=HN.608027594217685185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26" y="304800"/>
            <a:ext cx="21907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Early Builder Key </a:t>
            </a:r>
            <a:r>
              <a:rPr lang="en-US" dirty="0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Adams County, CO: PSCR test-bed; PS functionality; devices</a:t>
            </a:r>
          </a:p>
          <a:p>
            <a:r>
              <a:rPr lang="en-US" dirty="0" smtClean="0"/>
              <a:t>Harris County, TX: Data usage; rural coverage; core transition</a:t>
            </a:r>
          </a:p>
          <a:p>
            <a:r>
              <a:rPr lang="en-US" dirty="0" smtClean="0"/>
              <a:t>LA-RICS: Priority and QoS; </a:t>
            </a:r>
            <a:r>
              <a:rPr lang="en-US" dirty="0"/>
              <a:t>u</a:t>
            </a:r>
            <a:r>
              <a:rPr lang="en-US" dirty="0" smtClean="0"/>
              <a:t>tility partnerships</a:t>
            </a:r>
          </a:p>
          <a:p>
            <a:r>
              <a:rPr lang="en-US" dirty="0" smtClean="0"/>
              <a:t>New Jersey: Deployable assets; exercises and training; NOC operations</a:t>
            </a:r>
          </a:p>
          <a:p>
            <a:r>
              <a:rPr lang="en-US" dirty="0" smtClean="0"/>
              <a:t>New Mexico: Hosted core; border spectrum issues; federal and state shared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528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Proposed Outreach Material Updates</vt:lpstr>
      <vt:lpstr>Identity, Credential, and Access Management (ICAM) Activities</vt:lpstr>
      <vt:lpstr>Priority and Preemption</vt:lpstr>
      <vt:lpstr>Local Control</vt:lpstr>
      <vt:lpstr>Early Builder Updates</vt:lpstr>
      <vt:lpstr>Early Builder Key Learnings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17</cp:revision>
  <dcterms:created xsi:type="dcterms:W3CDTF">2015-03-30T11:27:32Z</dcterms:created>
  <dcterms:modified xsi:type="dcterms:W3CDTF">2015-04-08T12:35:42Z</dcterms:modified>
</cp:coreProperties>
</file>