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53"/>
  </p:normalViewPr>
  <p:slideViewPr>
    <p:cSldViewPr snapToGrid="0" snapToObjects="1">
      <p:cViewPr>
        <p:scale>
          <a:sx n="108" d="100"/>
          <a:sy n="108" d="100"/>
        </p:scale>
        <p:origin x="73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6:48:1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24575,'71'39'0,"0"0"0,-1 1 0,1-1 0,0 1 0,-7-7 0,0 0 0,3 5 0,15 11 0,4 2 0,-9-6 0,-20-11 0,4 0 0,-33-11 0,0-5 0,-18-9 0,-3-4 0,-6 2 0,3-6 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6:48:1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17520,'-5'7'0,"2"3"3156,3 19-3156,0 4 1209,0 12-1209,0 0 638,0 7-638,0 2 2052,0 0-2052,0-8 0,0-9 0,0-6 0,0-1 0,0-9 0,0 8 0,0-8 0,0 4 0,0 0 0,0-1 0,0 1 0,0 1 0,0 10 0,-9-9 0,6 16 0,-6-10 0,5-2 0,3-1 0,-3-10 0,-1 4 0,4-5 0,-3-5 0,4 0 0,0-6 0,0 0 0,0 1 0,0-1 0,0 1 0,0-1 0,0 1 0,0-1 0,0 1 0,0-1 0,0 1 0,0-1 0,0 1 0,0-5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6:48:2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8285,'5'5'0,"-2"-1"0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65865-C61A-0548-A317-C9E788617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zh-TW" altLang="en-US" dirty="0"/>
              <a:t>語言程式設計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F2094-F020-774A-A323-5B1A270E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4/2</a:t>
            </a:r>
          </a:p>
          <a:p>
            <a:r>
              <a:rPr kumimoji="1" lang="zh-TW" altLang="en-US" dirty="0"/>
              <a:t>李紹宏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67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E51E2-1C7D-EA49-A18A-4E6A8E60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44AB1-D895-E84A-B2AA-756B40CA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Char </a:t>
            </a:r>
            <a:r>
              <a:rPr kumimoji="1" lang="en-US" altLang="zh-TW" dirty="0" err="1"/>
              <a:t>string_a</a:t>
            </a:r>
            <a:r>
              <a:rPr kumimoji="1" lang="en-US" altLang="zh-TW" dirty="0"/>
              <a:t>[] = “hello”</a:t>
            </a:r>
          </a:p>
          <a:p>
            <a:r>
              <a:rPr kumimoji="1" lang="en-US" altLang="zh-TW" dirty="0"/>
              <a:t>Char *</a:t>
            </a:r>
            <a:r>
              <a:rPr kumimoji="1" lang="en-US" altLang="zh-TW" dirty="0" err="1"/>
              <a:t>string_b</a:t>
            </a:r>
            <a:r>
              <a:rPr kumimoji="1" lang="en-US" altLang="zh-TW" dirty="0"/>
              <a:t> = “hello”</a:t>
            </a:r>
          </a:p>
          <a:p>
            <a:r>
              <a:rPr kumimoji="1" lang="zh-TW" altLang="en-US" dirty="0"/>
              <a:t>雖然 </a:t>
            </a:r>
            <a:r>
              <a:rPr kumimoji="1" lang="en-US" altLang="zh-TW" dirty="0" err="1"/>
              <a:t>string_b</a:t>
            </a:r>
            <a:r>
              <a:rPr kumimoji="1" lang="zh-TW" altLang="en-US" dirty="0"/>
              <a:t> 是</a:t>
            </a:r>
            <a:r>
              <a:rPr kumimoji="1" lang="zh-TW" altLang="en-US" dirty="0">
                <a:solidFill>
                  <a:srgbClr val="FF0000"/>
                </a:solidFill>
              </a:rPr>
              <a:t>唯讀的 </a:t>
            </a:r>
            <a:r>
              <a:rPr kumimoji="1" lang="zh-TW" altLang="en-US" dirty="0">
                <a:solidFill>
                  <a:schemeClr val="tx1"/>
                </a:solidFill>
              </a:rPr>
              <a:t>但可以整串換掉，</a:t>
            </a:r>
            <a:r>
              <a:rPr kumimoji="1" lang="en-US" altLang="zh-TW" dirty="0" err="1">
                <a:solidFill>
                  <a:schemeClr val="tx1"/>
                </a:solidFill>
              </a:rPr>
              <a:t>string_b</a:t>
            </a:r>
            <a:r>
              <a:rPr kumimoji="1" lang="en-US" altLang="zh-TW" dirty="0">
                <a:solidFill>
                  <a:schemeClr val="tx1"/>
                </a:solidFill>
              </a:rPr>
              <a:t> = “HELLO WORLD” </a:t>
            </a:r>
            <a:r>
              <a:rPr kumimoji="1" lang="zh-TW" altLang="en-US" dirty="0">
                <a:solidFill>
                  <a:schemeClr val="tx1"/>
                </a:solidFill>
              </a:rPr>
              <a:t>是可以的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	</a:t>
            </a:r>
            <a:r>
              <a:rPr kumimoji="1" lang="zh-TW" altLang="en-US" dirty="0">
                <a:solidFill>
                  <a:schemeClr val="tx1"/>
                </a:solidFill>
              </a:rPr>
              <a:t>，</a:t>
            </a:r>
            <a:r>
              <a:rPr kumimoji="1" lang="zh-TW" altLang="en-US" dirty="0">
                <a:solidFill>
                  <a:srgbClr val="FF0000"/>
                </a:solidFill>
              </a:rPr>
              <a:t>但這並不代表變成可寫的了</a:t>
            </a:r>
            <a:r>
              <a:rPr kumimoji="1" lang="zh-TW" altLang="en-US" dirty="0">
                <a:solidFill>
                  <a:schemeClr val="tx1"/>
                </a:solidFill>
              </a:rPr>
              <a:t>，此時 </a:t>
            </a:r>
            <a:r>
              <a:rPr kumimoji="1" lang="en-US" altLang="zh-TW" dirty="0" err="1">
                <a:solidFill>
                  <a:schemeClr val="tx1"/>
                </a:solidFill>
              </a:rPr>
              <a:t>string_b</a:t>
            </a:r>
            <a:r>
              <a:rPr kumimoji="1" lang="zh-TW" altLang="en-US" dirty="0">
                <a:solidFill>
                  <a:schemeClr val="tx1"/>
                </a:solidFill>
              </a:rPr>
              <a:t> 只是會</a:t>
            </a:r>
            <a:r>
              <a:rPr kumimoji="1" lang="zh-TW" altLang="en-US" dirty="0">
                <a:solidFill>
                  <a:srgbClr val="FF0000"/>
                </a:solidFill>
              </a:rPr>
              <a:t>指向一個新的地方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tx1"/>
                </a:solidFill>
              </a:rPr>
              <a:t>問： 那 </a:t>
            </a:r>
            <a:r>
              <a:rPr kumimoji="1" lang="en-US" altLang="zh-TW" dirty="0" err="1">
                <a:solidFill>
                  <a:schemeClr val="tx1"/>
                </a:solidFill>
              </a:rPr>
              <a:t>string_a</a:t>
            </a:r>
            <a:r>
              <a:rPr kumimoji="1" lang="en-US" altLang="zh-TW" dirty="0">
                <a:solidFill>
                  <a:schemeClr val="tx1"/>
                </a:solidFill>
              </a:rPr>
              <a:t> </a:t>
            </a:r>
            <a:r>
              <a:rPr kumimoji="1" lang="zh-TW" altLang="en-US" dirty="0">
                <a:solidFill>
                  <a:schemeClr val="tx1"/>
                </a:solidFill>
              </a:rPr>
              <a:t>也可以嗎？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	</a:t>
            </a:r>
            <a:r>
              <a:rPr kumimoji="1" lang="zh-TW" altLang="en-US" dirty="0">
                <a:solidFill>
                  <a:schemeClr val="tx1"/>
                </a:solidFill>
              </a:rPr>
              <a:t>不行，陣列只能循序改值</a:t>
            </a:r>
            <a:endParaRPr kumimoji="1" lang="en-US" altLang="zh-TW" dirty="0">
              <a:solidFill>
                <a:schemeClr val="tx1"/>
              </a:solidFill>
            </a:endParaRP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75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DFBBD-5650-A04E-9AD4-C0E0F77F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字串複製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14531-CA98-6E47-9526-31A9669F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Char str[] = “test”;</a:t>
            </a:r>
          </a:p>
          <a:p>
            <a:pPr marL="0" indent="0">
              <a:buNone/>
            </a:pPr>
            <a:r>
              <a:rPr kumimoji="1" lang="en-US" altLang="zh-TW" dirty="0"/>
              <a:t>Char 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[4];</a:t>
            </a:r>
          </a:p>
          <a:p>
            <a:pPr marL="0" indent="0">
              <a:buNone/>
            </a:pPr>
            <a:r>
              <a:rPr kumimoji="1" lang="en-US" altLang="zh-TW" dirty="0" err="1"/>
              <a:t>New_str</a:t>
            </a:r>
            <a:r>
              <a:rPr kumimoji="1" lang="en-US" altLang="zh-TW" dirty="0"/>
              <a:t> = str</a:t>
            </a:r>
          </a:p>
          <a:p>
            <a:r>
              <a:rPr kumimoji="1" lang="zh-TW" altLang="en-US" dirty="0"/>
              <a:t>以上是</a:t>
            </a:r>
            <a:r>
              <a:rPr kumimoji="1" lang="zh-TW" altLang="en-US" dirty="0">
                <a:solidFill>
                  <a:srgbClr val="FF0000"/>
                </a:solidFill>
              </a:rPr>
              <a:t>淺複製</a:t>
            </a:r>
            <a:r>
              <a:rPr kumimoji="1" lang="zh-TW" altLang="en-US" dirty="0">
                <a:solidFill>
                  <a:schemeClr val="tx1"/>
                </a:solidFill>
              </a:rPr>
              <a:t>，所謂淺複製為：</a:t>
            </a:r>
            <a:r>
              <a:rPr kumimoji="1" lang="en-US" altLang="zh-TW" dirty="0" err="1">
                <a:solidFill>
                  <a:schemeClr val="tx1"/>
                </a:solidFill>
              </a:rPr>
              <a:t>new_str</a:t>
            </a:r>
            <a:r>
              <a:rPr kumimoji="1" lang="en-US" altLang="zh-TW" dirty="0">
                <a:solidFill>
                  <a:schemeClr val="tx1"/>
                </a:solidFill>
              </a:rPr>
              <a:t> </a:t>
            </a:r>
            <a:r>
              <a:rPr kumimoji="1" lang="zh-TW" altLang="en-US" dirty="0">
                <a:solidFill>
                  <a:schemeClr val="tx1"/>
                </a:solidFill>
              </a:rPr>
              <a:t>和</a:t>
            </a:r>
            <a:r>
              <a:rPr kumimoji="1" lang="en-US" altLang="zh-TW" dirty="0">
                <a:solidFill>
                  <a:schemeClr val="tx1"/>
                </a:solidFill>
              </a:rPr>
              <a:t> str </a:t>
            </a:r>
            <a:r>
              <a:rPr kumimoji="1" lang="zh-TW" altLang="en-US" dirty="0">
                <a:solidFill>
                  <a:schemeClr val="tx1"/>
                </a:solidFill>
              </a:rPr>
              <a:t>都指向同一個位址，因此若我改變</a:t>
            </a:r>
            <a:r>
              <a:rPr kumimoji="1" lang="en-US" altLang="zh-TW" dirty="0">
                <a:solidFill>
                  <a:schemeClr val="tx1"/>
                </a:solidFill>
              </a:rPr>
              <a:t> str[2] = ‘K’</a:t>
            </a:r>
            <a:r>
              <a:rPr kumimoji="1" lang="zh-TW" altLang="en-US" dirty="0">
                <a:solidFill>
                  <a:schemeClr val="tx1"/>
                </a:solidFill>
              </a:rPr>
              <a:t>， </a:t>
            </a:r>
            <a:r>
              <a:rPr kumimoji="1" lang="en-US" altLang="zh-TW" dirty="0" err="1">
                <a:solidFill>
                  <a:schemeClr val="tx1"/>
                </a:solidFill>
              </a:rPr>
              <a:t>new_str</a:t>
            </a:r>
            <a:r>
              <a:rPr kumimoji="1" lang="en-US" altLang="zh-TW" dirty="0">
                <a:solidFill>
                  <a:schemeClr val="tx1"/>
                </a:solidFill>
              </a:rPr>
              <a:t>[2] </a:t>
            </a:r>
            <a:r>
              <a:rPr kumimoji="1" lang="zh-TW" altLang="en-US" dirty="0">
                <a:solidFill>
                  <a:schemeClr val="tx1"/>
                </a:solidFill>
              </a:rPr>
              <a:t>也會跟著改變。</a:t>
            </a:r>
            <a:endParaRPr kumimoji="1" lang="en-US" altLang="zh-TW" dirty="0">
              <a:solidFill>
                <a:schemeClr val="tx1"/>
              </a:solidFill>
            </a:endParaRPr>
          </a:p>
          <a:p>
            <a:endParaRPr kumimoji="1"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E12BD5-1458-D447-A510-2E3FE15E7729}"/>
              </a:ext>
            </a:extLst>
          </p:cNvPr>
          <p:cNvSpPr/>
          <p:nvPr/>
        </p:nvSpPr>
        <p:spPr>
          <a:xfrm>
            <a:off x="2917998" y="4572000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A0FC26-370E-9640-BC29-0FCBDC5AB669}"/>
              </a:ext>
            </a:extLst>
          </p:cNvPr>
          <p:cNvSpPr/>
          <p:nvPr/>
        </p:nvSpPr>
        <p:spPr>
          <a:xfrm>
            <a:off x="3643211" y="4572000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8D67AD-33E4-484F-8C8E-D24C8FFB95A2}"/>
              </a:ext>
            </a:extLst>
          </p:cNvPr>
          <p:cNvSpPr/>
          <p:nvPr/>
        </p:nvSpPr>
        <p:spPr>
          <a:xfrm>
            <a:off x="5078456" y="4572000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7E52CD-ACAB-1B44-BFED-444D21F414AE}"/>
              </a:ext>
            </a:extLst>
          </p:cNvPr>
          <p:cNvSpPr/>
          <p:nvPr/>
        </p:nvSpPr>
        <p:spPr>
          <a:xfrm>
            <a:off x="4368424" y="4564118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52A955-9635-4646-A2DB-25641E91D178}"/>
              </a:ext>
            </a:extLst>
          </p:cNvPr>
          <p:cNvSpPr txBox="1"/>
          <p:nvPr/>
        </p:nvSpPr>
        <p:spPr>
          <a:xfrm>
            <a:off x="1213361" y="515458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15ED63-D127-F64C-8933-D448582551FB}"/>
              </a:ext>
            </a:extLst>
          </p:cNvPr>
          <p:cNvSpPr txBox="1"/>
          <p:nvPr/>
        </p:nvSpPr>
        <p:spPr>
          <a:xfrm>
            <a:off x="1095001" y="43873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New_str</a:t>
            </a:r>
            <a:endParaRPr kumimoji="1" lang="zh-TW" altLang="en-US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5C84F6BD-158D-8E4E-A10F-14260D4D1DA4}"/>
              </a:ext>
            </a:extLst>
          </p:cNvPr>
          <p:cNvCxnSpPr/>
          <p:nvPr/>
        </p:nvCxnSpPr>
        <p:spPr>
          <a:xfrm>
            <a:off x="2207966" y="4621384"/>
            <a:ext cx="409110" cy="2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7C995D0-5453-3543-BCA9-638D912FC548}"/>
              </a:ext>
            </a:extLst>
          </p:cNvPr>
          <p:cNvCxnSpPr/>
          <p:nvPr/>
        </p:nvCxnSpPr>
        <p:spPr>
          <a:xfrm flipV="1">
            <a:off x="1923393" y="5146707"/>
            <a:ext cx="69368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2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B5DB0-8FC6-F942-9496-ED233EB2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9CE95-63D1-7646-AC03-B3E82F38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Char *str = “test”;</a:t>
            </a:r>
          </a:p>
          <a:p>
            <a:pPr marL="0" indent="0">
              <a:buNone/>
            </a:pPr>
            <a:r>
              <a:rPr kumimoji="1" lang="en-US" altLang="zh-TW" dirty="0"/>
              <a:t>Char *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;</a:t>
            </a:r>
          </a:p>
          <a:p>
            <a:pPr marL="0" indent="0">
              <a:buNone/>
            </a:pPr>
            <a:r>
              <a:rPr kumimoji="1" lang="en-US" altLang="zh-TW" dirty="0" err="1"/>
              <a:t>New_str</a:t>
            </a:r>
            <a:r>
              <a:rPr kumimoji="1" lang="en-US" altLang="zh-TW" dirty="0"/>
              <a:t> = str</a:t>
            </a:r>
          </a:p>
          <a:p>
            <a:pPr marL="0" indent="0">
              <a:buNone/>
            </a:pPr>
            <a:r>
              <a:rPr kumimoji="1" lang="en-US" altLang="zh-TW" dirty="0"/>
              <a:t>Str = “hello”</a:t>
            </a:r>
          </a:p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DC7011-6606-AC47-B84B-16827FA76FD4}"/>
              </a:ext>
            </a:extLst>
          </p:cNvPr>
          <p:cNvSpPr/>
          <p:nvPr/>
        </p:nvSpPr>
        <p:spPr>
          <a:xfrm>
            <a:off x="5890499" y="2517569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2C3C8-D404-5D4C-99AC-C46891EED63C}"/>
              </a:ext>
            </a:extLst>
          </p:cNvPr>
          <p:cNvSpPr/>
          <p:nvPr/>
        </p:nvSpPr>
        <p:spPr>
          <a:xfrm>
            <a:off x="6615712" y="2517569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AAF03E-6DF9-5F46-8500-505AC0300790}"/>
              </a:ext>
            </a:extLst>
          </p:cNvPr>
          <p:cNvSpPr/>
          <p:nvPr/>
        </p:nvSpPr>
        <p:spPr>
          <a:xfrm>
            <a:off x="8050957" y="2517569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43F120-AB09-8749-9F37-484D6E7F817B}"/>
              </a:ext>
            </a:extLst>
          </p:cNvPr>
          <p:cNvSpPr/>
          <p:nvPr/>
        </p:nvSpPr>
        <p:spPr>
          <a:xfrm>
            <a:off x="7340925" y="2509687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7CB3B6-C853-5E48-B2B3-C984CE391A79}"/>
              </a:ext>
            </a:extLst>
          </p:cNvPr>
          <p:cNvSpPr txBox="1"/>
          <p:nvPr/>
        </p:nvSpPr>
        <p:spPr>
          <a:xfrm>
            <a:off x="4200718" y="328482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F6CF0D-5B15-E843-96DB-3BE5F0DE3ED3}"/>
              </a:ext>
            </a:extLst>
          </p:cNvPr>
          <p:cNvSpPr txBox="1"/>
          <p:nvPr/>
        </p:nvSpPr>
        <p:spPr>
          <a:xfrm>
            <a:off x="4067502" y="233290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New_str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EECEC1C3-A315-D14E-B231-B83B096FBE5B}"/>
              </a:ext>
            </a:extLst>
          </p:cNvPr>
          <p:cNvCxnSpPr/>
          <p:nvPr/>
        </p:nvCxnSpPr>
        <p:spPr>
          <a:xfrm>
            <a:off x="5180467" y="2566953"/>
            <a:ext cx="409110" cy="2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0EF4125-012E-1F4F-BAB0-8CE269BB3FD4}"/>
              </a:ext>
            </a:extLst>
          </p:cNvPr>
          <p:cNvCxnSpPr/>
          <p:nvPr/>
        </p:nvCxnSpPr>
        <p:spPr>
          <a:xfrm flipV="1">
            <a:off x="4895894" y="3092276"/>
            <a:ext cx="69368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4E5E087-41E2-AF46-9532-DADD5ECFE2EF}"/>
              </a:ext>
            </a:extLst>
          </p:cNvPr>
          <p:cNvSpPr/>
          <p:nvPr/>
        </p:nvSpPr>
        <p:spPr>
          <a:xfrm>
            <a:off x="5890499" y="4370466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</a:t>
            </a:r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175E81-DEEC-AC4B-898E-B0699560F8C4}"/>
              </a:ext>
            </a:extLst>
          </p:cNvPr>
          <p:cNvSpPr/>
          <p:nvPr/>
        </p:nvSpPr>
        <p:spPr>
          <a:xfrm>
            <a:off x="6615712" y="4370466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FBD41D-8855-EF4F-B43E-7D44A5C23450}"/>
              </a:ext>
            </a:extLst>
          </p:cNvPr>
          <p:cNvSpPr/>
          <p:nvPr/>
        </p:nvSpPr>
        <p:spPr>
          <a:xfrm>
            <a:off x="8776170" y="4370466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</a:t>
            </a:r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7094C5-D93B-8143-B468-70D4507182B6}"/>
              </a:ext>
            </a:extLst>
          </p:cNvPr>
          <p:cNvSpPr/>
          <p:nvPr/>
        </p:nvSpPr>
        <p:spPr>
          <a:xfrm>
            <a:off x="8050957" y="4370466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</a:t>
            </a:r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2417D9-BE35-F143-B35C-92CD2BDCD38A}"/>
              </a:ext>
            </a:extLst>
          </p:cNvPr>
          <p:cNvSpPr/>
          <p:nvPr/>
        </p:nvSpPr>
        <p:spPr>
          <a:xfrm>
            <a:off x="7340925" y="4362584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</a:t>
            </a:r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8EE5D06F-4744-0648-9F28-02C3CA2A4195}"/>
              </a:ext>
            </a:extLst>
          </p:cNvPr>
          <p:cNvCxnSpPr>
            <a:stCxn id="8" idx="2"/>
          </p:cNvCxnSpPr>
          <p:nvPr/>
        </p:nvCxnSpPr>
        <p:spPr>
          <a:xfrm>
            <a:off x="4430108" y="3654156"/>
            <a:ext cx="1159469" cy="110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3A9E0E8-D587-FB4B-B05C-AAAC4BB2259F}"/>
              </a:ext>
            </a:extLst>
          </p:cNvPr>
          <p:cNvGrpSpPr/>
          <p:nvPr/>
        </p:nvGrpSpPr>
        <p:grpSpPr>
          <a:xfrm>
            <a:off x="5181550" y="3057134"/>
            <a:ext cx="356760" cy="388080"/>
            <a:chOff x="5181550" y="3057134"/>
            <a:chExt cx="35676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141C4117-881C-9F42-9CE3-76E4C3D928D9}"/>
                    </a:ext>
                  </a:extLst>
                </p14:cNvPr>
                <p14:cNvContentPartPr/>
                <p14:nvPr/>
              </p14:nvContentPartPr>
              <p14:xfrm>
                <a:off x="5181550" y="3141374"/>
                <a:ext cx="356760" cy="20952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141C4117-881C-9F42-9CE3-76E4C3D928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72550" y="3132734"/>
                  <a:ext cx="374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6BD009A1-8497-294E-BBDC-06604775D2DF}"/>
                    </a:ext>
                  </a:extLst>
                </p14:cNvPr>
                <p14:cNvContentPartPr/>
                <p14:nvPr/>
              </p14:nvContentPartPr>
              <p14:xfrm>
                <a:off x="5327350" y="3057134"/>
                <a:ext cx="17640" cy="38808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6BD009A1-8497-294E-BBDC-06604775D2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8710" y="3048134"/>
                  <a:ext cx="35280" cy="4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243EA9DC-F390-D741-B602-F62D15AD5D1C}"/>
                  </a:ext>
                </a:extLst>
              </p14:cNvPr>
              <p14:cNvContentPartPr/>
              <p14:nvPr/>
            </p14:nvContentPartPr>
            <p14:xfrm>
              <a:off x="1620430" y="5495414"/>
              <a:ext cx="3240" cy="324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243EA9DC-F390-D741-B602-F62D15AD5D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1430" y="5486414"/>
                <a:ext cx="2088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70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55937-D523-FA4B-B044-AC8C846D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要怎麼深複製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D0EBB-A783-9D4E-91C3-A3139813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Char *str = “test”;</a:t>
            </a:r>
          </a:p>
          <a:p>
            <a:pPr marL="0" indent="0">
              <a:buNone/>
            </a:pPr>
            <a:r>
              <a:rPr kumimoji="1" lang="en-US" altLang="zh-TW" dirty="0"/>
              <a:t>Char 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[4];</a:t>
            </a:r>
          </a:p>
          <a:p>
            <a:pPr marL="0" indent="0">
              <a:buNone/>
            </a:pPr>
            <a:r>
              <a:rPr kumimoji="1" lang="en-US" altLang="zh-TW" dirty="0"/>
              <a:t>For(int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=0;i&lt;</a:t>
            </a:r>
            <a:r>
              <a:rPr kumimoji="1" lang="en-US" altLang="zh-TW" dirty="0" err="1"/>
              <a:t>strlen</a:t>
            </a:r>
            <a:r>
              <a:rPr kumimoji="1" lang="en-US" altLang="zh-TW" dirty="0"/>
              <a:t>(str);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++){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 = str 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];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42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A1942-E97E-4441-93F2-053A8A06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函式介紹 </a:t>
            </a:r>
            <a:r>
              <a:rPr kumimoji="1" lang="en-US" altLang="zh-TW" dirty="0" err="1"/>
              <a:t>strcpy</a:t>
            </a:r>
            <a:r>
              <a:rPr kumimoji="1" lang="en-US" altLang="zh-TW" dirty="0"/>
              <a:t>()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C818A-F547-C649-A257-66B06C00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36" y="1799771"/>
            <a:ext cx="8596668" cy="3880773"/>
          </a:xfrm>
        </p:spPr>
        <p:txBody>
          <a:bodyPr/>
          <a:lstStyle/>
          <a:p>
            <a:r>
              <a:rPr kumimoji="1" lang="en-US" altLang="zh-TW" dirty="0" err="1"/>
              <a:t>Syrcpy</a:t>
            </a:r>
            <a:r>
              <a:rPr kumimoji="1" lang="en-US" altLang="zh-TW" dirty="0"/>
              <a:t>(char* A ,const char* B) </a:t>
            </a:r>
          </a:p>
          <a:p>
            <a:r>
              <a:rPr kumimoji="1" lang="zh-TW" altLang="en-US" dirty="0"/>
              <a:t>把</a:t>
            </a:r>
            <a:r>
              <a:rPr kumimoji="1" lang="en-US" altLang="zh-TW" dirty="0"/>
              <a:t>B</a:t>
            </a:r>
            <a:r>
              <a:rPr kumimoji="1" lang="zh-TW" altLang="en-US" dirty="0"/>
              <a:t>深複製到</a:t>
            </a:r>
            <a:r>
              <a:rPr kumimoji="1" lang="en-US" altLang="zh-TW" dirty="0"/>
              <a:t>A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Char *str = “test”;</a:t>
            </a:r>
          </a:p>
          <a:p>
            <a:pPr marL="0" indent="0">
              <a:buNone/>
            </a:pPr>
            <a:r>
              <a:rPr kumimoji="1" lang="en-US" altLang="zh-TW" dirty="0"/>
              <a:t>Char *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;</a:t>
            </a:r>
          </a:p>
          <a:p>
            <a:pPr marL="0" indent="0">
              <a:buNone/>
            </a:pPr>
            <a:r>
              <a:rPr kumimoji="1" lang="en-US" altLang="zh-TW" dirty="0" err="1"/>
              <a:t>Syrcpy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new_str,str</a:t>
            </a:r>
            <a:r>
              <a:rPr kumimoji="1" lang="en-US" altLang="zh-TW" dirty="0"/>
              <a:t>) </a:t>
            </a:r>
            <a:r>
              <a:rPr kumimoji="1" lang="zh-TW" altLang="en-US" dirty="0"/>
              <a:t>可以嗎？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0E7D0-186E-E341-BE86-2D8F86F7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7D72C-BF06-A14D-8208-43D14572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4473819"/>
          </a:xfrm>
        </p:spPr>
        <p:txBody>
          <a:bodyPr/>
          <a:lstStyle/>
          <a:p>
            <a:r>
              <a:rPr kumimoji="1" lang="zh-TW" altLang="en-US" dirty="0"/>
              <a:t>不行</a:t>
            </a:r>
            <a:endParaRPr kumimoji="1" lang="en-US" altLang="zh-TW" dirty="0"/>
          </a:p>
          <a:p>
            <a:r>
              <a:rPr kumimoji="1" lang="zh-TW" altLang="en-US" dirty="0"/>
              <a:t>要複製到</a:t>
            </a:r>
            <a:r>
              <a:rPr kumimoji="1" lang="en-US" altLang="zh-TW" dirty="0"/>
              <a:t> *</a:t>
            </a:r>
            <a:r>
              <a:rPr kumimoji="1" lang="en-US" altLang="zh-TW" dirty="0" err="1"/>
              <a:t>new_str</a:t>
            </a:r>
            <a:r>
              <a:rPr kumimoji="1" lang="zh-TW" altLang="en-US" dirty="0"/>
              <a:t> 但 </a:t>
            </a:r>
            <a:r>
              <a:rPr kumimoji="1" lang="en-US" altLang="zh-TW" dirty="0" err="1"/>
              <a:t>new_str</a:t>
            </a:r>
            <a:r>
              <a:rPr kumimoji="1" lang="zh-TW" altLang="en-US" dirty="0"/>
              <a:t> 是不能循序存取的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Char *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;</a:t>
            </a:r>
          </a:p>
          <a:p>
            <a:pPr marL="0" indent="0">
              <a:buNone/>
            </a:pPr>
            <a:r>
              <a:rPr kumimoji="1" lang="zh-TW" altLang="en-US" dirty="0"/>
              <a:t>改成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Char </a:t>
            </a:r>
            <a:r>
              <a:rPr kumimoji="1" lang="en-US" altLang="zh-TW" dirty="0" err="1"/>
              <a:t>new_str</a:t>
            </a:r>
            <a:r>
              <a:rPr kumimoji="1" lang="en-US" altLang="zh-TW" dirty="0"/>
              <a:t>[4];</a:t>
            </a:r>
            <a:r>
              <a:rPr kumimoji="1" lang="zh-TW" altLang="en-US" dirty="0"/>
              <a:t> 就可以進行深複製了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62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6BC00-B193-CA4C-9549-00FAEACD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習題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90190-9B3E-9F48-ADC4-C385AF0C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移動數字</a:t>
            </a:r>
            <a:r>
              <a:rPr kumimoji="1" lang="en-US" altLang="zh-TW" dirty="0"/>
              <a:t> 0 :</a:t>
            </a:r>
          </a:p>
          <a:p>
            <a:r>
              <a:rPr kumimoji="1" lang="en-US" altLang="zh-TW" dirty="0"/>
              <a:t>[1,5,0,8,5,0,3] =&gt; [1,5,8,5,3,0,0]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8FA85-5385-2343-B985-4AE3909A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習題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AC69A-E0D1-5149-8390-5067BA1D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找出股票折線圖最大利益</a:t>
            </a:r>
            <a:endParaRPr kumimoji="1" lang="en-US" altLang="zh-TW" dirty="0"/>
          </a:p>
          <a:p>
            <a:r>
              <a:rPr kumimoji="1" lang="en-US" altLang="zh-TW" dirty="0"/>
              <a:t>[ 1,3,4,5,2]</a:t>
            </a:r>
          </a:p>
          <a:p>
            <a:r>
              <a:rPr kumimoji="1" lang="en-US" altLang="zh-TW" dirty="0"/>
              <a:t>                           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6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625AE-A04A-7F4B-ADF6-2DAED76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853C8-64C1-EA4F-A270-231A38A2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Int </a:t>
            </a:r>
            <a:r>
              <a:rPr kumimoji="1" lang="en-US" altLang="zh-TW" dirty="0" err="1"/>
              <a:t>Arr</a:t>
            </a:r>
            <a:r>
              <a:rPr kumimoji="1" lang="en-US" altLang="zh-TW" dirty="0"/>
              <a:t>[5]</a:t>
            </a:r>
          </a:p>
          <a:p>
            <a:r>
              <a:rPr kumimoji="1" lang="en-US" altLang="zh-TW" dirty="0" err="1"/>
              <a:t>Arr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為陣列第一個元素的記憶體位置，其意思等同用</a:t>
            </a:r>
            <a:r>
              <a:rPr kumimoji="1" lang="en-US" altLang="zh-TW" dirty="0"/>
              <a:t> </a:t>
            </a:r>
            <a:r>
              <a:rPr kumimoji="1" lang="zh-TW" altLang="en-US" dirty="0">
                <a:solidFill>
                  <a:srgbClr val="FF0000"/>
                </a:solidFill>
              </a:rPr>
              <a:t>＆</a:t>
            </a:r>
            <a:r>
              <a:rPr kumimoji="1" lang="en-US" altLang="zh-TW" dirty="0" err="1">
                <a:solidFill>
                  <a:srgbClr val="FF0000"/>
                </a:solidFill>
              </a:rPr>
              <a:t>Arr</a:t>
            </a:r>
            <a:r>
              <a:rPr kumimoji="1" lang="en-US" altLang="zh-TW" dirty="0">
                <a:solidFill>
                  <a:srgbClr val="FF0000"/>
                </a:solidFill>
              </a:rPr>
              <a:t>[0]</a:t>
            </a:r>
          </a:p>
          <a:p>
            <a:r>
              <a:rPr kumimoji="1" lang="zh-TW" altLang="en-US" dirty="0">
                <a:solidFill>
                  <a:schemeClr val="tx1"/>
                </a:solidFill>
              </a:rPr>
              <a:t>而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[1] </a:t>
            </a:r>
            <a:r>
              <a:rPr kumimoji="1" lang="zh-TW" altLang="en-US" dirty="0">
                <a:solidFill>
                  <a:schemeClr val="tx1"/>
                </a:solidFill>
              </a:rPr>
              <a:t>意思等同於 </a:t>
            </a:r>
            <a:r>
              <a:rPr kumimoji="1" lang="en-US" altLang="zh-TW" dirty="0">
                <a:solidFill>
                  <a:srgbClr val="FF0000"/>
                </a:solidFill>
              </a:rPr>
              <a:t>*(Arr+1)</a:t>
            </a:r>
          </a:p>
          <a:p>
            <a:pPr marL="0" indent="0">
              <a:buNone/>
            </a:pP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tx1"/>
                </a:solidFill>
              </a:rPr>
              <a:t>問：＆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[0]</a:t>
            </a:r>
            <a:r>
              <a:rPr kumimoji="1" lang="zh-TW" altLang="en-US" dirty="0">
                <a:solidFill>
                  <a:schemeClr val="tx1"/>
                </a:solidFill>
              </a:rPr>
              <a:t>＋＆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[1] </a:t>
            </a:r>
            <a:r>
              <a:rPr kumimoji="1" lang="zh-TW" altLang="en-US" dirty="0">
                <a:solidFill>
                  <a:schemeClr val="tx1"/>
                </a:solidFill>
              </a:rPr>
              <a:t>代表什麼？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tx1"/>
                </a:solidFill>
              </a:rPr>
              <a:t>問：＆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[3]- </a:t>
            </a:r>
            <a:r>
              <a:rPr kumimoji="1" lang="zh-TW" altLang="en-US" dirty="0">
                <a:solidFill>
                  <a:schemeClr val="tx1"/>
                </a:solidFill>
              </a:rPr>
              <a:t>＆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[1]</a:t>
            </a:r>
            <a:r>
              <a:rPr kumimoji="1" lang="zh-TW" altLang="en-US" dirty="0">
                <a:solidFill>
                  <a:schemeClr val="tx1"/>
                </a:solidFill>
              </a:rPr>
              <a:t>代表什麼？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E8B08-445A-3947-9F49-EF55BAF4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指標與陣列間的差異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12661-FE8D-CB4F-BEDB-CC5D8AB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Int </a:t>
            </a:r>
            <a:r>
              <a:rPr kumimoji="1" lang="en-US" altLang="zh-TW" dirty="0" err="1"/>
              <a:t>arr</a:t>
            </a:r>
            <a:r>
              <a:rPr kumimoji="1" lang="en-US" altLang="zh-TW" dirty="0"/>
              <a:t>[5] : </a:t>
            </a:r>
            <a:r>
              <a:rPr kumimoji="1" lang="zh-TW" altLang="en-US" dirty="0"/>
              <a:t>宣告一個有</a:t>
            </a:r>
            <a:r>
              <a:rPr kumimoji="1" lang="en-US" altLang="zh-TW" dirty="0"/>
              <a:t> 5 </a:t>
            </a:r>
            <a:r>
              <a:rPr kumimoji="1" lang="zh-TW" altLang="en-US" dirty="0"/>
              <a:t>個元素的</a:t>
            </a:r>
            <a:r>
              <a:rPr kumimoji="1" lang="en-US" altLang="zh-TW" dirty="0"/>
              <a:t> int </a:t>
            </a:r>
            <a:r>
              <a:rPr kumimoji="1" lang="zh-TW" altLang="en-US" dirty="0"/>
              <a:t>陣列，</a:t>
            </a:r>
            <a:r>
              <a:rPr kumimoji="1" lang="zh-TW" altLang="en-US" dirty="0">
                <a:solidFill>
                  <a:srgbClr val="FF0000"/>
                </a:solidFill>
              </a:rPr>
              <a:t>佔</a:t>
            </a:r>
            <a:r>
              <a:rPr kumimoji="1" lang="en-US" altLang="zh-TW" dirty="0">
                <a:solidFill>
                  <a:srgbClr val="FF0000"/>
                </a:solidFill>
              </a:rPr>
              <a:t> 5 </a:t>
            </a:r>
            <a:r>
              <a:rPr kumimoji="1" lang="zh-TW" altLang="en-US" dirty="0">
                <a:solidFill>
                  <a:srgbClr val="FF0000"/>
                </a:solidFill>
              </a:rPr>
              <a:t>個</a:t>
            </a:r>
            <a:r>
              <a:rPr kumimoji="1" lang="en-US" altLang="zh-TW" dirty="0">
                <a:solidFill>
                  <a:srgbClr val="FF0000"/>
                </a:solidFill>
              </a:rPr>
              <a:t> int </a:t>
            </a:r>
            <a:r>
              <a:rPr kumimoji="1" lang="zh-TW" altLang="en-US" dirty="0">
                <a:solidFill>
                  <a:srgbClr val="FF0000"/>
                </a:solidFill>
              </a:rPr>
              <a:t>記憶體位址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Int *p : </a:t>
            </a:r>
            <a:r>
              <a:rPr kumimoji="1" lang="zh-TW" altLang="en-US" dirty="0"/>
              <a:t>宣告一個</a:t>
            </a:r>
            <a:r>
              <a:rPr kumimoji="1" lang="en-US" altLang="zh-TW" dirty="0"/>
              <a:t> int </a:t>
            </a:r>
            <a:r>
              <a:rPr kumimoji="1" lang="zh-TW" altLang="en-US" dirty="0"/>
              <a:t>指標，佔據</a:t>
            </a:r>
            <a:r>
              <a:rPr kumimoji="1" lang="zh-TW" altLang="en-US" dirty="0">
                <a:solidFill>
                  <a:srgbClr val="FF0000"/>
                </a:solidFill>
              </a:rPr>
              <a:t>一個</a:t>
            </a:r>
            <a:r>
              <a:rPr kumimoji="1" lang="en-US" altLang="zh-TW" dirty="0">
                <a:solidFill>
                  <a:srgbClr val="FF0000"/>
                </a:solidFill>
              </a:rPr>
              <a:t> int * </a:t>
            </a:r>
            <a:r>
              <a:rPr kumimoji="1" lang="zh-TW" altLang="en-US" dirty="0">
                <a:solidFill>
                  <a:srgbClr val="FF0000"/>
                </a:solidFill>
              </a:rPr>
              <a:t>大小的位置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P = </a:t>
            </a:r>
            <a:r>
              <a:rPr kumimoji="1" lang="zh-TW" altLang="en-US" dirty="0">
                <a:solidFill>
                  <a:schemeClr val="tx1"/>
                </a:solidFill>
              </a:rPr>
              <a:t>＆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[0]</a:t>
            </a:r>
            <a:r>
              <a:rPr kumimoji="1" lang="zh-TW" altLang="en-US" dirty="0">
                <a:solidFill>
                  <a:schemeClr val="tx1"/>
                </a:solidFill>
              </a:rPr>
              <a:t> 等同於</a:t>
            </a:r>
            <a:r>
              <a:rPr kumimoji="1" lang="en-US" altLang="zh-TW" dirty="0">
                <a:solidFill>
                  <a:schemeClr val="tx1"/>
                </a:solidFill>
              </a:rPr>
              <a:t> p= 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*p = 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[0]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*(p+1) = 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[1]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*(p+2) = 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69103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E0374-F178-8947-97DC-69266B19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4F5BD-9423-5848-9653-4C98482D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12" y="2124963"/>
            <a:ext cx="8596668" cy="3880773"/>
          </a:xfrm>
        </p:spPr>
        <p:txBody>
          <a:bodyPr/>
          <a:lstStyle/>
          <a:p>
            <a:r>
              <a:rPr kumimoji="1" lang="en-US" altLang="zh-TW" dirty="0"/>
              <a:t>Int </a:t>
            </a:r>
            <a:r>
              <a:rPr kumimoji="1" lang="en-US" altLang="zh-TW" dirty="0" err="1"/>
              <a:t>arr</a:t>
            </a:r>
            <a:r>
              <a:rPr kumimoji="1" lang="en-US" altLang="zh-TW" dirty="0"/>
              <a:t>[5]</a:t>
            </a:r>
          </a:p>
          <a:p>
            <a:r>
              <a:rPr kumimoji="1" lang="en-US" altLang="zh-TW" dirty="0"/>
              <a:t>Int *p = </a:t>
            </a:r>
            <a:r>
              <a:rPr kumimoji="1" lang="en-US" altLang="zh-TW" dirty="0" err="1"/>
              <a:t>arr</a:t>
            </a:r>
            <a:endParaRPr kumimoji="1" lang="en-US" altLang="zh-TW" dirty="0"/>
          </a:p>
          <a:p>
            <a:r>
              <a:rPr kumimoji="1" lang="en-US" altLang="zh-TW" dirty="0" err="1"/>
              <a:t>Arr</a:t>
            </a:r>
            <a:r>
              <a:rPr kumimoji="1" lang="en-US" altLang="zh-TW" dirty="0"/>
              <a:t>[0] = 3</a:t>
            </a:r>
          </a:p>
          <a:p>
            <a:r>
              <a:rPr kumimoji="1" lang="en-US" altLang="zh-TW" dirty="0"/>
              <a:t>P[0] = ?</a:t>
            </a:r>
          </a:p>
          <a:p>
            <a:pPr marL="0" indent="0">
              <a:buNone/>
            </a:pPr>
            <a:r>
              <a:rPr kumimoji="1" lang="zh-TW" altLang="en-US" dirty="0"/>
              <a:t>答案會是</a:t>
            </a:r>
            <a:r>
              <a:rPr kumimoji="1" lang="en-US" altLang="zh-TW" dirty="0"/>
              <a:t> 3 </a:t>
            </a:r>
            <a:r>
              <a:rPr kumimoji="1" lang="zh-TW" altLang="en-US" dirty="0"/>
              <a:t>，把它想成下標運算子，</a:t>
            </a:r>
            <a:r>
              <a:rPr kumimoji="1" lang="en-US" altLang="zh-TW" dirty="0" err="1"/>
              <a:t>arr</a:t>
            </a:r>
            <a:r>
              <a:rPr kumimoji="1" lang="en-US" altLang="zh-TW" dirty="0"/>
              <a:t>[0] </a:t>
            </a:r>
            <a:r>
              <a:rPr kumimoji="1" lang="zh-TW" altLang="en-US" dirty="0"/>
              <a:t>就等於 </a:t>
            </a:r>
            <a:r>
              <a:rPr kumimoji="1" lang="en-US" altLang="zh-TW" dirty="0"/>
              <a:t>*(arr+0) </a:t>
            </a:r>
            <a:r>
              <a:rPr kumimoji="1" lang="zh-TW" altLang="en-US" dirty="0"/>
              <a:t>而 </a:t>
            </a:r>
            <a:r>
              <a:rPr kumimoji="1" lang="en-US" altLang="zh-TW" dirty="0"/>
              <a:t> p = </a:t>
            </a:r>
            <a:r>
              <a:rPr kumimoji="1" lang="en-US" altLang="zh-TW" dirty="0" err="1"/>
              <a:t>arr</a:t>
            </a:r>
            <a:r>
              <a:rPr kumimoji="1" lang="en-US" altLang="zh-TW" dirty="0"/>
              <a:t> </a:t>
            </a:r>
            <a:r>
              <a:rPr kumimoji="1" lang="zh-TW" altLang="en-US" dirty="0"/>
              <a:t>故，</a:t>
            </a:r>
            <a:r>
              <a:rPr kumimoji="1" lang="en-US" altLang="zh-TW" dirty="0"/>
              <a:t>p[0] = </a:t>
            </a:r>
          </a:p>
          <a:p>
            <a:pPr marL="0" indent="0">
              <a:buNone/>
            </a:pPr>
            <a:r>
              <a:rPr kumimoji="1" lang="en-US" altLang="zh-TW" dirty="0"/>
              <a:t>*(P+0) </a:t>
            </a:r>
            <a:r>
              <a:rPr kumimoji="1" lang="zh-TW" altLang="en-US" dirty="0"/>
              <a:t>也會等於 </a:t>
            </a:r>
            <a:r>
              <a:rPr kumimoji="1" lang="en-US" altLang="zh-TW" dirty="0"/>
              <a:t> *(arr+0)</a:t>
            </a:r>
          </a:p>
          <a:p>
            <a:pPr marL="0" indent="0">
              <a:buNone/>
            </a:pPr>
            <a:r>
              <a:rPr kumimoji="1" lang="zh-TW" altLang="en-US" dirty="0"/>
              <a:t>結論</a:t>
            </a:r>
            <a:r>
              <a:rPr kumimoji="1" lang="en-US" altLang="zh-TW" dirty="0"/>
              <a:t> :</a:t>
            </a:r>
            <a:r>
              <a:rPr kumimoji="1" lang="zh-TW" altLang="en-US" dirty="0"/>
              <a:t> </a:t>
            </a:r>
            <a:r>
              <a:rPr kumimoji="1" lang="en-US" altLang="zh-TW" dirty="0"/>
              <a:t>a[b] </a:t>
            </a:r>
            <a:r>
              <a:rPr kumimoji="1" lang="zh-TW" altLang="en-US" dirty="0"/>
              <a:t>就等於</a:t>
            </a:r>
            <a:r>
              <a:rPr kumimoji="1" lang="en-US" altLang="zh-TW" dirty="0"/>
              <a:t> *(</a:t>
            </a:r>
            <a:r>
              <a:rPr kumimoji="1" lang="en-US" altLang="zh-TW" dirty="0" err="1"/>
              <a:t>a+b</a:t>
            </a:r>
            <a:r>
              <a:rPr kumimoji="1" lang="en-US" altLang="zh-TW" dirty="0"/>
              <a:t>) </a:t>
            </a:r>
          </a:p>
          <a:p>
            <a:pPr marL="0" indent="0">
              <a:buNone/>
            </a:pPr>
            <a:r>
              <a:rPr kumimoji="1" lang="zh-TW" altLang="en-US" dirty="0"/>
              <a:t>問：那</a:t>
            </a:r>
            <a:r>
              <a:rPr kumimoji="1" lang="en-US" altLang="zh-TW" dirty="0"/>
              <a:t> 0[p] </a:t>
            </a:r>
            <a:r>
              <a:rPr kumimoji="1" lang="zh-TW" altLang="en-US" dirty="0"/>
              <a:t>也會是 </a:t>
            </a:r>
            <a:r>
              <a:rPr kumimoji="1" lang="en-US" altLang="zh-TW" dirty="0"/>
              <a:t>3 </a:t>
            </a:r>
            <a:r>
              <a:rPr kumimoji="1" lang="zh-TW" altLang="en-US" dirty="0"/>
              <a:t>嗎？</a:t>
            </a:r>
            <a:r>
              <a:rPr kumimoji="1" lang="en-US" altLang="zh-TW" dirty="0"/>
              <a:t> *p =3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95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8A8C9-41A6-6F4F-A6B8-E5F45053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指標與陣列總結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C2FBC-356C-A341-9C1D-7594CECC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用指標來存陣列可透過加減來取得其他元素的記憶體位址</a:t>
            </a:r>
            <a:endParaRPr kumimoji="1" lang="en-US" altLang="zh-TW" dirty="0"/>
          </a:p>
          <a:p>
            <a:r>
              <a:rPr kumimoji="1" lang="zh-TW" altLang="en-US" dirty="0"/>
              <a:t>當</a:t>
            </a:r>
            <a:r>
              <a:rPr kumimoji="1" lang="en-US" altLang="zh-TW" dirty="0"/>
              <a:t>a[b]  </a:t>
            </a:r>
            <a:r>
              <a:rPr kumimoji="1" lang="zh-TW" altLang="en-US" dirty="0"/>
              <a:t>就等同於 </a:t>
            </a:r>
            <a:r>
              <a:rPr kumimoji="1" lang="en-US" altLang="zh-TW" dirty="0"/>
              <a:t>*(</a:t>
            </a:r>
            <a:r>
              <a:rPr kumimoji="1" lang="en-US" altLang="zh-TW" dirty="0" err="1"/>
              <a:t>a+b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0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B084A-BBAB-E644-BB5D-51443C0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884A3-ACCD-EA4D-941F-C0CE767F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字串的宣告會也會被當作陣列來處理</a:t>
            </a:r>
            <a:endParaRPr kumimoji="1" lang="en-US" altLang="zh-TW" dirty="0"/>
          </a:p>
          <a:p>
            <a:r>
              <a:rPr kumimoji="1" lang="en-US" altLang="zh-TW" dirty="0"/>
              <a:t>Char str[] = “hello”</a:t>
            </a:r>
          </a:p>
          <a:p>
            <a:r>
              <a:rPr kumimoji="1" lang="en-US" altLang="zh-TW" dirty="0"/>
              <a:t>str[] </a:t>
            </a:r>
            <a:r>
              <a:rPr kumimoji="1" lang="zh-TW" altLang="en-US" dirty="0"/>
              <a:t>就像下圖陣列</a:t>
            </a:r>
            <a:endParaRPr kumimoji="1" lang="en-US" altLang="zh-TW" dirty="0"/>
          </a:p>
          <a:p>
            <a:r>
              <a:rPr kumimoji="1" lang="zh-TW" altLang="en-US" dirty="0"/>
              <a:t>也可以用 </a:t>
            </a:r>
            <a:r>
              <a:rPr kumimoji="1" lang="en-US" altLang="zh-TW" dirty="0"/>
              <a:t>str[] = { ‘h’ , ’e’ , ’l’ , ’l’ , ’o’} </a:t>
            </a:r>
            <a:r>
              <a:rPr kumimoji="1" lang="zh-TW" altLang="en-US" dirty="0"/>
              <a:t>來初始化</a:t>
            </a:r>
            <a:endParaRPr kumimoji="1"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E2C991-D0ED-ED44-A131-AB80A82F8034}"/>
              </a:ext>
            </a:extLst>
          </p:cNvPr>
          <p:cNvSpPr/>
          <p:nvPr/>
        </p:nvSpPr>
        <p:spPr>
          <a:xfrm>
            <a:off x="1418897" y="3867807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h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B7C703-8981-0B49-9A1E-54C2F4B7F34C}"/>
              </a:ext>
            </a:extLst>
          </p:cNvPr>
          <p:cNvSpPr/>
          <p:nvPr/>
        </p:nvSpPr>
        <p:spPr>
          <a:xfrm>
            <a:off x="2144110" y="3867807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e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BFCB44-C131-6544-A4B9-898FB35150DA}"/>
              </a:ext>
            </a:extLst>
          </p:cNvPr>
          <p:cNvSpPr/>
          <p:nvPr/>
        </p:nvSpPr>
        <p:spPr>
          <a:xfrm>
            <a:off x="4304568" y="3867807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8B0250-C404-634A-B0A6-0AC12FC27264}"/>
              </a:ext>
            </a:extLst>
          </p:cNvPr>
          <p:cNvSpPr/>
          <p:nvPr/>
        </p:nvSpPr>
        <p:spPr>
          <a:xfrm>
            <a:off x="3579355" y="3867807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669C59-4294-6A45-8138-F4548E85F8AD}"/>
              </a:ext>
            </a:extLst>
          </p:cNvPr>
          <p:cNvSpPr/>
          <p:nvPr/>
        </p:nvSpPr>
        <p:spPr>
          <a:xfrm>
            <a:off x="2869323" y="3859925"/>
            <a:ext cx="725213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A31B95-945D-2342-A7CD-EF75729C2D7F}"/>
              </a:ext>
            </a:extLst>
          </p:cNvPr>
          <p:cNvSpPr txBox="1"/>
          <p:nvPr/>
        </p:nvSpPr>
        <p:spPr>
          <a:xfrm>
            <a:off x="1418897" y="496888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Str[3] </a:t>
            </a:r>
            <a:r>
              <a:rPr kumimoji="1" lang="zh-TW" altLang="en-US" dirty="0"/>
              <a:t>就等於地四格 </a:t>
            </a:r>
            <a:r>
              <a:rPr kumimoji="1" lang="en-US" altLang="zh-TW" dirty="0"/>
              <a:t>‘l’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6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45A9F-0EEE-E540-9A35-B472646A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指標與字串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B24CB-1987-B941-BBE0-FAD8E4EF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那下列兩個有什麼不同？</a:t>
            </a:r>
            <a:endParaRPr kumimoji="1" lang="en-US" altLang="zh-TW" dirty="0"/>
          </a:p>
          <a:p>
            <a:r>
              <a:rPr kumimoji="1" lang="en-US" altLang="zh-TW" dirty="0"/>
              <a:t>Char </a:t>
            </a:r>
            <a:r>
              <a:rPr kumimoji="1" lang="en-US" altLang="zh-TW" dirty="0" err="1"/>
              <a:t>string_a</a:t>
            </a:r>
            <a:r>
              <a:rPr kumimoji="1" lang="en-US" altLang="zh-TW" dirty="0"/>
              <a:t>[] = “hello”</a:t>
            </a:r>
          </a:p>
          <a:p>
            <a:r>
              <a:rPr kumimoji="1" lang="en-US" altLang="zh-TW" dirty="0"/>
              <a:t>Char *</a:t>
            </a:r>
            <a:r>
              <a:rPr kumimoji="1" lang="en-US" altLang="zh-TW" dirty="0" err="1"/>
              <a:t>string_b</a:t>
            </a:r>
            <a:r>
              <a:rPr kumimoji="1" lang="en-US" altLang="zh-TW" dirty="0"/>
              <a:t> = “hello”</a:t>
            </a:r>
          </a:p>
          <a:p>
            <a:r>
              <a:rPr kumimoji="1" lang="en-US" altLang="zh-TW" dirty="0" err="1"/>
              <a:t>String_a</a:t>
            </a:r>
            <a:r>
              <a:rPr kumimoji="1" lang="en-US" altLang="zh-TW" dirty="0"/>
              <a:t> </a:t>
            </a:r>
            <a:r>
              <a:rPr kumimoji="1" lang="zh-TW" altLang="en-US" dirty="0"/>
              <a:t>是過去我們學陣列時字元宣告方式，可讀也可寫</a:t>
            </a:r>
            <a:endParaRPr kumimoji="1" lang="en-US" altLang="zh-TW" dirty="0"/>
          </a:p>
          <a:p>
            <a:r>
              <a:rPr kumimoji="1" lang="zh-TW" altLang="en-US" dirty="0"/>
              <a:t>但 </a:t>
            </a:r>
            <a:r>
              <a:rPr kumimoji="1" lang="en-US" altLang="zh-TW" dirty="0" err="1"/>
              <a:t>string_b</a:t>
            </a:r>
            <a:r>
              <a:rPr kumimoji="1" lang="zh-TW" altLang="en-US" dirty="0"/>
              <a:t> 是</a:t>
            </a:r>
            <a:r>
              <a:rPr kumimoji="1" lang="zh-TW" altLang="en-US" dirty="0">
                <a:solidFill>
                  <a:srgbClr val="FF0000"/>
                </a:solidFill>
              </a:rPr>
              <a:t>唯讀的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tx1"/>
                </a:solidFill>
              </a:rPr>
              <a:t>String_a</a:t>
            </a:r>
            <a:r>
              <a:rPr kumimoji="1" lang="en-US" altLang="zh-TW" dirty="0">
                <a:solidFill>
                  <a:schemeClr val="tx1"/>
                </a:solidFill>
              </a:rPr>
              <a:t>[3] = “K”      (o)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tx1"/>
                </a:solidFill>
              </a:rPr>
              <a:t>String_b</a:t>
            </a:r>
            <a:r>
              <a:rPr kumimoji="1" lang="en-US" altLang="zh-TW" dirty="0">
                <a:solidFill>
                  <a:schemeClr val="tx1"/>
                </a:solidFill>
              </a:rPr>
              <a:t>[3] = “K”      (x)</a:t>
            </a:r>
          </a:p>
        </p:txBody>
      </p:sp>
    </p:spTree>
    <p:extLst>
      <p:ext uri="{BB962C8B-B14F-4D97-AF65-F5344CB8AC3E}">
        <p14:creationId xmlns:p14="http://schemas.microsoft.com/office/powerpoint/2010/main" val="266371755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2795</TotalTime>
  <Words>809</Words>
  <Application>Microsoft Macintosh PowerPoint</Application>
  <PresentationFormat>寬螢幕</PresentationFormat>
  <Paragraphs>111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多面向</vt:lpstr>
      <vt:lpstr>C語言程式設計</vt:lpstr>
      <vt:lpstr>習題1</vt:lpstr>
      <vt:lpstr>習題2</vt:lpstr>
      <vt:lpstr>指標與陣列</vt:lpstr>
      <vt:lpstr>指標與陣列間的差異</vt:lpstr>
      <vt:lpstr>指標與陣列</vt:lpstr>
      <vt:lpstr>指標與陣列總結</vt:lpstr>
      <vt:lpstr>指標與字串</vt:lpstr>
      <vt:lpstr>指標與字串</vt:lpstr>
      <vt:lpstr>指標與字串</vt:lpstr>
      <vt:lpstr>字串複製</vt:lpstr>
      <vt:lpstr> </vt:lpstr>
      <vt:lpstr>要怎麼深複製</vt:lpstr>
      <vt:lpstr>函式介紹 strcpy()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C語言程式設計</dc:title>
  <dc:creator>紹宏 李</dc:creator>
  <cp:lastModifiedBy>紹宏 李</cp:lastModifiedBy>
  <cp:revision>3</cp:revision>
  <dcterms:created xsi:type="dcterms:W3CDTF">2022-04-02T05:04:43Z</dcterms:created>
  <dcterms:modified xsi:type="dcterms:W3CDTF">2022-04-04T03:40:14Z</dcterms:modified>
</cp:coreProperties>
</file>