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095FE-D7E4-4C7D-A080-410E4A33F53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36247-81D7-48EF-A0A0-48B7311A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4E0A-EE3B-4E25-A958-3882B17C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711ED-7327-4993-9D3C-493852F1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89F1-E728-4D23-AE1D-BB59B185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F2E-FFEE-4AE0-8C3F-258EF8D1F5BF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4595-F61C-402C-BA19-1393CAC0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E63-F88C-4FC1-BBA8-370E6430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24C0-4A6E-48CE-A9AE-A02D46F2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B072-7277-42F4-9664-95A128DC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1D31-1304-4B82-975D-91E91D4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49A8-3C86-477E-8937-FAF5149DD62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E1EE-F5B9-42FC-A5D4-B41AECD3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70C7-0EFD-43E8-A5C3-5C813471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9DAD0-8A24-4672-A74F-53D8A8592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0FAD1-5E50-4B5F-B02F-6BC26C74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9806-E420-4181-AD70-353C15C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38E4-AD75-4161-84EE-17329211821D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1A18-8DD5-49E5-9EE1-7F62D4B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B485-0FC8-4974-84E9-141021B3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211A-BFB7-41A6-9B89-47898057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EDAC-7FA1-43B3-910E-526A5A8F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648D-064C-4707-A0C1-6808AFAB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A228-8E37-4522-AA7E-BB8D23D37924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4211-E853-4AB9-8C7C-7D984812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96CE-79CE-491D-A72A-E0763F28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73EF-E54A-47E7-B626-9505C25B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6D09C-1AA6-4F7C-9CBF-822096DC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782E-7989-44ED-BAEF-74197AE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6213-8AE8-4D9C-B01D-627A213791C7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7730-BF47-42DE-B80B-D0EFA58C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46E2-0936-4741-A8FD-F3200A9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0517-42C0-4652-A847-FBA0115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7A84-86F0-45D5-AB47-C57EC2AF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1FCE-DAE7-4036-87D1-40F4026A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07367-A0C4-4F43-B7D1-3B6F7ACF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AA7E-29E3-49FE-AC60-2900AF4E0BF6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96F7-5548-4FD9-9815-B1EC7E28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7CFF5-DDA1-4B4A-A1F0-5297B716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4C7B-AB00-46B3-9F5E-132C276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18CE-A159-4F51-9C85-D9B022B9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3C41B-999E-4D2C-9345-9CCB399FC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64EB5-8D41-4304-817A-61EC0117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B486C-8026-41EE-B38B-7ADECE5EB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8324-5AFA-4AFC-B5FC-EF6521B7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448-0FE9-43D5-AC41-F0FBB1AA61A0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54E56-A1AC-4363-9876-F1E49F10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F376-7CEA-47D6-B015-4FC5F38A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5220-953D-4A96-AC0A-18550B37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1A9A3-307A-4E35-B233-65B51DD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A503-CC4B-43A5-AB34-54AC7AF4BAF2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B440-ED5F-4CBE-880A-CC584F9F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451E0-49F9-48E4-9CE0-6DFC0ED0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11CE6-842D-4193-B1B4-D96151E1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EF4A-4E40-435B-871A-AA9E354D8D66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8DB46-CB9E-4D9C-B0BF-5DFD6C7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6624F-91DF-4591-9726-D930130C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F08-A488-47EC-8CA2-0418E094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A432-32C9-436E-AC76-22EFE605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C6DA-B9A6-4FF9-BCFA-6277489A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5575E-2AE0-4AAF-AB18-6861C7E4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6CFC-18DA-4D45-B849-9EC451F3FCE6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EB35-B78C-4374-8A7F-07B39EF1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082F-3B1E-4C26-8600-AC1CDABD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0E38-3C3D-45E6-9728-71B05E42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D6003-2084-41E1-8CA7-8F5DE54B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A571C-AAB3-4F91-9F65-4DC8FE57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898A-0584-4AAD-BD21-B9416177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81F-ACCF-4DA4-830E-249ECF88E6C5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95878-1049-4922-8372-2E1F487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52FB-3F43-445A-A618-882A6E71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88FC-B753-44DE-8F98-10A6D70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379F-696F-4910-ABBA-55C7DBAE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B732-88C5-405E-B0A0-D1D5387C2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7C68-7CF9-410F-8070-E19CB010200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E701-7C64-43E9-A5D3-194F6E8C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3FFA-4AC2-473D-9945-E9AA48362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9C8D-87C8-4A79-8EF0-C7A8B8E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BA95-6659-4F1B-B497-768563C3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Exploratory Analysis of Accident Severity and Environmental Conditions in Seattle, Washington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2821-55DF-43EA-A470-5029792D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6F1C-B97B-4B29-85F5-E5CEAEE8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E2E3-23A5-44E4-92EF-8D0AB083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separation between the frequency of injury versus non-injury reports the variable means a model can’t differentiate</a:t>
            </a:r>
          </a:p>
          <a:p>
            <a:r>
              <a:rPr lang="en-US" dirty="0"/>
              <a:t>Need more data differentiate between the collision types</a:t>
            </a:r>
          </a:p>
          <a:p>
            <a:pPr lvl="1"/>
            <a:r>
              <a:rPr lang="en-US" dirty="0"/>
              <a:t>Either more features or less discrete values within the features given</a:t>
            </a:r>
          </a:p>
          <a:p>
            <a:pPr lvl="1"/>
            <a:r>
              <a:rPr lang="en-US" dirty="0"/>
              <a:t>Possible these two types of collisions are extremely similar yet different than more severe collisions (i.e., those with fatalities)</a:t>
            </a:r>
          </a:p>
          <a:p>
            <a:r>
              <a:rPr lang="en-US" dirty="0"/>
              <a:t>Initial exploratory analysis was more informative than deeper, machine learning analysis</a:t>
            </a:r>
          </a:p>
          <a:p>
            <a:r>
              <a:rPr lang="en-US" dirty="0"/>
              <a:t>More data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5F428-78EA-4669-9084-59847697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8615-7B9B-4017-8BE2-8D72F4E7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B399-B752-40C2-9865-AAC3FCAF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More likely to be involved in a collision during the mid to late afternoon, which is likely when traffic is at its heaviest</a:t>
            </a:r>
          </a:p>
          <a:p>
            <a:pPr lvl="1"/>
            <a:r>
              <a:rPr lang="en-US" dirty="0"/>
              <a:t>Weather, road, and light conditions do play a role in collisions but in this instance not useful to determine whether there would be an injury report</a:t>
            </a:r>
          </a:p>
          <a:p>
            <a:pPr lvl="1"/>
            <a:r>
              <a:rPr lang="en-US" dirty="0"/>
              <a:t>Features used do not have enough information or separation to generate differences between injury and non-injury reports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Data does not provide information about frequency of collisions relative to total drive time</a:t>
            </a:r>
          </a:p>
          <a:p>
            <a:pPr lvl="1"/>
            <a:r>
              <a:rPr lang="en-US" dirty="0"/>
              <a:t>Need more severe accidents to improve model and potential usefulness</a:t>
            </a:r>
          </a:p>
          <a:p>
            <a:pPr lvl="1"/>
            <a:r>
              <a:rPr lang="en-US" dirty="0"/>
              <a:t>Similarities between reports limits modeling usefulness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C8E1-BC98-4BBD-BC4C-56AA66CB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757F-0DC4-4F8B-8207-0A3C50CA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F87A-9316-4FB4-B188-4CC8D123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Accidents are a hazard on the roadways both for those involved in the accident and other motorists</a:t>
            </a:r>
          </a:p>
          <a:p>
            <a:r>
              <a:rPr lang="en-US" dirty="0"/>
              <a:t>Certain conditions contribute to a higher percentage of accidents and more severe accidents</a:t>
            </a:r>
          </a:p>
          <a:p>
            <a:pPr lvl="1"/>
            <a:r>
              <a:rPr lang="en-US" dirty="0"/>
              <a:t>Adverse weather conditions: snow, rain, etc.,</a:t>
            </a:r>
          </a:p>
          <a:p>
            <a:pPr lvl="1"/>
            <a:r>
              <a:rPr lang="en-US" dirty="0"/>
              <a:t>Adverse road conditions: wet, icy, etc.</a:t>
            </a:r>
          </a:p>
          <a:p>
            <a:r>
              <a:rPr lang="en-US" dirty="0"/>
              <a:t>The goal of this work is to look at what conditions lead to the level of severity of reported accidents</a:t>
            </a:r>
          </a:p>
          <a:p>
            <a:pPr lvl="1"/>
            <a:r>
              <a:rPr lang="en-US" dirty="0"/>
              <a:t>An attempt at building a model to predict potential severity based on environmental conditions and timing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ADC79-D95B-4E59-981D-B6A1E8E3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FD15-0837-4D0C-90A0-6EAC2AE3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1595-AA04-4797-8992-5E222B1F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22" y="1825625"/>
            <a:ext cx="43600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was provided as a listing of accidents and severity codes from Seattle, WA, USA</a:t>
            </a:r>
          </a:p>
          <a:p>
            <a:r>
              <a:rPr lang="en-US" dirty="0"/>
              <a:t>Initial metadata and data exploration provided chance to filter some features</a:t>
            </a:r>
          </a:p>
          <a:p>
            <a:pPr lvl="1"/>
            <a:r>
              <a:rPr lang="en-US" dirty="0"/>
              <a:t>Most were filtered due to being redundant to other features</a:t>
            </a:r>
          </a:p>
          <a:p>
            <a:pPr lvl="1"/>
            <a:r>
              <a:rPr lang="en-US" dirty="0"/>
              <a:t>Some removed due to lack of metadata explaining what the features were.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505C2F5-A166-46B8-AEDF-25F3FCD51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943561"/>
              </p:ext>
            </p:extLst>
          </p:nvPr>
        </p:nvGraphicFramePr>
        <p:xfrm>
          <a:off x="4784036" y="922061"/>
          <a:ext cx="6851442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7757">
                  <a:extLst>
                    <a:ext uri="{9D8B030D-6E8A-4147-A177-3AD203B41FA5}">
                      <a16:colId xmlns:a16="http://schemas.microsoft.com/office/drawing/2014/main" val="3969466043"/>
                    </a:ext>
                  </a:extLst>
                </a:gridCol>
                <a:gridCol w="4553685">
                  <a:extLst>
                    <a:ext uri="{9D8B030D-6E8A-4147-A177-3AD203B41FA5}">
                      <a16:colId xmlns:a16="http://schemas.microsoft.com/office/drawing/2014/main" val="2755452935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Column Header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631445"/>
                  </a:ext>
                </a:extLst>
              </a:tr>
              <a:tr h="117075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Removed for redundant location and object identifiers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X, Y, OBJECTID, COLDETKEY, INTKEY, LOCATION, SEGLANEKEY, INCDTTM, REPORTNO, JUNCTIONTYPE, SDOTCOLUMN, CROSSWALKKEY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073812"/>
                  </a:ext>
                </a:extLst>
              </a:tr>
              <a:tr h="5788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Removed for redundant collision severity and type columns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ST_COLCODE, ST_COLDESC, SDOT_COLDESC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93260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Removed for lack of metadata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STATUS, EXCEPTRSNDESC, EXCEPTRSNCODE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459608"/>
                  </a:ext>
                </a:extLst>
              </a:tr>
              <a:tr h="122028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Retained for analysis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INCKEY, ADDRTYPE, SEVERITYCODE, COLLISIONTYPE, PERSONCOUNT, PEDCOUNT, PEDCYLCOUNT, VEHCOUNT, SDOT_COLCODE, UNDERINFL, WEATHER, ROADCOND, LIGHTCOND, HITPARKEDCAR, INATTENTIONIND, SPEEDING, PEDROWNOTGRNT, INCDAT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03970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21-E847-490A-825A-69E1DE5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60371-123D-41C2-929A-8D28E850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Data Processing and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E647B-5931-4F65-A21A-F3EE6126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667250"/>
          </a:xfrm>
        </p:spPr>
        <p:txBody>
          <a:bodyPr>
            <a:normAutofit/>
          </a:bodyPr>
          <a:lstStyle/>
          <a:p>
            <a:r>
              <a:rPr lang="en-US" sz="2400" dirty="0"/>
              <a:t>Features that did not have full data coverage were either:</a:t>
            </a:r>
          </a:p>
          <a:p>
            <a:pPr lvl="1"/>
            <a:r>
              <a:rPr lang="en-US" sz="1800" dirty="0"/>
              <a:t>Filtered (Table on previous slide)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Gapfilled</a:t>
            </a:r>
            <a:r>
              <a:rPr lang="en-US" sz="1800" dirty="0"/>
              <a:t>” as were binary data columns and filled with opposite of rest of dataset. </a:t>
            </a:r>
          </a:p>
          <a:p>
            <a:r>
              <a:rPr lang="en-US" sz="2400" dirty="0"/>
              <a:t>Created day of year and hour of day variable from the date-time of the incident reports</a:t>
            </a:r>
          </a:p>
          <a:p>
            <a:r>
              <a:rPr lang="en-US" sz="2400" dirty="0"/>
              <a:t>At end of this; </a:t>
            </a:r>
            <a:r>
              <a:rPr lang="en-US" sz="2400" dirty="0">
                <a:effectLst/>
                <a:ea typeface="Calibri" panose="020F0502020204030204" pitchFamily="34" charset="0"/>
              </a:rPr>
              <a:t>187,504 data rows remained with 19 features.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A6E78A-A4D7-4027-B1F3-3F2ABE79D2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5" y="1427871"/>
            <a:ext cx="5932937" cy="50650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F23FE9-4E8E-4334-801C-9761860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98CC-51C7-4E57-9E94-FCC4212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B36F-491B-4219-9B3C-31E68FCC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Data Exploration:</a:t>
            </a:r>
          </a:p>
          <a:p>
            <a:pPr lvl="1"/>
            <a:r>
              <a:rPr lang="en-US" dirty="0"/>
              <a:t>Frequency of reports for different conditions and timing of major variables</a:t>
            </a:r>
          </a:p>
          <a:p>
            <a:pPr lvl="2"/>
            <a:r>
              <a:rPr lang="en-US" dirty="0"/>
              <a:t>Time of day, hour of day, weather, road, and light conditions</a:t>
            </a:r>
          </a:p>
          <a:p>
            <a:pPr lvl="1"/>
            <a:r>
              <a:rPr lang="en-US" dirty="0"/>
              <a:t>Determine how much, if any, differences between the two report types are in the data sets</a:t>
            </a:r>
          </a:p>
          <a:p>
            <a:r>
              <a:rPr lang="en-US" dirty="0"/>
              <a:t>Logistic regression – discrete dependent variable test</a:t>
            </a:r>
          </a:p>
          <a:p>
            <a:pPr lvl="1"/>
            <a:r>
              <a:rPr lang="en-US" dirty="0"/>
              <a:t>Attempt at classifying due to discrete nature of the dependent variable (severity code) though independent variables are not all continuous</a:t>
            </a:r>
          </a:p>
          <a:p>
            <a:pPr lvl="2"/>
            <a:r>
              <a:rPr lang="en-US" dirty="0"/>
              <a:t>Expectation is will not be successful 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Likely better model given most variables in dataset are quasi-discrete even after transformation</a:t>
            </a:r>
          </a:p>
          <a:p>
            <a:r>
              <a:rPr lang="en-US" dirty="0"/>
              <a:t>Split into train and test set for models of 70% train and 30% test after preprocessing features to numerical values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D2E8B-8FAE-4524-9A4B-6BE7BA91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1BCA-A90D-4636-AB76-7948529B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Incident Timing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078375-D526-4CCF-9AB5-8C072EB0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3080"/>
            <a:ext cx="497950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Time of year had minimal influence on the number of collisions:</a:t>
            </a:r>
          </a:p>
          <a:p>
            <a:pPr lvl="1"/>
            <a:r>
              <a:rPr lang="en-US" dirty="0"/>
              <a:t>Drop-off around the major US holidays</a:t>
            </a:r>
          </a:p>
          <a:p>
            <a:pPr lvl="1"/>
            <a:r>
              <a:rPr lang="en-US" dirty="0"/>
              <a:t>Minimal difference between injury and non-injury reports</a:t>
            </a:r>
          </a:p>
          <a:p>
            <a:r>
              <a:rPr lang="en-US" dirty="0"/>
              <a:t>More collisions occurred during the evening rush hour (16:00-18:00)</a:t>
            </a:r>
          </a:p>
          <a:p>
            <a:pPr lvl="1"/>
            <a:r>
              <a:rPr lang="en-US" dirty="0"/>
              <a:t>Some differences between injury and non-injury collisions but only 1-2%</a:t>
            </a:r>
          </a:p>
          <a:p>
            <a:pPr lvl="1"/>
            <a:r>
              <a:rPr lang="en-US" dirty="0"/>
              <a:t>Minimal chance of a collision in the early morning</a:t>
            </a:r>
          </a:p>
          <a:p>
            <a:pPr lvl="1"/>
            <a:r>
              <a:rPr lang="en-US" dirty="0"/>
              <a:t>Timings probably correlates to when traffic is heaviest hence increased chance of incident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B434252-429A-4F2C-805C-519FBCC33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r="3" b="3"/>
          <a:stretch/>
        </p:blipFill>
        <p:spPr>
          <a:xfrm>
            <a:off x="6096000" y="3429000"/>
            <a:ext cx="5276088" cy="3291840"/>
          </a:xfrm>
          <a:prstGeom prst="rect">
            <a:avLst/>
          </a:prstGeom>
        </p:spPr>
      </p:pic>
      <p:pic>
        <p:nvPicPr>
          <p:cNvPr id="5" name="Content Placeholder 4" descr="A picture containing food, flower, display&#10;&#10;Description automatically generated">
            <a:extLst>
              <a:ext uri="{FF2B5EF4-FFF2-40B4-BE49-F238E27FC236}">
                <a16:creationId xmlns:a16="http://schemas.microsoft.com/office/drawing/2014/main" id="{AB2A9E42-A779-4A46-86CA-84A5E1D13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r="3" b="3"/>
          <a:stretch/>
        </p:blipFill>
        <p:spPr>
          <a:xfrm>
            <a:off x="6077712" y="137160"/>
            <a:ext cx="5276088" cy="32918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FECD8-471F-4B2A-81EE-47DEADD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82D6-4668-4111-A0FE-04337BAF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Ambient Weather Conditions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6B21A0-F23A-4CE1-99F1-CC82B021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89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reports occurred under clear conditions</a:t>
            </a:r>
          </a:p>
          <a:p>
            <a:pPr lvl="1"/>
            <a:r>
              <a:rPr lang="en-US" dirty="0"/>
              <a:t>Raining and overcast close second</a:t>
            </a:r>
          </a:p>
          <a:p>
            <a:r>
              <a:rPr lang="en-US" dirty="0"/>
              <a:t>As such, road conditions were either wet or dry in roughly same percentages (not shown)</a:t>
            </a:r>
          </a:p>
          <a:p>
            <a:r>
              <a:rPr lang="en-US" dirty="0"/>
              <a:t>Only separation of report type was for unknown weather conditions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E258791-906C-4A00-8BC0-460BC129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866" y="1603511"/>
            <a:ext cx="6842975" cy="435133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55C035-1C1E-48FC-A70E-6DB247E6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09F8-5623-4178-9372-810E49C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Light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697C-12A4-4CC0-A791-EA186DCE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occurred during the daytime or in lighted conditions (streetlights)</a:t>
            </a:r>
          </a:p>
          <a:p>
            <a:r>
              <a:rPr lang="en-US" dirty="0"/>
              <a:t>Minimal separation between the report types apart from the unknown and daylight conditions. </a:t>
            </a:r>
          </a:p>
          <a:p>
            <a:pPr lvl="1"/>
            <a:r>
              <a:rPr lang="en-US" dirty="0"/>
              <a:t>Small differences unlikely picked up in machine learning models</a:t>
            </a:r>
          </a:p>
          <a:p>
            <a:r>
              <a:rPr lang="en-US" dirty="0"/>
              <a:t>Road, light, and weather conditions not major indicators of severity of collision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A2D405-FA40-4FA0-9A4B-9B037C82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596680"/>
            <a:ext cx="7219950" cy="44862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C1F6-1E60-485B-BC1E-E685543A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E61F-2732-41BE-8140-0A98D14B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F266-362B-47BF-9C9F-C5F70DC1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34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machine learning algorithms used</a:t>
            </a:r>
          </a:p>
          <a:p>
            <a:pPr lvl="1"/>
            <a:r>
              <a:rPr lang="en-US" dirty="0"/>
              <a:t>Logistic regression was not successful; classified everything as non-injury</a:t>
            </a:r>
          </a:p>
          <a:p>
            <a:r>
              <a:rPr lang="en-US" dirty="0"/>
              <a:t>KNN showed some improvement depending on number of neighbors used</a:t>
            </a:r>
          </a:p>
          <a:p>
            <a:pPr lvl="1"/>
            <a:r>
              <a:rPr lang="en-US" dirty="0"/>
              <a:t>Accuracy maxed out at 70%, which is the ratio of non-injury to injury reports</a:t>
            </a:r>
          </a:p>
          <a:p>
            <a:pPr lvl="1"/>
            <a:r>
              <a:rPr lang="en-US" dirty="0"/>
              <a:t>Suggest using 2 neighbors for any potential future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3E85D-6056-42B1-9984-99C3302EC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44" y="141923"/>
            <a:ext cx="4465955" cy="283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1F3EE-1C0C-462A-A26D-62A0190062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4" y="3162618"/>
            <a:ext cx="510349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0ECB-CACB-4D0B-9AFE-7F3F81A4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29C8D-87C8-4A79-8EF0-C7A8B8E9A6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860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 Exploratory Analysis of Accident Severity and Environmental Conditions in Seattle, Washington</vt:lpstr>
      <vt:lpstr>Introduction</vt:lpstr>
      <vt:lpstr>Data</vt:lpstr>
      <vt:lpstr>Data Processing and Engineering</vt:lpstr>
      <vt:lpstr>Methods For Data Analysis</vt:lpstr>
      <vt:lpstr>Results – Incident Timing</vt:lpstr>
      <vt:lpstr>Results – Ambient Weather Conditions</vt:lpstr>
      <vt:lpstr>Results – Light Conditions</vt:lpstr>
      <vt:lpstr>Results-Machine Learning</vt:lpstr>
      <vt:lpstr>Discussions</vt:lpstr>
      <vt:lpstr>Conclusions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and Environmental Conditions</dc:title>
  <dc:creator>Eric Russell</dc:creator>
  <cp:lastModifiedBy>Eric Russell</cp:lastModifiedBy>
  <cp:revision>67</cp:revision>
  <dcterms:created xsi:type="dcterms:W3CDTF">2020-09-29T21:35:44Z</dcterms:created>
  <dcterms:modified xsi:type="dcterms:W3CDTF">2020-09-30T01:15:41Z</dcterms:modified>
</cp:coreProperties>
</file>