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Georgia" panose="02040502050405020303" pitchFamily="18" charset="0"/>
      <p:regular r:id="rId18"/>
      <p:bold r:id="rId19"/>
      <p:italic r:id="rId20"/>
      <p:boldItalic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10CBCB-1604-41D9-A44A-1F9DB09B8B1F}">
  <a:tblStyle styleId="{4210CBCB-1604-41D9-A44A-1F9DB09B8B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Ludwik_Dendery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07bdc4f96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07bdc4f96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06ad4f6f2b_9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06ad4f6f2b_9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Animated slides, click to active the animation. There should be a total of 3 charts, 1972, 1976, 1980. Thanks!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06ad4f6f2b_1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06ad4f6f2b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06ad4f6f2b_5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06ad4f6f2b_5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06ad4f6f2b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06ad4f6f2b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06ad4f6f2b_5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06ad4f6f2b_5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06ad4f6f2b_5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06ad4f6f2b_5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06ad4f6f2b_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06ad4f6f2b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07bdc4f96e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07bdc4f96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07bdc4f96e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07bdc4f96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02122"/>
                </a:solidFill>
                <a:highlight>
                  <a:srgbClr val="FFFFFF"/>
                </a:highlight>
              </a:rPr>
              <a:t>In his opening match in 1972 against Polish fighter </a:t>
            </a:r>
            <a:r>
              <a:rPr lang="en" sz="1200">
                <a:solidFill>
                  <a:srgbClr val="3366CC"/>
                </a:solidFill>
                <a:highlight>
                  <a:srgbClr val="FFFFFF"/>
                </a:highlight>
                <a:uFill>
                  <a:noFill/>
                </a:uFill>
                <a:hlinkClick r:id="rId3">
                  <a:extLst>
                    <a:ext uri="{A12FA001-AC4F-418D-AE19-62706E023703}">
                      <ahyp:hlinkClr xmlns:ahyp="http://schemas.microsoft.com/office/drawing/2018/hyperlinkcolor" val="tx"/>
                    </a:ext>
                  </a:extLst>
                </a:hlinkClick>
              </a:rPr>
              <a:t>Ludwik Denderys</a:t>
            </a:r>
            <a:r>
              <a:rPr lang="en" sz="1200">
                <a:solidFill>
                  <a:srgbClr val="202122"/>
                </a:solidFill>
                <a:highlight>
                  <a:srgbClr val="FFFFFF"/>
                </a:highlight>
              </a:rPr>
              <a:t>, Stevenson knocked Denderys down within 30 seconds of the opening bell.</a:t>
            </a:r>
            <a:endParaRPr sz="1200">
              <a:solidFill>
                <a:srgbClr val="202122"/>
              </a:solidFill>
              <a:highlight>
                <a:srgbClr val="FFFFFF"/>
              </a:highlight>
            </a:endParaRPr>
          </a:p>
          <a:p>
            <a:pPr marL="0" lvl="0" indent="0" algn="l" rtl="0">
              <a:spcBef>
                <a:spcPts val="0"/>
              </a:spcBef>
              <a:spcAft>
                <a:spcPts val="0"/>
              </a:spcAft>
              <a:buNone/>
            </a:pPr>
            <a:r>
              <a:rPr lang="en" sz="1200">
                <a:solidFill>
                  <a:srgbClr val="2D2D2D"/>
                </a:solidFill>
                <a:highlight>
                  <a:srgbClr val="FFFFFF"/>
                </a:highlight>
              </a:rPr>
              <a:t>In 1976, Stevenson disposed of his first three opponents in a record 7 minutes and 22 seconds.</a:t>
            </a:r>
            <a:endParaRPr sz="1200">
              <a:solidFill>
                <a:srgbClr val="2D2D2D"/>
              </a:solidFill>
              <a:highlight>
                <a:srgbClr val="FFFFFF"/>
              </a:highlight>
            </a:endParaRPr>
          </a:p>
          <a:p>
            <a:pPr marL="0" lvl="0" indent="0" algn="l" rtl="0">
              <a:spcBef>
                <a:spcPts val="0"/>
              </a:spcBef>
              <a:spcAft>
                <a:spcPts val="0"/>
              </a:spcAft>
              <a:buNone/>
            </a:pPr>
            <a:r>
              <a:rPr lang="en" sz="1200">
                <a:solidFill>
                  <a:srgbClr val="2D2D2D"/>
                </a:solidFill>
                <a:highlight>
                  <a:srgbClr val="FFFFFF"/>
                </a:highlight>
              </a:rPr>
              <a:t>Stevenson might have won a fourth gold medal at the 1984 Summer Olympics, but the Soviet Union boycotted the games, which were hosted by Los Angeles. Cuba followed the Soviet lead, and Stevenson did not compete. Stevenson retired in 1988 after Cuba decided to skip the Seoul Olympics.</a:t>
            </a:r>
            <a:endParaRPr sz="1200">
              <a:solidFill>
                <a:srgbClr val="2D2D2D"/>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06ad4f6f2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06ad4f6f2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Mircea Simon 191 cm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788159" y="457201"/>
            <a:ext cx="7358100" cy="912000"/>
          </a:xfrm>
          <a:prstGeom prst="rect">
            <a:avLst/>
          </a:prstGeom>
          <a:noFill/>
          <a:ln>
            <a:noFill/>
          </a:ln>
        </p:spPr>
        <p:txBody>
          <a:bodyPr spcFirstLastPara="1" wrap="square" lIns="68575" tIns="34275" rIns="68575" bIns="34275" anchor="ctr" anchorCtr="0">
            <a:normAutofit/>
          </a:bodyPr>
          <a:lstStyle>
            <a:lvl1pPr lvl="0" algn="l" rtl="0">
              <a:lnSpc>
                <a:spcPct val="110000"/>
              </a:lnSpc>
              <a:spcBef>
                <a:spcPts val="0"/>
              </a:spcBef>
              <a:spcAft>
                <a:spcPts val="0"/>
              </a:spcAft>
              <a:buClr>
                <a:srgbClr val="262626"/>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6" name="Google Shape;126;p13"/>
          <p:cNvSpPr txBox="1">
            <a:spLocks noGrp="1"/>
          </p:cNvSpPr>
          <p:nvPr>
            <p:ph type="body" idx="1"/>
          </p:nvPr>
        </p:nvSpPr>
        <p:spPr>
          <a:xfrm>
            <a:off x="788159" y="1369218"/>
            <a:ext cx="7358100" cy="3321600"/>
          </a:xfrm>
          <a:prstGeom prst="rect">
            <a:avLst/>
          </a:prstGeom>
          <a:noFill/>
          <a:ln>
            <a:noFill/>
          </a:ln>
        </p:spPr>
        <p:txBody>
          <a:bodyPr spcFirstLastPara="1" wrap="square" lIns="68575" tIns="34275" rIns="68575" bIns="34275" anchor="t" anchorCtr="0">
            <a:normAutofit/>
          </a:bodyPr>
          <a:lstStyle>
            <a:lvl1pPr marL="457200" lvl="0" indent="-298450" algn="l" rtl="0">
              <a:lnSpc>
                <a:spcPct val="100000"/>
              </a:lnSpc>
              <a:spcBef>
                <a:spcPts val="800"/>
              </a:spcBef>
              <a:spcAft>
                <a:spcPts val="0"/>
              </a:spcAft>
              <a:buClr>
                <a:srgbClr val="262626"/>
              </a:buClr>
              <a:buSzPts val="1100"/>
              <a:buChar char="●"/>
              <a:defRPr/>
            </a:lvl1pPr>
            <a:lvl2pPr marL="914400" lvl="1" indent="-317500" algn="l" rtl="0">
              <a:lnSpc>
                <a:spcPct val="100000"/>
              </a:lnSpc>
              <a:spcBef>
                <a:spcPts val="1200"/>
              </a:spcBef>
              <a:spcAft>
                <a:spcPts val="0"/>
              </a:spcAft>
              <a:buClr>
                <a:srgbClr val="262626"/>
              </a:buClr>
              <a:buSzPts val="1400"/>
              <a:buChar char="○"/>
              <a:defRPr/>
            </a:lvl2pPr>
            <a:lvl3pPr marL="1371600" lvl="2" indent="-298450" algn="l" rtl="0">
              <a:lnSpc>
                <a:spcPct val="100000"/>
              </a:lnSpc>
              <a:spcBef>
                <a:spcPts val="1200"/>
              </a:spcBef>
              <a:spcAft>
                <a:spcPts val="0"/>
              </a:spcAft>
              <a:buClr>
                <a:srgbClr val="262626"/>
              </a:buClr>
              <a:buSzPts val="1100"/>
              <a:buChar char="■"/>
              <a:defRPr/>
            </a:lvl3pPr>
            <a:lvl4pPr marL="1828800" lvl="3" indent="-317500" algn="l" rtl="0">
              <a:lnSpc>
                <a:spcPct val="100000"/>
              </a:lnSpc>
              <a:spcBef>
                <a:spcPts val="1200"/>
              </a:spcBef>
              <a:spcAft>
                <a:spcPts val="0"/>
              </a:spcAft>
              <a:buClr>
                <a:srgbClr val="262626"/>
              </a:buClr>
              <a:buSzPts val="1400"/>
              <a:buChar char="●"/>
              <a:defRPr/>
            </a:lvl4pPr>
            <a:lvl5pPr marL="2286000" lvl="4" indent="-298450" algn="l" rtl="0">
              <a:lnSpc>
                <a:spcPct val="100000"/>
              </a:lnSpc>
              <a:spcBef>
                <a:spcPts val="1200"/>
              </a:spcBef>
              <a:spcAft>
                <a:spcPts val="0"/>
              </a:spcAft>
              <a:buClr>
                <a:srgbClr val="262626"/>
              </a:buClr>
              <a:buSzPts val="11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127" name="Google Shape;127;p13"/>
          <p:cNvSpPr txBox="1">
            <a:spLocks noGrp="1"/>
          </p:cNvSpPr>
          <p:nvPr>
            <p:ph type="dt" idx="10"/>
          </p:nvPr>
        </p:nvSpPr>
        <p:spPr>
          <a:xfrm rot="5400000">
            <a:off x="7879839" y="3806137"/>
            <a:ext cx="19857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13"/>
          <p:cNvSpPr txBox="1">
            <a:spLocks noGrp="1"/>
          </p:cNvSpPr>
          <p:nvPr>
            <p:ph type="ftr" idx="11"/>
          </p:nvPr>
        </p:nvSpPr>
        <p:spPr>
          <a:xfrm rot="5400000">
            <a:off x="7838703" y="1056067"/>
            <a:ext cx="20778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9" name="Google Shape;129;p13"/>
          <p:cNvSpPr txBox="1">
            <a:spLocks noGrp="1"/>
          </p:cNvSpPr>
          <p:nvPr>
            <p:ph type="sldNum" idx="12"/>
          </p:nvPr>
        </p:nvSpPr>
        <p:spPr>
          <a:xfrm>
            <a:off x="8668512" y="2352294"/>
            <a:ext cx="409500" cy="435000"/>
          </a:xfrm>
          <a:prstGeom prst="rect">
            <a:avLst/>
          </a:prstGeom>
          <a:noFill/>
          <a:ln>
            <a:noFill/>
          </a:ln>
        </p:spPr>
        <p:txBody>
          <a:bodyPr spcFirstLastPara="1" wrap="square" lIns="68575" tIns="34275" rIns="68575" bIns="34275"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33"/>
        <p:cNvGrpSpPr/>
        <p:nvPr/>
      </p:nvGrpSpPr>
      <p:grpSpPr>
        <a:xfrm>
          <a:off x="0" y="0"/>
          <a:ext cx="0" cy="0"/>
          <a:chOff x="0" y="0"/>
          <a:chExt cx="0" cy="0"/>
        </a:xfrm>
      </p:grpSpPr>
      <p:pic>
        <p:nvPicPr>
          <p:cNvPr id="134" name="Google Shape;134;p14"/>
          <p:cNvPicPr preferRelativeResize="0"/>
          <p:nvPr/>
        </p:nvPicPr>
        <p:blipFill>
          <a:blip r:embed="rId3">
            <a:alphaModFix/>
          </a:blip>
          <a:stretch>
            <a:fillRect/>
          </a:stretch>
        </p:blipFill>
        <p:spPr>
          <a:xfrm>
            <a:off x="378400" y="1182000"/>
            <a:ext cx="5134726" cy="3543225"/>
          </a:xfrm>
          <a:prstGeom prst="rect">
            <a:avLst/>
          </a:prstGeom>
          <a:noFill/>
          <a:ln>
            <a:noFill/>
          </a:ln>
        </p:spPr>
      </p:pic>
      <p:sp>
        <p:nvSpPr>
          <p:cNvPr id="135" name="Google Shape;135;p14"/>
          <p:cNvSpPr txBox="1">
            <a:spLocks noGrp="1"/>
          </p:cNvSpPr>
          <p:nvPr>
            <p:ph type="body" idx="1"/>
          </p:nvPr>
        </p:nvSpPr>
        <p:spPr>
          <a:xfrm>
            <a:off x="2693650" y="327175"/>
            <a:ext cx="6372300" cy="6411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3100" b="1" dirty="0"/>
              <a:t>Friday Workshop: Teófilo Stevenson</a:t>
            </a:r>
            <a:endParaRPr sz="3100" b="1" dirty="0"/>
          </a:p>
        </p:txBody>
      </p:sp>
      <p:sp>
        <p:nvSpPr>
          <p:cNvPr id="136" name="Google Shape;136;p14"/>
          <p:cNvSpPr txBox="1"/>
          <p:nvPr/>
        </p:nvSpPr>
        <p:spPr>
          <a:xfrm>
            <a:off x="6172200" y="2156100"/>
            <a:ext cx="26778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Calibri"/>
                <a:ea typeface="Calibri"/>
                <a:cs typeface="Calibri"/>
                <a:sym typeface="Calibri"/>
              </a:rPr>
              <a:t>Ess Guernah</a:t>
            </a:r>
            <a:endParaRPr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3"/>
          <p:cNvSpPr txBox="1">
            <a:spLocks noGrp="1"/>
          </p:cNvSpPr>
          <p:nvPr>
            <p:ph type="title"/>
          </p:nvPr>
        </p:nvSpPr>
        <p:spPr>
          <a:xfrm>
            <a:off x="987375" y="2419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Number of Participants each country sent </a:t>
            </a:r>
            <a:endParaRPr/>
          </a:p>
        </p:txBody>
      </p:sp>
      <p:pic>
        <p:nvPicPr>
          <p:cNvPr id="249" name="Google Shape;249;p23"/>
          <p:cNvPicPr preferRelativeResize="0"/>
          <p:nvPr/>
        </p:nvPicPr>
        <p:blipFill>
          <a:blip r:embed="rId3">
            <a:alphaModFix/>
          </a:blip>
          <a:stretch>
            <a:fillRect/>
          </a:stretch>
        </p:blipFill>
        <p:spPr>
          <a:xfrm>
            <a:off x="231401" y="713149"/>
            <a:ext cx="3941838" cy="1858599"/>
          </a:xfrm>
          <a:prstGeom prst="rect">
            <a:avLst/>
          </a:prstGeom>
          <a:noFill/>
          <a:ln>
            <a:noFill/>
          </a:ln>
        </p:spPr>
      </p:pic>
      <p:pic>
        <p:nvPicPr>
          <p:cNvPr id="250" name="Google Shape;250;p23"/>
          <p:cNvPicPr preferRelativeResize="0"/>
          <p:nvPr/>
        </p:nvPicPr>
        <p:blipFill>
          <a:blip r:embed="rId4">
            <a:alphaModFix/>
          </a:blip>
          <a:stretch>
            <a:fillRect/>
          </a:stretch>
        </p:blipFill>
        <p:spPr>
          <a:xfrm>
            <a:off x="1442600" y="2571750"/>
            <a:ext cx="5062949" cy="2082752"/>
          </a:xfrm>
          <a:prstGeom prst="rect">
            <a:avLst/>
          </a:prstGeom>
          <a:noFill/>
          <a:ln>
            <a:noFill/>
          </a:ln>
        </p:spPr>
      </p:pic>
      <p:pic>
        <p:nvPicPr>
          <p:cNvPr id="251" name="Google Shape;251;p23"/>
          <p:cNvPicPr preferRelativeResize="0"/>
          <p:nvPr/>
        </p:nvPicPr>
        <p:blipFill>
          <a:blip r:embed="rId5">
            <a:alphaModFix/>
          </a:blip>
          <a:stretch>
            <a:fillRect/>
          </a:stretch>
        </p:blipFill>
        <p:spPr>
          <a:xfrm>
            <a:off x="4173238" y="713151"/>
            <a:ext cx="4800885" cy="1858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1000"/>
                                        <p:tgtEl>
                                          <p:spTgt spid="2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249"/>
                                        </p:tgtEl>
                                      </p:cBhvr>
                                    </p:animEffect>
                                    <p:set>
                                      <p:cBhvr>
                                        <p:cTn id="12" dur="1" fill="hold">
                                          <p:stCondLst>
                                            <p:cond delay="1000"/>
                                          </p:stCondLst>
                                        </p:cTn>
                                        <p:tgtEl>
                                          <p:spTgt spid="24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0"/>
                                        </p:tgtEl>
                                        <p:attrNameLst>
                                          <p:attrName>style.visibility</p:attrName>
                                        </p:attrNameLst>
                                      </p:cBhvr>
                                      <p:to>
                                        <p:strVal val="visible"/>
                                      </p:to>
                                    </p:set>
                                    <p:animEffect transition="in" filter="fade">
                                      <p:cBhvr>
                                        <p:cTn id="17" dur="1000"/>
                                        <p:tgtEl>
                                          <p:spTgt spid="2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250"/>
                                        </p:tgtEl>
                                      </p:cBhvr>
                                    </p:animEffect>
                                    <p:set>
                                      <p:cBhvr>
                                        <p:cTn id="22" dur="1" fill="hold">
                                          <p:stCondLst>
                                            <p:cond delay="1000"/>
                                          </p:stCondLst>
                                        </p:cTn>
                                        <p:tgtEl>
                                          <p:spTgt spid="25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1"/>
                                        </p:tgtEl>
                                        <p:attrNameLst>
                                          <p:attrName>style.visibility</p:attrName>
                                        </p:attrNameLst>
                                      </p:cBhvr>
                                      <p:to>
                                        <p:strVal val="visible"/>
                                      </p:to>
                                    </p:set>
                                    <p:animEffect transition="in" filter="fade">
                                      <p:cBhvr>
                                        <p:cTn id="27" dur="1000"/>
                                        <p:tgtEl>
                                          <p:spTgt spid="2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1000"/>
                                        <p:tgtEl>
                                          <p:spTgt spid="251"/>
                                        </p:tgtEl>
                                      </p:cBhvr>
                                    </p:animEffect>
                                    <p:set>
                                      <p:cBhvr>
                                        <p:cTn id="32" dur="1" fill="hold">
                                          <p:stCondLst>
                                            <p:cond delay="1000"/>
                                          </p:stCondLst>
                                        </p:cTn>
                                        <p:tgtEl>
                                          <p:spTgt spid="2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24"/>
          <p:cNvPicPr preferRelativeResize="0"/>
          <p:nvPr/>
        </p:nvPicPr>
        <p:blipFill>
          <a:blip r:embed="rId3">
            <a:alphaModFix/>
          </a:blip>
          <a:stretch>
            <a:fillRect/>
          </a:stretch>
        </p:blipFill>
        <p:spPr>
          <a:xfrm>
            <a:off x="2569000" y="604950"/>
            <a:ext cx="6118573" cy="3755700"/>
          </a:xfrm>
          <a:prstGeom prst="rect">
            <a:avLst/>
          </a:prstGeom>
          <a:noFill/>
          <a:ln>
            <a:noFill/>
          </a:ln>
        </p:spPr>
      </p:pic>
      <p:pic>
        <p:nvPicPr>
          <p:cNvPr id="257" name="Google Shape;257;p24"/>
          <p:cNvPicPr preferRelativeResize="0"/>
          <p:nvPr/>
        </p:nvPicPr>
        <p:blipFill>
          <a:blip r:embed="rId4">
            <a:alphaModFix/>
          </a:blip>
          <a:stretch>
            <a:fillRect/>
          </a:stretch>
        </p:blipFill>
        <p:spPr>
          <a:xfrm>
            <a:off x="550325" y="1693325"/>
            <a:ext cx="1798976" cy="1578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42700" y="916275"/>
            <a:ext cx="7505700" cy="9546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0"/>
              </a:spcBef>
              <a:spcAft>
                <a:spcPts val="0"/>
              </a:spcAft>
              <a:buNone/>
            </a:pPr>
            <a:r>
              <a:rPr lang="en" sz="4150">
                <a:solidFill>
                  <a:srgbClr val="000000"/>
                </a:solidFill>
                <a:highlight>
                  <a:srgbClr val="FFFFFF"/>
                </a:highlight>
                <a:latin typeface="Georgia"/>
                <a:ea typeface="Georgia"/>
                <a:cs typeface="Georgia"/>
                <a:sym typeface="Georgia"/>
              </a:rPr>
              <a:t>Teófilo Stevenson</a:t>
            </a:r>
            <a:endParaRPr sz="4150">
              <a:solidFill>
                <a:srgbClr val="000000"/>
              </a:solidFill>
              <a:highlight>
                <a:srgbClr val="FFFFFF"/>
              </a:highlight>
              <a:latin typeface="Georgia"/>
              <a:ea typeface="Georgia"/>
              <a:cs typeface="Georgia"/>
              <a:sym typeface="Georgia"/>
            </a:endParaRPr>
          </a:p>
          <a:p>
            <a:pPr marL="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142" name="Google Shape;142;p15"/>
          <p:cNvSpPr txBox="1">
            <a:spLocks noGrp="1"/>
          </p:cNvSpPr>
          <p:nvPr>
            <p:ph type="body" idx="1"/>
          </p:nvPr>
        </p:nvSpPr>
        <p:spPr>
          <a:xfrm>
            <a:off x="842700" y="1723750"/>
            <a:ext cx="2266800" cy="2461800"/>
          </a:xfrm>
          <a:prstGeom prst="rect">
            <a:avLst/>
          </a:prstGeom>
        </p:spPr>
        <p:txBody>
          <a:bodyPr spcFirstLastPara="1" wrap="square" lIns="91425" tIns="91425" rIns="91425" bIns="91425" anchor="t" anchorCtr="0">
            <a:normAutofit fontScale="77500"/>
          </a:bodyPr>
          <a:lstStyle/>
          <a:p>
            <a:pPr marL="457200" lvl="0" indent="-307340" algn="l" rtl="0">
              <a:spcBef>
                <a:spcPts val="0"/>
              </a:spcBef>
              <a:spcAft>
                <a:spcPts val="0"/>
              </a:spcAft>
              <a:buSzPct val="100000"/>
              <a:buChar char="●"/>
            </a:pPr>
            <a:r>
              <a:rPr lang="en" sz="1600"/>
              <a:t>Born: March 29, 1952 </a:t>
            </a:r>
            <a:endParaRPr sz="1600"/>
          </a:p>
          <a:p>
            <a:pPr marL="457200" lvl="0" indent="-307340" algn="l" rtl="0">
              <a:spcBef>
                <a:spcPts val="0"/>
              </a:spcBef>
              <a:spcAft>
                <a:spcPts val="0"/>
              </a:spcAft>
              <a:buSzPct val="100000"/>
              <a:buChar char="●"/>
            </a:pPr>
            <a:r>
              <a:rPr lang="en" sz="1600"/>
              <a:t>Died: June 11 , 2012 from a Heart Attack</a:t>
            </a:r>
            <a:endParaRPr sz="1600"/>
          </a:p>
          <a:p>
            <a:pPr marL="457200" lvl="0" indent="-307340" algn="l" rtl="0">
              <a:spcBef>
                <a:spcPts val="0"/>
              </a:spcBef>
              <a:spcAft>
                <a:spcPts val="0"/>
              </a:spcAft>
              <a:buSzPct val="100000"/>
              <a:buChar char="●"/>
            </a:pPr>
            <a:r>
              <a:rPr lang="en" sz="1600"/>
              <a:t>Boxing Stance: Orthodox</a:t>
            </a:r>
            <a:endParaRPr sz="1600"/>
          </a:p>
          <a:p>
            <a:pPr marL="457200" lvl="0" indent="-307340" algn="l" rtl="0">
              <a:spcBef>
                <a:spcPts val="0"/>
              </a:spcBef>
              <a:spcAft>
                <a:spcPts val="0"/>
              </a:spcAft>
              <a:buSzPct val="100000"/>
              <a:buChar char="●"/>
            </a:pPr>
            <a:r>
              <a:rPr lang="en" sz="1600"/>
              <a:t>1st Boxer to win 3 gold medal in the same division in the Olympics </a:t>
            </a:r>
            <a:endParaRPr sz="1600"/>
          </a:p>
          <a:p>
            <a:pPr marL="457200" lvl="0" indent="-307340" algn="l" rtl="0">
              <a:spcBef>
                <a:spcPts val="0"/>
              </a:spcBef>
              <a:spcAft>
                <a:spcPts val="0"/>
              </a:spcAft>
              <a:buSzPct val="100000"/>
              <a:buChar char="●"/>
            </a:pPr>
            <a:r>
              <a:rPr lang="en" sz="1600"/>
              <a:t>90% win percentage</a:t>
            </a:r>
            <a:endParaRPr sz="1600"/>
          </a:p>
          <a:p>
            <a:pPr marL="0" lvl="0" indent="0" algn="l" rtl="0">
              <a:spcBef>
                <a:spcPts val="1200"/>
              </a:spcBef>
              <a:spcAft>
                <a:spcPts val="1200"/>
              </a:spcAft>
              <a:buNone/>
            </a:pPr>
            <a:endParaRPr/>
          </a:p>
        </p:txBody>
      </p:sp>
      <p:graphicFrame>
        <p:nvGraphicFramePr>
          <p:cNvPr id="143" name="Google Shape;143;p15"/>
          <p:cNvGraphicFramePr/>
          <p:nvPr>
            <p:extLst>
              <p:ext uri="{D42A27DB-BD31-4B8C-83A1-F6EECF244321}">
                <p14:modId xmlns:p14="http://schemas.microsoft.com/office/powerpoint/2010/main" val="4235885154"/>
              </p:ext>
            </p:extLst>
          </p:nvPr>
        </p:nvGraphicFramePr>
        <p:xfrm>
          <a:off x="3029500" y="2974425"/>
          <a:ext cx="2158750" cy="1592592"/>
        </p:xfrm>
        <a:graphic>
          <a:graphicData uri="http://schemas.openxmlformats.org/drawingml/2006/table">
            <a:tbl>
              <a:tblPr>
                <a:noFill/>
                <a:tableStyleId>{4210CBCB-1604-41D9-A44A-1F9DB09B8B1F}</a:tableStyleId>
              </a:tblPr>
              <a:tblGrid>
                <a:gridCol w="1079375">
                  <a:extLst>
                    <a:ext uri="{9D8B030D-6E8A-4147-A177-3AD203B41FA5}">
                      <a16:colId xmlns:a16="http://schemas.microsoft.com/office/drawing/2014/main" val="20000"/>
                    </a:ext>
                  </a:extLst>
                </a:gridCol>
                <a:gridCol w="1079375">
                  <a:extLst>
                    <a:ext uri="{9D8B030D-6E8A-4147-A177-3AD203B41FA5}">
                      <a16:colId xmlns:a16="http://schemas.microsoft.com/office/drawing/2014/main" val="20001"/>
                    </a:ext>
                  </a:extLst>
                </a:gridCol>
              </a:tblGrid>
              <a:tr h="401292">
                <a:tc>
                  <a:txBody>
                    <a:bodyPr/>
                    <a:lstStyle/>
                    <a:p>
                      <a:pPr marL="0" lvl="0" indent="0" algn="l" rtl="0">
                        <a:spcBef>
                          <a:spcPts val="0"/>
                        </a:spcBef>
                        <a:spcAft>
                          <a:spcPts val="0"/>
                        </a:spcAft>
                        <a:buNone/>
                      </a:pPr>
                      <a:r>
                        <a:rPr lang="en" sz="1100"/>
                        <a:t>Total Fights</a:t>
                      </a:r>
                      <a:endParaRPr sz="1100"/>
                    </a:p>
                  </a:txBody>
                  <a:tcPr marL="91425" marR="91425" marT="91425" marB="91425"/>
                </a:tc>
                <a:tc>
                  <a:txBody>
                    <a:bodyPr/>
                    <a:lstStyle/>
                    <a:p>
                      <a:pPr marL="0" lvl="0" indent="0" algn="l" rtl="0">
                        <a:spcBef>
                          <a:spcPts val="0"/>
                        </a:spcBef>
                        <a:spcAft>
                          <a:spcPts val="0"/>
                        </a:spcAft>
                        <a:buNone/>
                      </a:pPr>
                      <a:r>
                        <a:rPr lang="en" sz="1100"/>
                        <a:t>332</a:t>
                      </a:r>
                      <a:endParaRPr sz="1100"/>
                    </a:p>
                  </a:txBody>
                  <a:tcPr marL="91425" marR="91425" marT="91425" marB="91425"/>
                </a:tc>
                <a:extLst>
                  <a:ext uri="{0D108BD9-81ED-4DB2-BD59-A6C34878D82A}">
                    <a16:rowId xmlns:a16="http://schemas.microsoft.com/office/drawing/2014/main" val="10000"/>
                  </a:ext>
                </a:extLst>
              </a:tr>
              <a:tr h="397100">
                <a:tc>
                  <a:txBody>
                    <a:bodyPr/>
                    <a:lstStyle/>
                    <a:p>
                      <a:pPr marL="0" lvl="0" indent="0" algn="l" rtl="0">
                        <a:spcBef>
                          <a:spcPts val="0"/>
                        </a:spcBef>
                        <a:spcAft>
                          <a:spcPts val="0"/>
                        </a:spcAft>
                        <a:buNone/>
                      </a:pPr>
                      <a:r>
                        <a:rPr lang="en" sz="1100"/>
                        <a:t>Wins</a:t>
                      </a:r>
                      <a:endParaRPr sz="1100"/>
                    </a:p>
                  </a:txBody>
                  <a:tcPr marL="91425" marR="91425" marT="91425" marB="91425"/>
                </a:tc>
                <a:tc>
                  <a:txBody>
                    <a:bodyPr/>
                    <a:lstStyle/>
                    <a:p>
                      <a:pPr marL="0" lvl="0" indent="0" algn="l" rtl="0">
                        <a:spcBef>
                          <a:spcPts val="0"/>
                        </a:spcBef>
                        <a:spcAft>
                          <a:spcPts val="0"/>
                        </a:spcAft>
                        <a:buNone/>
                      </a:pPr>
                      <a:r>
                        <a:rPr lang="en" sz="1100"/>
                        <a:t>302</a:t>
                      </a:r>
                      <a:endParaRPr sz="1100"/>
                    </a:p>
                  </a:txBody>
                  <a:tcPr marL="91425" marR="91425" marT="91425" marB="91425"/>
                </a:tc>
                <a:extLst>
                  <a:ext uri="{0D108BD9-81ED-4DB2-BD59-A6C34878D82A}">
                    <a16:rowId xmlns:a16="http://schemas.microsoft.com/office/drawing/2014/main" val="10001"/>
                  </a:ext>
                </a:extLst>
              </a:tr>
              <a:tr h="397100">
                <a:tc>
                  <a:txBody>
                    <a:bodyPr/>
                    <a:lstStyle/>
                    <a:p>
                      <a:pPr marL="0" lvl="0" indent="0" algn="l" rtl="0">
                        <a:spcBef>
                          <a:spcPts val="0"/>
                        </a:spcBef>
                        <a:spcAft>
                          <a:spcPts val="0"/>
                        </a:spcAft>
                        <a:buNone/>
                      </a:pPr>
                      <a:r>
                        <a:rPr lang="en" sz="1100"/>
                        <a:t>Losses</a:t>
                      </a:r>
                      <a:endParaRPr sz="1100"/>
                    </a:p>
                  </a:txBody>
                  <a:tcPr marL="91425" marR="91425" marT="91425" marB="91425"/>
                </a:tc>
                <a:tc>
                  <a:txBody>
                    <a:bodyPr/>
                    <a:lstStyle/>
                    <a:p>
                      <a:pPr marL="0" lvl="0" indent="0" algn="l" rtl="0">
                        <a:spcBef>
                          <a:spcPts val="0"/>
                        </a:spcBef>
                        <a:spcAft>
                          <a:spcPts val="0"/>
                        </a:spcAft>
                        <a:buNone/>
                      </a:pPr>
                      <a:r>
                        <a:rPr lang="en" sz="1100"/>
                        <a:t>22</a:t>
                      </a:r>
                      <a:endParaRPr sz="1100"/>
                    </a:p>
                  </a:txBody>
                  <a:tcPr marL="91425" marR="91425" marT="91425" marB="91425"/>
                </a:tc>
                <a:extLst>
                  <a:ext uri="{0D108BD9-81ED-4DB2-BD59-A6C34878D82A}">
                    <a16:rowId xmlns:a16="http://schemas.microsoft.com/office/drawing/2014/main" val="10002"/>
                  </a:ext>
                </a:extLst>
              </a:tr>
              <a:tr h="397100">
                <a:tc>
                  <a:txBody>
                    <a:bodyPr/>
                    <a:lstStyle/>
                    <a:p>
                      <a:pPr marL="0" lvl="0" indent="0" algn="l" rtl="0">
                        <a:spcBef>
                          <a:spcPts val="0"/>
                        </a:spcBef>
                        <a:spcAft>
                          <a:spcPts val="0"/>
                        </a:spcAft>
                        <a:buNone/>
                      </a:pPr>
                      <a:r>
                        <a:rPr lang="en" sz="1100"/>
                        <a:t>Draws</a:t>
                      </a:r>
                      <a:endParaRPr sz="1100"/>
                    </a:p>
                  </a:txBody>
                  <a:tcPr marL="91425" marR="91425" marT="91425" marB="91425"/>
                </a:tc>
                <a:tc>
                  <a:txBody>
                    <a:bodyPr/>
                    <a:lstStyle/>
                    <a:p>
                      <a:pPr marL="0" lvl="0" indent="0" algn="l" rtl="0">
                        <a:spcBef>
                          <a:spcPts val="0"/>
                        </a:spcBef>
                        <a:spcAft>
                          <a:spcPts val="0"/>
                        </a:spcAft>
                        <a:buNone/>
                      </a:pPr>
                      <a:r>
                        <a:rPr lang="en" sz="1100" dirty="0"/>
                        <a:t>8</a:t>
                      </a:r>
                      <a:endParaRPr sz="1100" dirty="0"/>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44" name="Google Shape;144;p15"/>
          <p:cNvGraphicFramePr/>
          <p:nvPr/>
        </p:nvGraphicFramePr>
        <p:xfrm>
          <a:off x="5263600" y="764883"/>
          <a:ext cx="3289200" cy="4030257"/>
        </p:xfrm>
        <a:graphic>
          <a:graphicData uri="http://schemas.openxmlformats.org/drawingml/2006/table">
            <a:tbl>
              <a:tblPr>
                <a:noFill/>
                <a:tableStyleId>{4210CBCB-1604-41D9-A44A-1F9DB09B8B1F}</a:tableStyleId>
              </a:tblPr>
              <a:tblGrid>
                <a:gridCol w="822300">
                  <a:extLst>
                    <a:ext uri="{9D8B030D-6E8A-4147-A177-3AD203B41FA5}">
                      <a16:colId xmlns:a16="http://schemas.microsoft.com/office/drawing/2014/main" val="20000"/>
                    </a:ext>
                  </a:extLst>
                </a:gridCol>
                <a:gridCol w="822300">
                  <a:extLst>
                    <a:ext uri="{9D8B030D-6E8A-4147-A177-3AD203B41FA5}">
                      <a16:colId xmlns:a16="http://schemas.microsoft.com/office/drawing/2014/main" val="20001"/>
                    </a:ext>
                  </a:extLst>
                </a:gridCol>
                <a:gridCol w="822300">
                  <a:extLst>
                    <a:ext uri="{9D8B030D-6E8A-4147-A177-3AD203B41FA5}">
                      <a16:colId xmlns:a16="http://schemas.microsoft.com/office/drawing/2014/main" val="20002"/>
                    </a:ext>
                  </a:extLst>
                </a:gridCol>
                <a:gridCol w="822300">
                  <a:extLst>
                    <a:ext uri="{9D8B030D-6E8A-4147-A177-3AD203B41FA5}">
                      <a16:colId xmlns:a16="http://schemas.microsoft.com/office/drawing/2014/main" val="20003"/>
                    </a:ext>
                  </a:extLst>
                </a:gridCol>
              </a:tblGrid>
              <a:tr h="251700">
                <a:tc>
                  <a:txBody>
                    <a:bodyPr/>
                    <a:lstStyle/>
                    <a:p>
                      <a:pPr marL="0" lvl="0" indent="0" algn="ctr" rtl="0">
                        <a:lnSpc>
                          <a:spcPct val="115000"/>
                        </a:lnSpc>
                        <a:spcBef>
                          <a:spcPts val="0"/>
                        </a:spcBef>
                        <a:spcAft>
                          <a:spcPts val="0"/>
                        </a:spcAft>
                        <a:buNone/>
                      </a:pPr>
                      <a:r>
                        <a:rPr lang="en" sz="700" b="1"/>
                        <a:t>Event</a:t>
                      </a:r>
                      <a:endParaRPr sz="700" b="1"/>
                    </a:p>
                  </a:txBody>
                  <a:tcPr marL="91425" marR="91425" marT="91425" marB="91425">
                    <a:solidFill>
                      <a:srgbClr val="CCCCCC"/>
                    </a:solidFill>
                  </a:tcPr>
                </a:tc>
                <a:tc>
                  <a:txBody>
                    <a:bodyPr/>
                    <a:lstStyle/>
                    <a:p>
                      <a:pPr marL="0" lvl="0" indent="0" algn="ctr" rtl="0">
                        <a:lnSpc>
                          <a:spcPct val="115000"/>
                        </a:lnSpc>
                        <a:spcBef>
                          <a:spcPts val="0"/>
                        </a:spcBef>
                        <a:spcAft>
                          <a:spcPts val="0"/>
                        </a:spcAft>
                        <a:buNone/>
                      </a:pPr>
                      <a:r>
                        <a:rPr lang="en" sz="700" b="1"/>
                        <a:t>1</a:t>
                      </a:r>
                      <a:r>
                        <a:rPr lang="en" sz="600" b="1"/>
                        <a:t>st</a:t>
                      </a:r>
                      <a:endParaRPr sz="600" b="1"/>
                    </a:p>
                  </a:txBody>
                  <a:tcPr marL="91425" marR="91425" marT="91425" marB="91425">
                    <a:solidFill>
                      <a:srgbClr val="FFD700"/>
                    </a:solidFill>
                  </a:tcPr>
                </a:tc>
                <a:tc>
                  <a:txBody>
                    <a:bodyPr/>
                    <a:lstStyle/>
                    <a:p>
                      <a:pPr marL="0" lvl="0" indent="0" algn="ctr" rtl="0">
                        <a:lnSpc>
                          <a:spcPct val="115000"/>
                        </a:lnSpc>
                        <a:spcBef>
                          <a:spcPts val="0"/>
                        </a:spcBef>
                        <a:spcAft>
                          <a:spcPts val="0"/>
                        </a:spcAft>
                        <a:buNone/>
                      </a:pPr>
                      <a:r>
                        <a:rPr lang="en" sz="700" b="1"/>
                        <a:t>2</a:t>
                      </a:r>
                      <a:r>
                        <a:rPr lang="en" sz="600" b="1"/>
                        <a:t>nd</a:t>
                      </a:r>
                      <a:endParaRPr sz="600" b="1"/>
                    </a:p>
                  </a:txBody>
                  <a:tcPr marL="91425" marR="91425" marT="91425" marB="91425">
                    <a:solidFill>
                      <a:srgbClr val="C0C0C0"/>
                    </a:solidFill>
                  </a:tcPr>
                </a:tc>
                <a:tc>
                  <a:txBody>
                    <a:bodyPr/>
                    <a:lstStyle/>
                    <a:p>
                      <a:pPr marL="0" lvl="0" indent="0" algn="ctr" rtl="0">
                        <a:lnSpc>
                          <a:spcPct val="115000"/>
                        </a:lnSpc>
                        <a:spcBef>
                          <a:spcPts val="0"/>
                        </a:spcBef>
                        <a:spcAft>
                          <a:spcPts val="0"/>
                        </a:spcAft>
                        <a:buNone/>
                      </a:pPr>
                      <a:r>
                        <a:rPr lang="en" sz="700" b="1"/>
                        <a:t>3</a:t>
                      </a:r>
                      <a:r>
                        <a:rPr lang="en" sz="600" b="1"/>
                        <a:t>rd</a:t>
                      </a:r>
                      <a:endParaRPr sz="600" b="1"/>
                    </a:p>
                  </a:txBody>
                  <a:tcPr marL="91425" marR="91425" marT="91425" marB="91425">
                    <a:solidFill>
                      <a:srgbClr val="CC9966"/>
                    </a:solidFill>
                  </a:tcPr>
                </a:tc>
                <a:extLst>
                  <a:ext uri="{0D108BD9-81ED-4DB2-BD59-A6C34878D82A}">
                    <a16:rowId xmlns:a16="http://schemas.microsoft.com/office/drawing/2014/main" val="10000"/>
                  </a:ext>
                </a:extLst>
              </a:tr>
              <a:tr h="324200">
                <a:tc>
                  <a:txBody>
                    <a:bodyPr/>
                    <a:lstStyle/>
                    <a:p>
                      <a:pPr marL="0" lvl="0" indent="0" algn="l" rtl="0">
                        <a:lnSpc>
                          <a:spcPct val="115000"/>
                        </a:lnSpc>
                        <a:spcBef>
                          <a:spcPts val="0"/>
                        </a:spcBef>
                        <a:spcAft>
                          <a:spcPts val="0"/>
                        </a:spcAft>
                        <a:buNone/>
                      </a:pPr>
                      <a:r>
                        <a:rPr lang="en" sz="700"/>
                        <a:t>Olympic Games</a:t>
                      </a:r>
                      <a:endParaRPr sz="700"/>
                    </a:p>
                    <a:p>
                      <a:pPr marL="0" lvl="0" indent="0" algn="l" rtl="0">
                        <a:lnSpc>
                          <a:spcPct val="115000"/>
                        </a:lnSpc>
                        <a:spcBef>
                          <a:spcPts val="0"/>
                        </a:spcBef>
                        <a:spcAft>
                          <a:spcPts val="0"/>
                        </a:spcAft>
                        <a:buNone/>
                      </a:pPr>
                      <a:endParaRPr sz="700"/>
                    </a:p>
                  </a:txBody>
                  <a:tcPr marL="91425" marR="91425" marT="91425" marB="91425"/>
                </a:tc>
                <a:tc>
                  <a:txBody>
                    <a:bodyPr/>
                    <a:lstStyle/>
                    <a:p>
                      <a:pPr marL="0" lvl="0" indent="0" algn="ctr" rtl="0">
                        <a:lnSpc>
                          <a:spcPct val="115000"/>
                        </a:lnSpc>
                        <a:spcBef>
                          <a:spcPts val="0"/>
                        </a:spcBef>
                        <a:spcAft>
                          <a:spcPts val="0"/>
                        </a:spcAft>
                        <a:buNone/>
                      </a:pPr>
                      <a:r>
                        <a:rPr lang="en" sz="700"/>
                        <a:t>3</a:t>
                      </a:r>
                      <a:endParaRPr sz="700"/>
                    </a:p>
                    <a:p>
                      <a:pPr marL="0" lvl="0" indent="0" algn="ctr" rtl="0">
                        <a:lnSpc>
                          <a:spcPct val="115000"/>
                        </a:lnSpc>
                        <a:spcBef>
                          <a:spcPts val="0"/>
                        </a:spcBef>
                        <a:spcAft>
                          <a:spcPts val="0"/>
                        </a:spcAft>
                        <a:buNone/>
                      </a:pPr>
                      <a:r>
                        <a:rPr lang="en" sz="700"/>
                        <a:t>(72, 76, 80)</a:t>
                      </a:r>
                      <a:endParaRPr sz="700"/>
                    </a:p>
                  </a:txBody>
                  <a:tcPr marL="91425" marR="91425" marT="91425" marB="91425">
                    <a:solidFill>
                      <a:srgbClr val="FEEC80"/>
                    </a:solidFill>
                  </a:tcPr>
                </a:tc>
                <a:tc>
                  <a:txBody>
                    <a:bodyPr/>
                    <a:lstStyle/>
                    <a:p>
                      <a:pPr marL="0" lvl="0" indent="0" algn="ctr" rtl="0">
                        <a:lnSpc>
                          <a:spcPct val="115000"/>
                        </a:lnSpc>
                        <a:spcBef>
                          <a:spcPts val="0"/>
                        </a:spcBef>
                        <a:spcAft>
                          <a:spcPts val="0"/>
                        </a:spcAft>
                        <a:buNone/>
                      </a:pPr>
                      <a:r>
                        <a:rPr lang="en" sz="700"/>
                        <a:t>0</a:t>
                      </a:r>
                      <a:endParaRPr sz="700"/>
                    </a:p>
                  </a:txBody>
                  <a:tcPr marL="91425" marR="91425" marT="91425" marB="91425">
                    <a:solidFill>
                      <a:srgbClr val="E5E5E5"/>
                    </a:solidFill>
                  </a:tcPr>
                </a:tc>
                <a:tc>
                  <a:txBody>
                    <a:bodyPr/>
                    <a:lstStyle/>
                    <a:p>
                      <a:pPr marL="0" lvl="0" indent="0" algn="ctr" rtl="0">
                        <a:lnSpc>
                          <a:spcPct val="115000"/>
                        </a:lnSpc>
                        <a:spcBef>
                          <a:spcPts val="0"/>
                        </a:spcBef>
                        <a:spcAft>
                          <a:spcPts val="0"/>
                        </a:spcAft>
                        <a:buNone/>
                      </a:pPr>
                      <a:r>
                        <a:rPr lang="en" sz="700"/>
                        <a:t>0</a:t>
                      </a:r>
                      <a:endParaRPr sz="700"/>
                    </a:p>
                  </a:txBody>
                  <a:tcPr marL="91425" marR="91425" marT="91425" marB="91425">
                    <a:solidFill>
                      <a:srgbClr val="FFCC99"/>
                    </a:solidFill>
                  </a:tcPr>
                </a:tc>
                <a:extLst>
                  <a:ext uri="{0D108BD9-81ED-4DB2-BD59-A6C34878D82A}">
                    <a16:rowId xmlns:a16="http://schemas.microsoft.com/office/drawing/2014/main" val="10001"/>
                  </a:ext>
                </a:extLst>
              </a:tr>
              <a:tr h="431250">
                <a:tc>
                  <a:txBody>
                    <a:bodyPr/>
                    <a:lstStyle/>
                    <a:p>
                      <a:pPr marL="0" lvl="0" indent="0" algn="l" rtl="0">
                        <a:lnSpc>
                          <a:spcPct val="115000"/>
                        </a:lnSpc>
                        <a:spcBef>
                          <a:spcPts val="0"/>
                        </a:spcBef>
                        <a:spcAft>
                          <a:spcPts val="0"/>
                        </a:spcAft>
                        <a:buNone/>
                      </a:pPr>
                      <a:r>
                        <a:rPr lang="en" sz="700"/>
                        <a:t>World Championships </a:t>
                      </a:r>
                      <a:endParaRPr sz="700">
                        <a:solidFill>
                          <a:srgbClr val="3366CC"/>
                        </a:solidFill>
                      </a:endParaRPr>
                    </a:p>
                  </a:txBody>
                  <a:tcPr marL="91425" marR="91425" marT="91425" marB="91425"/>
                </a:tc>
                <a:tc>
                  <a:txBody>
                    <a:bodyPr/>
                    <a:lstStyle/>
                    <a:p>
                      <a:pPr marL="0" lvl="0" indent="0" algn="ctr" rtl="0">
                        <a:lnSpc>
                          <a:spcPct val="115000"/>
                        </a:lnSpc>
                        <a:spcBef>
                          <a:spcPts val="0"/>
                        </a:spcBef>
                        <a:spcAft>
                          <a:spcPts val="0"/>
                        </a:spcAft>
                        <a:buNone/>
                      </a:pPr>
                      <a:r>
                        <a:rPr lang="en" sz="700"/>
                        <a:t>3</a:t>
                      </a:r>
                      <a:endParaRPr sz="700"/>
                    </a:p>
                    <a:p>
                      <a:pPr marL="0" lvl="0" indent="0" algn="ctr" rtl="0">
                        <a:lnSpc>
                          <a:spcPct val="115000"/>
                        </a:lnSpc>
                        <a:spcBef>
                          <a:spcPts val="0"/>
                        </a:spcBef>
                        <a:spcAft>
                          <a:spcPts val="0"/>
                        </a:spcAft>
                        <a:buNone/>
                      </a:pPr>
                      <a:r>
                        <a:rPr lang="en" sz="700"/>
                        <a:t>(74, 78,86)</a:t>
                      </a:r>
                      <a:endParaRPr sz="700"/>
                    </a:p>
                  </a:txBody>
                  <a:tcPr marL="91425" marR="91425" marT="91425" marB="91425">
                    <a:solidFill>
                      <a:srgbClr val="FEEC80"/>
                    </a:solidFill>
                  </a:tcPr>
                </a:tc>
                <a:tc>
                  <a:txBody>
                    <a:bodyPr/>
                    <a:lstStyle/>
                    <a:p>
                      <a:pPr marL="0" lvl="0" indent="0" algn="ctr" rtl="0">
                        <a:lnSpc>
                          <a:spcPct val="115000"/>
                        </a:lnSpc>
                        <a:spcBef>
                          <a:spcPts val="0"/>
                        </a:spcBef>
                        <a:spcAft>
                          <a:spcPts val="0"/>
                        </a:spcAft>
                        <a:buNone/>
                      </a:pPr>
                      <a:r>
                        <a:rPr lang="en" sz="700"/>
                        <a:t>0</a:t>
                      </a:r>
                      <a:endParaRPr sz="700"/>
                    </a:p>
                  </a:txBody>
                  <a:tcPr marL="91425" marR="91425" marT="91425" marB="91425">
                    <a:solidFill>
                      <a:srgbClr val="E5E5E5"/>
                    </a:solidFill>
                  </a:tcPr>
                </a:tc>
                <a:tc>
                  <a:txBody>
                    <a:bodyPr/>
                    <a:lstStyle/>
                    <a:p>
                      <a:pPr marL="0" lvl="0" indent="0" algn="ctr" rtl="0">
                        <a:lnSpc>
                          <a:spcPct val="115000"/>
                        </a:lnSpc>
                        <a:spcBef>
                          <a:spcPts val="0"/>
                        </a:spcBef>
                        <a:spcAft>
                          <a:spcPts val="0"/>
                        </a:spcAft>
                        <a:buNone/>
                      </a:pPr>
                      <a:r>
                        <a:rPr lang="en" sz="700"/>
                        <a:t>0</a:t>
                      </a:r>
                      <a:endParaRPr sz="700"/>
                    </a:p>
                  </a:txBody>
                  <a:tcPr marL="91425" marR="91425" marT="91425" marB="91425">
                    <a:solidFill>
                      <a:srgbClr val="FFCC99"/>
                    </a:solidFill>
                  </a:tcPr>
                </a:tc>
                <a:extLst>
                  <a:ext uri="{0D108BD9-81ED-4DB2-BD59-A6C34878D82A}">
                    <a16:rowId xmlns:a16="http://schemas.microsoft.com/office/drawing/2014/main" val="10002"/>
                  </a:ext>
                </a:extLst>
              </a:tr>
              <a:tr h="538275">
                <a:tc>
                  <a:txBody>
                    <a:bodyPr/>
                    <a:lstStyle/>
                    <a:p>
                      <a:pPr marL="0" lvl="0" indent="0" algn="l" rtl="0">
                        <a:lnSpc>
                          <a:spcPct val="115000"/>
                        </a:lnSpc>
                        <a:spcBef>
                          <a:spcPts val="0"/>
                        </a:spcBef>
                        <a:spcAft>
                          <a:spcPts val="0"/>
                        </a:spcAft>
                        <a:buNone/>
                      </a:pPr>
                      <a:r>
                        <a:rPr lang="en" sz="700"/>
                        <a:t>Central American Championships</a:t>
                      </a:r>
                      <a:endParaRPr sz="700"/>
                    </a:p>
                  </a:txBody>
                  <a:tcPr marL="91425" marR="91425" marT="91425" marB="91425"/>
                </a:tc>
                <a:tc>
                  <a:txBody>
                    <a:bodyPr/>
                    <a:lstStyle/>
                    <a:p>
                      <a:pPr marL="0" lvl="0" indent="0" algn="ctr" rtl="0">
                        <a:lnSpc>
                          <a:spcPct val="115000"/>
                        </a:lnSpc>
                        <a:spcBef>
                          <a:spcPts val="0"/>
                        </a:spcBef>
                        <a:spcAft>
                          <a:spcPts val="0"/>
                        </a:spcAft>
                        <a:buNone/>
                      </a:pPr>
                      <a:r>
                        <a:rPr lang="en" sz="700"/>
                        <a:t>6</a:t>
                      </a:r>
                      <a:endParaRPr sz="700"/>
                    </a:p>
                    <a:p>
                      <a:pPr marL="0" lvl="0" indent="0" algn="ctr" rtl="0">
                        <a:lnSpc>
                          <a:spcPct val="115000"/>
                        </a:lnSpc>
                        <a:spcBef>
                          <a:spcPts val="0"/>
                        </a:spcBef>
                        <a:spcAft>
                          <a:spcPts val="0"/>
                        </a:spcAft>
                        <a:buNone/>
                      </a:pPr>
                      <a:r>
                        <a:rPr lang="en" sz="700"/>
                        <a:t>(70, 71, 72, 73, 74, 77)</a:t>
                      </a:r>
                      <a:endParaRPr sz="700"/>
                    </a:p>
                  </a:txBody>
                  <a:tcPr marL="91425" marR="91425" marT="91425" marB="91425">
                    <a:solidFill>
                      <a:srgbClr val="FEEC80"/>
                    </a:solidFill>
                  </a:tcPr>
                </a:tc>
                <a:tc>
                  <a:txBody>
                    <a:bodyPr/>
                    <a:lstStyle/>
                    <a:p>
                      <a:pPr marL="0" lvl="0" indent="0" algn="ctr" rtl="0">
                        <a:lnSpc>
                          <a:spcPct val="115000"/>
                        </a:lnSpc>
                        <a:spcBef>
                          <a:spcPts val="0"/>
                        </a:spcBef>
                        <a:spcAft>
                          <a:spcPts val="0"/>
                        </a:spcAft>
                        <a:buNone/>
                      </a:pPr>
                      <a:r>
                        <a:rPr lang="en" sz="700"/>
                        <a:t>0</a:t>
                      </a:r>
                      <a:endParaRPr sz="700"/>
                    </a:p>
                  </a:txBody>
                  <a:tcPr marL="91425" marR="91425" marT="91425" marB="91425">
                    <a:solidFill>
                      <a:srgbClr val="E5E5E5"/>
                    </a:solidFill>
                  </a:tcPr>
                </a:tc>
                <a:tc>
                  <a:txBody>
                    <a:bodyPr/>
                    <a:lstStyle/>
                    <a:p>
                      <a:pPr marL="0" lvl="0" indent="0" algn="ctr" rtl="0">
                        <a:lnSpc>
                          <a:spcPct val="115000"/>
                        </a:lnSpc>
                        <a:spcBef>
                          <a:spcPts val="0"/>
                        </a:spcBef>
                        <a:spcAft>
                          <a:spcPts val="0"/>
                        </a:spcAft>
                        <a:buNone/>
                      </a:pPr>
                      <a:r>
                        <a:rPr lang="en" sz="700"/>
                        <a:t>0</a:t>
                      </a:r>
                      <a:endParaRPr sz="700"/>
                    </a:p>
                  </a:txBody>
                  <a:tcPr marL="91425" marR="91425" marT="91425" marB="91425">
                    <a:solidFill>
                      <a:srgbClr val="FFCC99"/>
                    </a:solidFill>
                  </a:tcPr>
                </a:tc>
                <a:extLst>
                  <a:ext uri="{0D108BD9-81ED-4DB2-BD59-A6C34878D82A}">
                    <a16:rowId xmlns:a16="http://schemas.microsoft.com/office/drawing/2014/main" val="10003"/>
                  </a:ext>
                </a:extLst>
              </a:tr>
              <a:tr h="538275">
                <a:tc>
                  <a:txBody>
                    <a:bodyPr/>
                    <a:lstStyle/>
                    <a:p>
                      <a:pPr marL="0" lvl="0" indent="0" algn="l" rtl="0">
                        <a:lnSpc>
                          <a:spcPct val="115000"/>
                        </a:lnSpc>
                        <a:spcBef>
                          <a:spcPts val="0"/>
                        </a:spcBef>
                        <a:spcAft>
                          <a:spcPts val="0"/>
                        </a:spcAft>
                        <a:buNone/>
                      </a:pPr>
                      <a:r>
                        <a:rPr lang="en" sz="700"/>
                        <a:t>North American Championships</a:t>
                      </a:r>
                      <a:endParaRPr sz="700"/>
                    </a:p>
                  </a:txBody>
                  <a:tcPr marL="91425" marR="91425" marT="91425" marB="91425"/>
                </a:tc>
                <a:tc>
                  <a:txBody>
                    <a:bodyPr/>
                    <a:lstStyle/>
                    <a:p>
                      <a:pPr marL="0" lvl="0" indent="0" algn="ctr" rtl="0">
                        <a:lnSpc>
                          <a:spcPct val="115000"/>
                        </a:lnSpc>
                        <a:spcBef>
                          <a:spcPts val="0"/>
                        </a:spcBef>
                        <a:spcAft>
                          <a:spcPts val="0"/>
                        </a:spcAft>
                        <a:buNone/>
                      </a:pPr>
                      <a:r>
                        <a:rPr lang="en" sz="700"/>
                        <a:t>0</a:t>
                      </a:r>
                      <a:endParaRPr sz="700"/>
                    </a:p>
                  </a:txBody>
                  <a:tcPr marL="91425" marR="91425" marT="91425" marB="91425">
                    <a:solidFill>
                      <a:srgbClr val="FEEC80"/>
                    </a:solidFill>
                  </a:tcPr>
                </a:tc>
                <a:tc>
                  <a:txBody>
                    <a:bodyPr/>
                    <a:lstStyle/>
                    <a:p>
                      <a:pPr marL="0" lvl="0" indent="0" algn="ctr" rtl="0">
                        <a:lnSpc>
                          <a:spcPct val="115000"/>
                        </a:lnSpc>
                        <a:spcBef>
                          <a:spcPts val="0"/>
                        </a:spcBef>
                        <a:spcAft>
                          <a:spcPts val="0"/>
                        </a:spcAft>
                        <a:buNone/>
                      </a:pPr>
                      <a:r>
                        <a:rPr lang="en" sz="700"/>
                        <a:t>0</a:t>
                      </a:r>
                      <a:endParaRPr sz="700"/>
                    </a:p>
                  </a:txBody>
                  <a:tcPr marL="91425" marR="91425" marT="91425" marB="91425">
                    <a:solidFill>
                      <a:srgbClr val="E5E5E5"/>
                    </a:solidFill>
                  </a:tcPr>
                </a:tc>
                <a:tc>
                  <a:txBody>
                    <a:bodyPr/>
                    <a:lstStyle/>
                    <a:p>
                      <a:pPr marL="0" lvl="0" indent="0" algn="ctr" rtl="0">
                        <a:lnSpc>
                          <a:spcPct val="115000"/>
                        </a:lnSpc>
                        <a:spcBef>
                          <a:spcPts val="0"/>
                        </a:spcBef>
                        <a:spcAft>
                          <a:spcPts val="0"/>
                        </a:spcAft>
                        <a:buNone/>
                      </a:pPr>
                      <a:r>
                        <a:rPr lang="en" sz="700"/>
                        <a:t>1</a:t>
                      </a:r>
                      <a:endParaRPr sz="700"/>
                    </a:p>
                    <a:p>
                      <a:pPr marL="0" lvl="0" indent="0" algn="ctr" rtl="0">
                        <a:lnSpc>
                          <a:spcPct val="115000"/>
                        </a:lnSpc>
                        <a:spcBef>
                          <a:spcPts val="0"/>
                        </a:spcBef>
                        <a:spcAft>
                          <a:spcPts val="0"/>
                        </a:spcAft>
                        <a:buNone/>
                      </a:pPr>
                      <a:r>
                        <a:rPr lang="en" sz="700"/>
                        <a:t>(83)</a:t>
                      </a:r>
                      <a:endParaRPr sz="700"/>
                    </a:p>
                  </a:txBody>
                  <a:tcPr marL="91425" marR="91425" marT="91425" marB="91425">
                    <a:solidFill>
                      <a:srgbClr val="FFCC99"/>
                    </a:solidFill>
                  </a:tcPr>
                </a:tc>
                <a:extLst>
                  <a:ext uri="{0D108BD9-81ED-4DB2-BD59-A6C34878D82A}">
                    <a16:rowId xmlns:a16="http://schemas.microsoft.com/office/drawing/2014/main" val="10004"/>
                  </a:ext>
                </a:extLst>
              </a:tr>
              <a:tr h="431250">
                <a:tc>
                  <a:txBody>
                    <a:bodyPr/>
                    <a:lstStyle/>
                    <a:p>
                      <a:pPr marL="0" lvl="0" indent="0" algn="l" rtl="0">
                        <a:lnSpc>
                          <a:spcPct val="115000"/>
                        </a:lnSpc>
                        <a:spcBef>
                          <a:spcPts val="0"/>
                        </a:spcBef>
                        <a:spcAft>
                          <a:spcPts val="0"/>
                        </a:spcAft>
                        <a:buNone/>
                      </a:pPr>
                      <a:r>
                        <a:rPr lang="en" sz="700"/>
                        <a:t>Pan American Games </a:t>
                      </a:r>
                      <a:endParaRPr sz="700">
                        <a:solidFill>
                          <a:srgbClr val="3366CC"/>
                        </a:solidFill>
                      </a:endParaRPr>
                    </a:p>
                  </a:txBody>
                  <a:tcPr marL="91425" marR="91425" marT="91425" marB="91425"/>
                </a:tc>
                <a:tc>
                  <a:txBody>
                    <a:bodyPr/>
                    <a:lstStyle/>
                    <a:p>
                      <a:pPr marL="0" lvl="0" indent="0" algn="ctr" rtl="0">
                        <a:lnSpc>
                          <a:spcPct val="115000"/>
                        </a:lnSpc>
                        <a:spcBef>
                          <a:spcPts val="0"/>
                        </a:spcBef>
                        <a:spcAft>
                          <a:spcPts val="0"/>
                        </a:spcAft>
                        <a:buNone/>
                      </a:pPr>
                      <a:r>
                        <a:rPr lang="en" sz="700"/>
                        <a:t>2</a:t>
                      </a:r>
                      <a:endParaRPr sz="700"/>
                    </a:p>
                    <a:p>
                      <a:pPr marL="0" lvl="0" indent="0" algn="ctr" rtl="0">
                        <a:lnSpc>
                          <a:spcPct val="115000"/>
                        </a:lnSpc>
                        <a:spcBef>
                          <a:spcPts val="0"/>
                        </a:spcBef>
                        <a:spcAft>
                          <a:spcPts val="0"/>
                        </a:spcAft>
                        <a:buNone/>
                      </a:pPr>
                      <a:r>
                        <a:rPr lang="en" sz="700"/>
                        <a:t>(75,79)</a:t>
                      </a:r>
                      <a:endParaRPr sz="700"/>
                    </a:p>
                  </a:txBody>
                  <a:tcPr marL="91425" marR="91425" marT="91425" marB="91425">
                    <a:solidFill>
                      <a:srgbClr val="FEEC80"/>
                    </a:solidFill>
                  </a:tcPr>
                </a:tc>
                <a:tc>
                  <a:txBody>
                    <a:bodyPr/>
                    <a:lstStyle/>
                    <a:p>
                      <a:pPr marL="0" lvl="0" indent="0" algn="ctr" rtl="0">
                        <a:lnSpc>
                          <a:spcPct val="115000"/>
                        </a:lnSpc>
                        <a:spcBef>
                          <a:spcPts val="0"/>
                        </a:spcBef>
                        <a:spcAft>
                          <a:spcPts val="0"/>
                        </a:spcAft>
                        <a:buNone/>
                      </a:pPr>
                      <a:r>
                        <a:rPr lang="en" sz="700"/>
                        <a:t>0</a:t>
                      </a:r>
                      <a:endParaRPr sz="700"/>
                    </a:p>
                  </a:txBody>
                  <a:tcPr marL="91425" marR="91425" marT="91425" marB="91425">
                    <a:solidFill>
                      <a:srgbClr val="E5E5E5"/>
                    </a:solidFill>
                  </a:tcPr>
                </a:tc>
                <a:tc>
                  <a:txBody>
                    <a:bodyPr/>
                    <a:lstStyle/>
                    <a:p>
                      <a:pPr marL="0" lvl="0" indent="0" algn="ctr" rtl="0">
                        <a:lnSpc>
                          <a:spcPct val="115000"/>
                        </a:lnSpc>
                        <a:spcBef>
                          <a:spcPts val="0"/>
                        </a:spcBef>
                        <a:spcAft>
                          <a:spcPts val="0"/>
                        </a:spcAft>
                        <a:buNone/>
                      </a:pPr>
                      <a:r>
                        <a:rPr lang="en" sz="700"/>
                        <a:t>1</a:t>
                      </a:r>
                      <a:endParaRPr sz="700"/>
                    </a:p>
                    <a:p>
                      <a:pPr marL="0" lvl="0" indent="0" algn="ctr" rtl="0">
                        <a:lnSpc>
                          <a:spcPct val="115000"/>
                        </a:lnSpc>
                        <a:spcBef>
                          <a:spcPts val="0"/>
                        </a:spcBef>
                        <a:spcAft>
                          <a:spcPts val="0"/>
                        </a:spcAft>
                        <a:buNone/>
                      </a:pPr>
                      <a:r>
                        <a:rPr lang="en" sz="700"/>
                        <a:t>(71)</a:t>
                      </a:r>
                      <a:endParaRPr sz="700"/>
                    </a:p>
                  </a:txBody>
                  <a:tcPr marL="91425" marR="91425" marT="91425" marB="91425">
                    <a:solidFill>
                      <a:srgbClr val="FFCC99"/>
                    </a:solidFill>
                  </a:tcPr>
                </a:tc>
                <a:extLst>
                  <a:ext uri="{0D108BD9-81ED-4DB2-BD59-A6C34878D82A}">
                    <a16:rowId xmlns:a16="http://schemas.microsoft.com/office/drawing/2014/main" val="10005"/>
                  </a:ext>
                </a:extLst>
              </a:tr>
              <a:tr h="645300">
                <a:tc>
                  <a:txBody>
                    <a:bodyPr/>
                    <a:lstStyle/>
                    <a:p>
                      <a:pPr marL="0" lvl="0" indent="0" algn="l" rtl="0">
                        <a:lnSpc>
                          <a:spcPct val="115000"/>
                        </a:lnSpc>
                        <a:spcBef>
                          <a:spcPts val="0"/>
                        </a:spcBef>
                        <a:spcAft>
                          <a:spcPts val="0"/>
                        </a:spcAft>
                        <a:buNone/>
                      </a:pPr>
                      <a:r>
                        <a:rPr lang="en" sz="700"/>
                        <a:t>Central American and Caribbean Games</a:t>
                      </a:r>
                      <a:endParaRPr sz="700">
                        <a:solidFill>
                          <a:srgbClr val="3366CC"/>
                        </a:solidFill>
                      </a:endParaRPr>
                    </a:p>
                  </a:txBody>
                  <a:tcPr marL="91425" marR="91425" marT="91425" marB="91425"/>
                </a:tc>
                <a:tc>
                  <a:txBody>
                    <a:bodyPr/>
                    <a:lstStyle/>
                    <a:p>
                      <a:pPr marL="0" lvl="0" indent="0" algn="ctr" rtl="0">
                        <a:lnSpc>
                          <a:spcPct val="115000"/>
                        </a:lnSpc>
                        <a:spcBef>
                          <a:spcPts val="0"/>
                        </a:spcBef>
                        <a:spcAft>
                          <a:spcPts val="0"/>
                        </a:spcAft>
                        <a:buNone/>
                      </a:pPr>
                      <a:r>
                        <a:rPr lang="en" sz="700"/>
                        <a:t>2</a:t>
                      </a:r>
                      <a:endParaRPr sz="700"/>
                    </a:p>
                    <a:p>
                      <a:pPr marL="0" lvl="0" indent="0" algn="ctr" rtl="0">
                        <a:lnSpc>
                          <a:spcPct val="115000"/>
                        </a:lnSpc>
                        <a:spcBef>
                          <a:spcPts val="0"/>
                        </a:spcBef>
                        <a:spcAft>
                          <a:spcPts val="0"/>
                        </a:spcAft>
                        <a:buNone/>
                      </a:pPr>
                      <a:r>
                        <a:rPr lang="en" sz="700"/>
                        <a:t>(74, 8)</a:t>
                      </a:r>
                      <a:endParaRPr sz="700"/>
                    </a:p>
                  </a:txBody>
                  <a:tcPr marL="91425" marR="91425" marT="91425" marB="91425">
                    <a:solidFill>
                      <a:srgbClr val="FEEC80"/>
                    </a:solidFill>
                  </a:tcPr>
                </a:tc>
                <a:tc>
                  <a:txBody>
                    <a:bodyPr/>
                    <a:lstStyle/>
                    <a:p>
                      <a:pPr marL="0" lvl="0" indent="0" algn="ctr" rtl="0">
                        <a:lnSpc>
                          <a:spcPct val="115000"/>
                        </a:lnSpc>
                        <a:spcBef>
                          <a:spcPts val="0"/>
                        </a:spcBef>
                        <a:spcAft>
                          <a:spcPts val="0"/>
                        </a:spcAft>
                        <a:buNone/>
                      </a:pPr>
                      <a:r>
                        <a:rPr lang="en" sz="700"/>
                        <a:t>0</a:t>
                      </a:r>
                      <a:endParaRPr sz="700"/>
                    </a:p>
                  </a:txBody>
                  <a:tcPr marL="91425" marR="91425" marT="91425" marB="91425">
                    <a:solidFill>
                      <a:srgbClr val="E5E5E5"/>
                    </a:solidFill>
                  </a:tcPr>
                </a:tc>
                <a:tc>
                  <a:txBody>
                    <a:bodyPr/>
                    <a:lstStyle/>
                    <a:p>
                      <a:pPr marL="0" lvl="0" indent="0" algn="ctr" rtl="0">
                        <a:lnSpc>
                          <a:spcPct val="115000"/>
                        </a:lnSpc>
                        <a:spcBef>
                          <a:spcPts val="0"/>
                        </a:spcBef>
                        <a:spcAft>
                          <a:spcPts val="0"/>
                        </a:spcAft>
                        <a:buNone/>
                      </a:pPr>
                      <a:r>
                        <a:rPr lang="en" sz="700"/>
                        <a:t>0</a:t>
                      </a:r>
                      <a:endParaRPr sz="700"/>
                    </a:p>
                  </a:txBody>
                  <a:tcPr marL="91425" marR="91425" marT="91425" marB="91425">
                    <a:solidFill>
                      <a:srgbClr val="FFCC99"/>
                    </a:solidFill>
                  </a:tcPr>
                </a:tc>
                <a:extLst>
                  <a:ext uri="{0D108BD9-81ED-4DB2-BD59-A6C34878D82A}">
                    <a16:rowId xmlns:a16="http://schemas.microsoft.com/office/drawing/2014/main" val="10006"/>
                  </a:ext>
                </a:extLst>
              </a:tr>
              <a:tr h="324200">
                <a:tc>
                  <a:txBody>
                    <a:bodyPr/>
                    <a:lstStyle/>
                    <a:p>
                      <a:pPr marL="0" lvl="0" indent="0" algn="l" rtl="0">
                        <a:lnSpc>
                          <a:spcPct val="115000"/>
                        </a:lnSpc>
                        <a:spcBef>
                          <a:spcPts val="0"/>
                        </a:spcBef>
                        <a:spcAft>
                          <a:spcPts val="0"/>
                        </a:spcAft>
                        <a:buNone/>
                      </a:pPr>
                      <a:r>
                        <a:rPr lang="en" sz="700"/>
                        <a:t>Friendship Games</a:t>
                      </a:r>
                      <a:endParaRPr sz="700">
                        <a:solidFill>
                          <a:srgbClr val="3366CC"/>
                        </a:solidFill>
                      </a:endParaRPr>
                    </a:p>
                  </a:txBody>
                  <a:tcPr marL="91425" marR="91425" marT="91425" marB="91425"/>
                </a:tc>
                <a:tc>
                  <a:txBody>
                    <a:bodyPr/>
                    <a:lstStyle/>
                    <a:p>
                      <a:pPr marL="0" lvl="0" indent="0" algn="ctr" rtl="0">
                        <a:lnSpc>
                          <a:spcPct val="115000"/>
                        </a:lnSpc>
                        <a:spcBef>
                          <a:spcPts val="0"/>
                        </a:spcBef>
                        <a:spcAft>
                          <a:spcPts val="0"/>
                        </a:spcAft>
                        <a:buNone/>
                      </a:pPr>
                      <a:r>
                        <a:rPr lang="en" sz="700"/>
                        <a:t>1</a:t>
                      </a:r>
                      <a:endParaRPr sz="700"/>
                    </a:p>
                    <a:p>
                      <a:pPr marL="0" lvl="0" indent="0" algn="ctr" rtl="0">
                        <a:lnSpc>
                          <a:spcPct val="115000"/>
                        </a:lnSpc>
                        <a:spcBef>
                          <a:spcPts val="0"/>
                        </a:spcBef>
                        <a:spcAft>
                          <a:spcPts val="0"/>
                        </a:spcAft>
                        <a:buNone/>
                      </a:pPr>
                      <a:r>
                        <a:rPr lang="en" sz="700"/>
                        <a:t>(84)</a:t>
                      </a:r>
                      <a:endParaRPr sz="700"/>
                    </a:p>
                  </a:txBody>
                  <a:tcPr marL="91425" marR="91425" marT="91425" marB="91425">
                    <a:solidFill>
                      <a:srgbClr val="FEEC80"/>
                    </a:solidFill>
                  </a:tcPr>
                </a:tc>
                <a:tc>
                  <a:txBody>
                    <a:bodyPr/>
                    <a:lstStyle/>
                    <a:p>
                      <a:pPr marL="0" lvl="0" indent="0" algn="ctr" rtl="0">
                        <a:lnSpc>
                          <a:spcPct val="115000"/>
                        </a:lnSpc>
                        <a:spcBef>
                          <a:spcPts val="0"/>
                        </a:spcBef>
                        <a:spcAft>
                          <a:spcPts val="0"/>
                        </a:spcAft>
                        <a:buNone/>
                      </a:pPr>
                      <a:r>
                        <a:rPr lang="en" sz="700"/>
                        <a:t>0</a:t>
                      </a:r>
                      <a:endParaRPr sz="700"/>
                    </a:p>
                  </a:txBody>
                  <a:tcPr marL="91425" marR="91425" marT="91425" marB="91425">
                    <a:solidFill>
                      <a:srgbClr val="E5E5E5"/>
                    </a:solidFill>
                  </a:tcPr>
                </a:tc>
                <a:tc>
                  <a:txBody>
                    <a:bodyPr/>
                    <a:lstStyle/>
                    <a:p>
                      <a:pPr marL="0" lvl="0" indent="0" algn="ctr" rtl="0">
                        <a:lnSpc>
                          <a:spcPct val="115000"/>
                        </a:lnSpc>
                        <a:spcBef>
                          <a:spcPts val="0"/>
                        </a:spcBef>
                        <a:spcAft>
                          <a:spcPts val="0"/>
                        </a:spcAft>
                        <a:buNone/>
                      </a:pPr>
                      <a:r>
                        <a:rPr lang="en" sz="700"/>
                        <a:t>0</a:t>
                      </a:r>
                      <a:endParaRPr sz="700"/>
                    </a:p>
                  </a:txBody>
                  <a:tcPr marL="91425" marR="91425" marT="91425" marB="91425">
                    <a:solidFill>
                      <a:srgbClr val="FFCC99"/>
                    </a:solidFill>
                  </a:tcPr>
                </a:tc>
                <a:extLst>
                  <a:ext uri="{0D108BD9-81ED-4DB2-BD59-A6C34878D82A}">
                    <a16:rowId xmlns:a16="http://schemas.microsoft.com/office/drawing/2014/main" val="10007"/>
                  </a:ext>
                </a:extLst>
              </a:tr>
              <a:tr h="251700">
                <a:tc>
                  <a:txBody>
                    <a:bodyPr/>
                    <a:lstStyle/>
                    <a:p>
                      <a:pPr marL="0" lvl="0" indent="0" algn="l" rtl="0">
                        <a:lnSpc>
                          <a:spcPct val="115000"/>
                        </a:lnSpc>
                        <a:spcBef>
                          <a:spcPts val="0"/>
                        </a:spcBef>
                        <a:spcAft>
                          <a:spcPts val="0"/>
                        </a:spcAft>
                        <a:buNone/>
                      </a:pPr>
                      <a:r>
                        <a:rPr lang="en" sz="700" b="1"/>
                        <a:t>Total</a:t>
                      </a:r>
                      <a:endParaRPr sz="700" b="1"/>
                    </a:p>
                  </a:txBody>
                  <a:tcPr marL="91425" marR="91425" marT="91425" marB="91425"/>
                </a:tc>
                <a:tc>
                  <a:txBody>
                    <a:bodyPr/>
                    <a:lstStyle/>
                    <a:p>
                      <a:pPr marL="0" lvl="0" indent="0" algn="ctr" rtl="0">
                        <a:lnSpc>
                          <a:spcPct val="115000"/>
                        </a:lnSpc>
                        <a:spcBef>
                          <a:spcPts val="0"/>
                        </a:spcBef>
                        <a:spcAft>
                          <a:spcPts val="0"/>
                        </a:spcAft>
                        <a:buNone/>
                      </a:pPr>
                      <a:r>
                        <a:rPr lang="en" sz="700" b="1"/>
                        <a:t>17</a:t>
                      </a:r>
                      <a:endParaRPr sz="700" b="1"/>
                    </a:p>
                  </a:txBody>
                  <a:tcPr marL="91425" marR="91425" marT="91425" marB="91425">
                    <a:solidFill>
                      <a:srgbClr val="FEEC80"/>
                    </a:solidFill>
                  </a:tcPr>
                </a:tc>
                <a:tc>
                  <a:txBody>
                    <a:bodyPr/>
                    <a:lstStyle/>
                    <a:p>
                      <a:pPr marL="0" lvl="0" indent="0" algn="ctr" rtl="0">
                        <a:lnSpc>
                          <a:spcPct val="115000"/>
                        </a:lnSpc>
                        <a:spcBef>
                          <a:spcPts val="0"/>
                        </a:spcBef>
                        <a:spcAft>
                          <a:spcPts val="0"/>
                        </a:spcAft>
                        <a:buNone/>
                      </a:pPr>
                      <a:r>
                        <a:rPr lang="en" sz="700" b="1"/>
                        <a:t>0</a:t>
                      </a:r>
                      <a:endParaRPr sz="700" b="1"/>
                    </a:p>
                  </a:txBody>
                  <a:tcPr marL="91425" marR="91425" marT="91425" marB="91425">
                    <a:solidFill>
                      <a:srgbClr val="E5E5E5"/>
                    </a:solidFill>
                  </a:tcPr>
                </a:tc>
                <a:tc>
                  <a:txBody>
                    <a:bodyPr/>
                    <a:lstStyle/>
                    <a:p>
                      <a:pPr marL="0" lvl="0" indent="0" algn="ctr" rtl="0">
                        <a:lnSpc>
                          <a:spcPct val="115000"/>
                        </a:lnSpc>
                        <a:spcBef>
                          <a:spcPts val="0"/>
                        </a:spcBef>
                        <a:spcAft>
                          <a:spcPts val="0"/>
                        </a:spcAft>
                        <a:buNone/>
                      </a:pPr>
                      <a:r>
                        <a:rPr lang="en" sz="700" b="1"/>
                        <a:t>2</a:t>
                      </a:r>
                      <a:endParaRPr sz="700" b="1"/>
                    </a:p>
                  </a:txBody>
                  <a:tcPr marL="91425" marR="91425" marT="91425" marB="91425">
                    <a:solidFill>
                      <a:srgbClr val="FFCC99"/>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933350" y="448350"/>
            <a:ext cx="7505700" cy="77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1972 Olympics Boxing Heavyweight</a:t>
            </a:r>
            <a:endParaRPr/>
          </a:p>
        </p:txBody>
      </p:sp>
      <p:grpSp>
        <p:nvGrpSpPr>
          <p:cNvPr id="150" name="Google Shape;150;p16"/>
          <p:cNvGrpSpPr/>
          <p:nvPr/>
        </p:nvGrpSpPr>
        <p:grpSpPr>
          <a:xfrm>
            <a:off x="1289542" y="1336025"/>
            <a:ext cx="6564908" cy="3079583"/>
            <a:chOff x="2540167" y="1534150"/>
            <a:chExt cx="6564908" cy="3079583"/>
          </a:xfrm>
        </p:grpSpPr>
        <p:grpSp>
          <p:nvGrpSpPr>
            <p:cNvPr id="151" name="Google Shape;151;p16"/>
            <p:cNvGrpSpPr/>
            <p:nvPr/>
          </p:nvGrpSpPr>
          <p:grpSpPr>
            <a:xfrm>
              <a:off x="2540167" y="3371726"/>
              <a:ext cx="4399206" cy="1242007"/>
              <a:chOff x="2471817" y="1824751"/>
              <a:chExt cx="4399206" cy="1242007"/>
            </a:xfrm>
          </p:grpSpPr>
          <p:sp>
            <p:nvSpPr>
              <p:cNvPr id="152" name="Google Shape;152;p16"/>
              <p:cNvSpPr/>
              <p:nvPr/>
            </p:nvSpPr>
            <p:spPr>
              <a:xfrm>
                <a:off x="2471817" y="2296958"/>
                <a:ext cx="1491300" cy="769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2</a:t>
                </a:r>
                <a:endParaRPr b="1"/>
              </a:p>
            </p:txBody>
          </p:sp>
          <p:sp>
            <p:nvSpPr>
              <p:cNvPr id="153" name="Google Shape;153;p16"/>
              <p:cNvSpPr/>
              <p:nvPr/>
            </p:nvSpPr>
            <p:spPr>
              <a:xfrm>
                <a:off x="3963116" y="1824751"/>
                <a:ext cx="1491300" cy="1242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1</a:t>
                </a:r>
                <a:endParaRPr b="1"/>
              </a:p>
            </p:txBody>
          </p:sp>
          <p:sp>
            <p:nvSpPr>
              <p:cNvPr id="154" name="Google Shape;154;p16"/>
              <p:cNvSpPr/>
              <p:nvPr/>
            </p:nvSpPr>
            <p:spPr>
              <a:xfrm>
                <a:off x="5454424" y="2571749"/>
                <a:ext cx="1416600" cy="495000"/>
              </a:xfrm>
              <a:prstGeom prst="rect">
                <a:avLst/>
              </a:prstGeom>
              <a:solidFill>
                <a:srgbClr val="7F6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3</a:t>
                </a:r>
                <a:endParaRPr b="1"/>
              </a:p>
            </p:txBody>
          </p:sp>
        </p:grpSp>
        <p:pic>
          <p:nvPicPr>
            <p:cNvPr id="155" name="Google Shape;155;p16"/>
            <p:cNvPicPr preferRelativeResize="0"/>
            <p:nvPr/>
          </p:nvPicPr>
          <p:blipFill>
            <a:blip r:embed="rId3">
              <a:alphaModFix/>
            </a:blip>
            <a:stretch>
              <a:fillRect/>
            </a:stretch>
          </p:blipFill>
          <p:spPr>
            <a:xfrm>
              <a:off x="4177375" y="1925363"/>
              <a:ext cx="1017650" cy="1363650"/>
            </a:xfrm>
            <a:prstGeom prst="rect">
              <a:avLst/>
            </a:prstGeom>
            <a:noFill/>
            <a:ln>
              <a:noFill/>
            </a:ln>
          </p:spPr>
        </p:pic>
        <p:sp>
          <p:nvSpPr>
            <p:cNvPr id="156" name="Google Shape;156;p16"/>
            <p:cNvSpPr txBox="1"/>
            <p:nvPr/>
          </p:nvSpPr>
          <p:spPr>
            <a:xfrm>
              <a:off x="4261450" y="1534150"/>
              <a:ext cx="1602000" cy="3693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 sz="1200">
                  <a:highlight>
                    <a:srgbClr val="FFFFFF"/>
                  </a:highlight>
                  <a:latin typeface="Georgia"/>
                  <a:ea typeface="Georgia"/>
                  <a:cs typeface="Georgia"/>
                  <a:sym typeface="Georgia"/>
                </a:rPr>
                <a:t>Teófilo Stevenson</a:t>
              </a:r>
              <a:endParaRPr sz="1200">
                <a:highlight>
                  <a:srgbClr val="FFFFFF"/>
                </a:highlight>
                <a:latin typeface="Georgia"/>
                <a:ea typeface="Georgia"/>
                <a:cs typeface="Georgia"/>
                <a:sym typeface="Georgia"/>
              </a:endParaRPr>
            </a:p>
          </p:txBody>
        </p:sp>
        <p:pic>
          <p:nvPicPr>
            <p:cNvPr id="157" name="Google Shape;157;p16"/>
            <p:cNvPicPr preferRelativeResize="0"/>
            <p:nvPr/>
          </p:nvPicPr>
          <p:blipFill>
            <a:blip r:embed="rId4">
              <a:alphaModFix/>
            </a:blip>
            <a:stretch>
              <a:fillRect/>
            </a:stretch>
          </p:blipFill>
          <p:spPr>
            <a:xfrm>
              <a:off x="3769925" y="1594937"/>
              <a:ext cx="491525" cy="247725"/>
            </a:xfrm>
            <a:prstGeom prst="rect">
              <a:avLst/>
            </a:prstGeom>
            <a:noFill/>
            <a:ln>
              <a:noFill/>
            </a:ln>
          </p:spPr>
        </p:pic>
        <p:pic>
          <p:nvPicPr>
            <p:cNvPr id="158" name="Google Shape;158;p16"/>
            <p:cNvPicPr preferRelativeResize="0"/>
            <p:nvPr/>
          </p:nvPicPr>
          <p:blipFill>
            <a:blip r:embed="rId5">
              <a:alphaModFix/>
            </a:blip>
            <a:stretch>
              <a:fillRect/>
            </a:stretch>
          </p:blipFill>
          <p:spPr>
            <a:xfrm flipH="1">
              <a:off x="7007962" y="3288997"/>
              <a:ext cx="1511076" cy="849500"/>
            </a:xfrm>
            <a:prstGeom prst="rect">
              <a:avLst/>
            </a:prstGeom>
            <a:noFill/>
            <a:ln>
              <a:noFill/>
            </a:ln>
          </p:spPr>
        </p:pic>
        <p:grpSp>
          <p:nvGrpSpPr>
            <p:cNvPr id="159" name="Google Shape;159;p16"/>
            <p:cNvGrpSpPr/>
            <p:nvPr/>
          </p:nvGrpSpPr>
          <p:grpSpPr>
            <a:xfrm>
              <a:off x="7007974" y="2519238"/>
              <a:ext cx="2097101" cy="369300"/>
              <a:chOff x="6665074" y="2505338"/>
              <a:chExt cx="2097101" cy="369300"/>
            </a:xfrm>
          </p:grpSpPr>
          <p:sp>
            <p:nvSpPr>
              <p:cNvPr id="160" name="Google Shape;160;p16"/>
              <p:cNvSpPr txBox="1"/>
              <p:nvPr/>
            </p:nvSpPr>
            <p:spPr>
              <a:xfrm>
                <a:off x="7160175" y="2505338"/>
                <a:ext cx="1602000" cy="3693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 sz="1200">
                    <a:highlight>
                      <a:srgbClr val="FFFFFF"/>
                    </a:highlight>
                    <a:latin typeface="Georgia"/>
                    <a:ea typeface="Georgia"/>
                    <a:cs typeface="Georgia"/>
                    <a:sym typeface="Georgia"/>
                  </a:rPr>
                  <a:t>Peter Hussing</a:t>
                </a:r>
                <a:endParaRPr sz="1200">
                  <a:highlight>
                    <a:srgbClr val="FFFFFF"/>
                  </a:highlight>
                  <a:latin typeface="Georgia"/>
                  <a:ea typeface="Georgia"/>
                  <a:cs typeface="Georgia"/>
                  <a:sym typeface="Georgia"/>
                </a:endParaRPr>
              </a:p>
            </p:txBody>
          </p:sp>
          <p:pic>
            <p:nvPicPr>
              <p:cNvPr id="161" name="Google Shape;161;p16"/>
              <p:cNvPicPr preferRelativeResize="0"/>
              <p:nvPr/>
            </p:nvPicPr>
            <p:blipFill>
              <a:blip r:embed="rId6">
                <a:alphaModFix/>
              </a:blip>
              <a:stretch>
                <a:fillRect/>
              </a:stretch>
            </p:blipFill>
            <p:spPr>
              <a:xfrm>
                <a:off x="6665074" y="2535738"/>
                <a:ext cx="514167" cy="308500"/>
              </a:xfrm>
              <a:prstGeom prst="rect">
                <a:avLst/>
              </a:prstGeom>
              <a:noFill/>
              <a:ln>
                <a:noFill/>
              </a:ln>
            </p:spPr>
          </p:pic>
        </p:grpSp>
        <p:pic>
          <p:nvPicPr>
            <p:cNvPr id="162" name="Google Shape;162;p16"/>
            <p:cNvPicPr preferRelativeResize="0"/>
            <p:nvPr/>
          </p:nvPicPr>
          <p:blipFill>
            <a:blip r:embed="rId7">
              <a:alphaModFix/>
            </a:blip>
            <a:stretch>
              <a:fillRect/>
            </a:stretch>
          </p:blipFill>
          <p:spPr>
            <a:xfrm>
              <a:off x="5679374" y="2872775"/>
              <a:ext cx="1017650" cy="1230430"/>
            </a:xfrm>
            <a:prstGeom prst="rect">
              <a:avLst/>
            </a:prstGeom>
            <a:noFill/>
            <a:ln>
              <a:noFill/>
            </a:ln>
          </p:spPr>
        </p:pic>
        <p:grpSp>
          <p:nvGrpSpPr>
            <p:cNvPr id="163" name="Google Shape;163;p16"/>
            <p:cNvGrpSpPr/>
            <p:nvPr/>
          </p:nvGrpSpPr>
          <p:grpSpPr>
            <a:xfrm>
              <a:off x="5405800" y="2519238"/>
              <a:ext cx="1994050" cy="369300"/>
              <a:chOff x="5405800" y="2519238"/>
              <a:chExt cx="1994050" cy="369300"/>
            </a:xfrm>
          </p:grpSpPr>
          <p:sp>
            <p:nvSpPr>
              <p:cNvPr id="164" name="Google Shape;164;p16"/>
              <p:cNvSpPr txBox="1"/>
              <p:nvPr/>
            </p:nvSpPr>
            <p:spPr>
              <a:xfrm>
                <a:off x="5797850" y="2519238"/>
                <a:ext cx="1602000" cy="3693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 sz="1200">
                    <a:highlight>
                      <a:srgbClr val="FFFFFF"/>
                    </a:highlight>
                    <a:latin typeface="Georgia"/>
                    <a:ea typeface="Georgia"/>
                    <a:cs typeface="Georgia"/>
                    <a:sym typeface="Georgia"/>
                  </a:rPr>
                  <a:t>Hasse Thomsen</a:t>
                </a:r>
                <a:endParaRPr sz="1200">
                  <a:highlight>
                    <a:srgbClr val="FFFFFF"/>
                  </a:highlight>
                  <a:latin typeface="Georgia"/>
                  <a:ea typeface="Georgia"/>
                  <a:cs typeface="Georgia"/>
                  <a:sym typeface="Georgia"/>
                </a:endParaRPr>
              </a:p>
            </p:txBody>
          </p:sp>
          <p:pic>
            <p:nvPicPr>
              <p:cNvPr id="165" name="Google Shape;165;p16"/>
              <p:cNvPicPr preferRelativeResize="0"/>
              <p:nvPr/>
            </p:nvPicPr>
            <p:blipFill>
              <a:blip r:embed="rId8">
                <a:alphaModFix/>
              </a:blip>
              <a:stretch>
                <a:fillRect/>
              </a:stretch>
            </p:blipFill>
            <p:spPr>
              <a:xfrm>
                <a:off x="5405800" y="2550530"/>
                <a:ext cx="491525" cy="306712"/>
              </a:xfrm>
              <a:prstGeom prst="rect">
                <a:avLst/>
              </a:prstGeom>
              <a:noFill/>
              <a:ln>
                <a:noFill/>
              </a:ln>
            </p:spPr>
          </p:pic>
        </p:grpSp>
        <p:pic>
          <p:nvPicPr>
            <p:cNvPr id="166" name="Google Shape;166;p16"/>
            <p:cNvPicPr preferRelativeResize="0"/>
            <p:nvPr/>
          </p:nvPicPr>
          <p:blipFill>
            <a:blip r:embed="rId9">
              <a:alphaModFix/>
            </a:blip>
            <a:stretch>
              <a:fillRect/>
            </a:stretch>
          </p:blipFill>
          <p:spPr>
            <a:xfrm>
              <a:off x="2977981" y="2833124"/>
              <a:ext cx="715047" cy="954600"/>
            </a:xfrm>
            <a:prstGeom prst="rect">
              <a:avLst/>
            </a:prstGeom>
            <a:noFill/>
            <a:ln>
              <a:noFill/>
            </a:ln>
          </p:spPr>
        </p:pic>
        <p:grpSp>
          <p:nvGrpSpPr>
            <p:cNvPr id="167" name="Google Shape;167;p16"/>
            <p:cNvGrpSpPr/>
            <p:nvPr/>
          </p:nvGrpSpPr>
          <p:grpSpPr>
            <a:xfrm>
              <a:off x="2540174" y="2519238"/>
              <a:ext cx="1351726" cy="369300"/>
              <a:chOff x="978199" y="2576313"/>
              <a:chExt cx="1351726" cy="369300"/>
            </a:xfrm>
          </p:grpSpPr>
          <p:sp>
            <p:nvSpPr>
              <p:cNvPr id="168" name="Google Shape;168;p16"/>
              <p:cNvSpPr txBox="1"/>
              <p:nvPr/>
            </p:nvSpPr>
            <p:spPr>
              <a:xfrm>
                <a:off x="1442825" y="2576313"/>
                <a:ext cx="887100" cy="3693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 sz="1200">
                    <a:highlight>
                      <a:srgbClr val="FFFFFF"/>
                    </a:highlight>
                    <a:latin typeface="Georgia"/>
                    <a:ea typeface="Georgia"/>
                    <a:cs typeface="Georgia"/>
                    <a:sym typeface="Georgia"/>
                  </a:rPr>
                  <a:t>Ion Alexe</a:t>
                </a:r>
                <a:endParaRPr sz="1200">
                  <a:highlight>
                    <a:srgbClr val="FFFFFF"/>
                  </a:highlight>
                  <a:latin typeface="Georgia"/>
                  <a:ea typeface="Georgia"/>
                  <a:cs typeface="Georgia"/>
                  <a:sym typeface="Georgia"/>
                </a:endParaRPr>
              </a:p>
            </p:txBody>
          </p:sp>
          <p:pic>
            <p:nvPicPr>
              <p:cNvPr id="169" name="Google Shape;169;p16"/>
              <p:cNvPicPr preferRelativeResize="0"/>
              <p:nvPr/>
            </p:nvPicPr>
            <p:blipFill>
              <a:blip r:embed="rId10">
                <a:alphaModFix/>
              </a:blip>
              <a:stretch>
                <a:fillRect/>
              </a:stretch>
            </p:blipFill>
            <p:spPr>
              <a:xfrm>
                <a:off x="978199" y="2606713"/>
                <a:ext cx="464618" cy="308500"/>
              </a:xfrm>
              <a:prstGeom prst="rect">
                <a:avLst/>
              </a:prstGeom>
              <a:noFill/>
              <a:ln>
                <a:noFill/>
              </a:ln>
            </p:spPr>
          </p:pic>
        </p:grpSp>
        <p:sp>
          <p:nvSpPr>
            <p:cNvPr id="170" name="Google Shape;170;p16"/>
            <p:cNvSpPr/>
            <p:nvPr/>
          </p:nvSpPr>
          <p:spPr>
            <a:xfrm>
              <a:off x="6939374" y="4118724"/>
              <a:ext cx="1416600" cy="495000"/>
            </a:xfrm>
            <a:prstGeom prst="rect">
              <a:avLst/>
            </a:prstGeom>
            <a:solidFill>
              <a:srgbClr val="7F6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3</a:t>
              </a:r>
              <a:endParaRPr b="1"/>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title"/>
          </p:nvPr>
        </p:nvSpPr>
        <p:spPr>
          <a:xfrm>
            <a:off x="858400" y="27235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1976 Olympics Boxing Heavyweight</a:t>
            </a:r>
            <a:endParaRPr/>
          </a:p>
          <a:p>
            <a:pPr marL="0" lvl="0" indent="0" algn="l" rtl="0">
              <a:spcBef>
                <a:spcPts val="0"/>
              </a:spcBef>
              <a:spcAft>
                <a:spcPts val="0"/>
              </a:spcAft>
              <a:buNone/>
            </a:pPr>
            <a:endParaRPr/>
          </a:p>
        </p:txBody>
      </p:sp>
      <p:grpSp>
        <p:nvGrpSpPr>
          <p:cNvPr id="176" name="Google Shape;176;p17"/>
          <p:cNvGrpSpPr/>
          <p:nvPr/>
        </p:nvGrpSpPr>
        <p:grpSpPr>
          <a:xfrm>
            <a:off x="1145031" y="1419850"/>
            <a:ext cx="6963856" cy="3079583"/>
            <a:chOff x="2080319" y="1534150"/>
            <a:chExt cx="6963856" cy="3079583"/>
          </a:xfrm>
        </p:grpSpPr>
        <p:grpSp>
          <p:nvGrpSpPr>
            <p:cNvPr id="177" name="Google Shape;177;p17"/>
            <p:cNvGrpSpPr/>
            <p:nvPr/>
          </p:nvGrpSpPr>
          <p:grpSpPr>
            <a:xfrm>
              <a:off x="2486592" y="3371726"/>
              <a:ext cx="4399206" cy="1242007"/>
              <a:chOff x="2471817" y="1824751"/>
              <a:chExt cx="4399206" cy="1242007"/>
            </a:xfrm>
          </p:grpSpPr>
          <p:sp>
            <p:nvSpPr>
              <p:cNvPr id="178" name="Google Shape;178;p17"/>
              <p:cNvSpPr/>
              <p:nvPr/>
            </p:nvSpPr>
            <p:spPr>
              <a:xfrm>
                <a:off x="2471817" y="2296958"/>
                <a:ext cx="1491300" cy="769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2</a:t>
                </a:r>
                <a:endParaRPr b="1"/>
              </a:p>
            </p:txBody>
          </p:sp>
          <p:sp>
            <p:nvSpPr>
              <p:cNvPr id="179" name="Google Shape;179;p17"/>
              <p:cNvSpPr/>
              <p:nvPr/>
            </p:nvSpPr>
            <p:spPr>
              <a:xfrm>
                <a:off x="3963116" y="1824751"/>
                <a:ext cx="1491300" cy="1242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1</a:t>
                </a:r>
                <a:endParaRPr b="1"/>
              </a:p>
            </p:txBody>
          </p:sp>
          <p:sp>
            <p:nvSpPr>
              <p:cNvPr id="180" name="Google Shape;180;p17"/>
              <p:cNvSpPr/>
              <p:nvPr/>
            </p:nvSpPr>
            <p:spPr>
              <a:xfrm>
                <a:off x="5454424" y="2571749"/>
                <a:ext cx="1416600" cy="495000"/>
              </a:xfrm>
              <a:prstGeom prst="rect">
                <a:avLst/>
              </a:prstGeom>
              <a:solidFill>
                <a:srgbClr val="7F6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3</a:t>
                </a:r>
                <a:endParaRPr b="1"/>
              </a:p>
            </p:txBody>
          </p:sp>
        </p:grpSp>
        <p:pic>
          <p:nvPicPr>
            <p:cNvPr id="181" name="Google Shape;181;p17"/>
            <p:cNvPicPr preferRelativeResize="0"/>
            <p:nvPr/>
          </p:nvPicPr>
          <p:blipFill>
            <a:blip r:embed="rId3">
              <a:alphaModFix/>
            </a:blip>
            <a:stretch>
              <a:fillRect/>
            </a:stretch>
          </p:blipFill>
          <p:spPr>
            <a:xfrm>
              <a:off x="4177375" y="1925363"/>
              <a:ext cx="1017650" cy="1363650"/>
            </a:xfrm>
            <a:prstGeom prst="rect">
              <a:avLst/>
            </a:prstGeom>
            <a:noFill/>
            <a:ln>
              <a:noFill/>
            </a:ln>
          </p:spPr>
        </p:pic>
        <p:sp>
          <p:nvSpPr>
            <p:cNvPr id="182" name="Google Shape;182;p17"/>
            <p:cNvSpPr txBox="1"/>
            <p:nvPr/>
          </p:nvSpPr>
          <p:spPr>
            <a:xfrm>
              <a:off x="4261450" y="1534150"/>
              <a:ext cx="1602000" cy="3693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 sz="1200">
                  <a:highlight>
                    <a:srgbClr val="FFFFFF"/>
                  </a:highlight>
                  <a:latin typeface="Georgia"/>
                  <a:ea typeface="Georgia"/>
                  <a:cs typeface="Georgia"/>
                  <a:sym typeface="Georgia"/>
                </a:rPr>
                <a:t>Teófilo Stevenson</a:t>
              </a:r>
              <a:endParaRPr sz="1200">
                <a:highlight>
                  <a:srgbClr val="FFFFFF"/>
                </a:highlight>
                <a:latin typeface="Georgia"/>
                <a:ea typeface="Georgia"/>
                <a:cs typeface="Georgia"/>
                <a:sym typeface="Georgia"/>
              </a:endParaRPr>
            </a:p>
          </p:txBody>
        </p:sp>
        <p:pic>
          <p:nvPicPr>
            <p:cNvPr id="183" name="Google Shape;183;p17"/>
            <p:cNvPicPr preferRelativeResize="0"/>
            <p:nvPr/>
          </p:nvPicPr>
          <p:blipFill>
            <a:blip r:embed="rId4">
              <a:alphaModFix/>
            </a:blip>
            <a:stretch>
              <a:fillRect/>
            </a:stretch>
          </p:blipFill>
          <p:spPr>
            <a:xfrm>
              <a:off x="3848450" y="1573025"/>
              <a:ext cx="491525" cy="247725"/>
            </a:xfrm>
            <a:prstGeom prst="rect">
              <a:avLst/>
            </a:prstGeom>
            <a:noFill/>
            <a:ln>
              <a:noFill/>
            </a:ln>
          </p:spPr>
        </p:pic>
        <p:pic>
          <p:nvPicPr>
            <p:cNvPr id="184" name="Google Shape;184;p17"/>
            <p:cNvPicPr preferRelativeResize="0"/>
            <p:nvPr/>
          </p:nvPicPr>
          <p:blipFill>
            <a:blip r:embed="rId5">
              <a:alphaModFix/>
            </a:blip>
            <a:stretch>
              <a:fillRect/>
            </a:stretch>
          </p:blipFill>
          <p:spPr>
            <a:xfrm>
              <a:off x="2752275" y="2486600"/>
              <a:ext cx="1017650" cy="1292560"/>
            </a:xfrm>
            <a:prstGeom prst="rect">
              <a:avLst/>
            </a:prstGeom>
            <a:noFill/>
            <a:ln>
              <a:noFill/>
            </a:ln>
          </p:spPr>
        </p:pic>
        <p:sp>
          <p:nvSpPr>
            <p:cNvPr id="185" name="Google Shape;185;p17"/>
            <p:cNvSpPr txBox="1"/>
            <p:nvPr/>
          </p:nvSpPr>
          <p:spPr>
            <a:xfrm>
              <a:off x="2392650" y="2052525"/>
              <a:ext cx="1602000" cy="3693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 sz="1200">
                  <a:solidFill>
                    <a:srgbClr val="202122"/>
                  </a:solidFill>
                  <a:highlight>
                    <a:srgbClr val="FFFFFF"/>
                  </a:highlight>
                  <a:latin typeface="Georgia"/>
                  <a:ea typeface="Georgia"/>
                  <a:cs typeface="Georgia"/>
                  <a:sym typeface="Georgia"/>
                </a:rPr>
                <a:t>Mircea Șimon</a:t>
              </a:r>
              <a:endParaRPr sz="1200">
                <a:highlight>
                  <a:srgbClr val="FFFFFF"/>
                </a:highlight>
                <a:latin typeface="Georgia"/>
                <a:ea typeface="Georgia"/>
                <a:cs typeface="Georgia"/>
                <a:sym typeface="Georgia"/>
              </a:endParaRPr>
            </a:p>
          </p:txBody>
        </p:sp>
        <p:pic>
          <p:nvPicPr>
            <p:cNvPr id="186" name="Google Shape;186;p17"/>
            <p:cNvPicPr preferRelativeResize="0"/>
            <p:nvPr/>
          </p:nvPicPr>
          <p:blipFill>
            <a:blip r:embed="rId6">
              <a:alphaModFix/>
            </a:blip>
            <a:stretch>
              <a:fillRect/>
            </a:stretch>
          </p:blipFill>
          <p:spPr>
            <a:xfrm>
              <a:off x="2080319" y="2113325"/>
              <a:ext cx="373056" cy="247700"/>
            </a:xfrm>
            <a:prstGeom prst="rect">
              <a:avLst/>
            </a:prstGeom>
            <a:noFill/>
            <a:ln>
              <a:noFill/>
            </a:ln>
          </p:spPr>
        </p:pic>
        <p:pic>
          <p:nvPicPr>
            <p:cNvPr id="187" name="Google Shape;187;p17"/>
            <p:cNvPicPr preferRelativeResize="0"/>
            <p:nvPr/>
          </p:nvPicPr>
          <p:blipFill>
            <a:blip r:embed="rId7">
              <a:alphaModFix/>
            </a:blip>
            <a:stretch>
              <a:fillRect/>
            </a:stretch>
          </p:blipFill>
          <p:spPr>
            <a:xfrm>
              <a:off x="5781152" y="2571747"/>
              <a:ext cx="888374" cy="1363625"/>
            </a:xfrm>
            <a:prstGeom prst="rect">
              <a:avLst/>
            </a:prstGeom>
            <a:noFill/>
            <a:ln>
              <a:noFill/>
            </a:ln>
          </p:spPr>
        </p:pic>
        <p:grpSp>
          <p:nvGrpSpPr>
            <p:cNvPr id="188" name="Google Shape;188;p17"/>
            <p:cNvGrpSpPr/>
            <p:nvPr/>
          </p:nvGrpSpPr>
          <p:grpSpPr>
            <a:xfrm>
              <a:off x="5507276" y="2114688"/>
              <a:ext cx="2084099" cy="369300"/>
              <a:chOff x="5507276" y="2114688"/>
              <a:chExt cx="2084099" cy="369300"/>
            </a:xfrm>
          </p:grpSpPr>
          <p:sp>
            <p:nvSpPr>
              <p:cNvPr id="189" name="Google Shape;189;p17"/>
              <p:cNvSpPr txBox="1"/>
              <p:nvPr/>
            </p:nvSpPr>
            <p:spPr>
              <a:xfrm>
                <a:off x="5989375" y="2114688"/>
                <a:ext cx="1602000" cy="3693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 sz="1200">
                    <a:highlight>
                      <a:srgbClr val="FFFFFF"/>
                    </a:highlight>
                    <a:latin typeface="Georgia"/>
                    <a:ea typeface="Georgia"/>
                    <a:cs typeface="Georgia"/>
                    <a:sym typeface="Georgia"/>
                  </a:rPr>
                  <a:t>John Tate</a:t>
                </a:r>
                <a:endParaRPr sz="1200">
                  <a:highlight>
                    <a:srgbClr val="FFFFFF"/>
                  </a:highlight>
                  <a:latin typeface="Georgia"/>
                  <a:ea typeface="Georgia"/>
                  <a:cs typeface="Georgia"/>
                  <a:sym typeface="Georgia"/>
                </a:endParaRPr>
              </a:p>
            </p:txBody>
          </p:sp>
          <p:pic>
            <p:nvPicPr>
              <p:cNvPr id="190" name="Google Shape;190;p17"/>
              <p:cNvPicPr preferRelativeResize="0"/>
              <p:nvPr/>
            </p:nvPicPr>
            <p:blipFill>
              <a:blip r:embed="rId8">
                <a:alphaModFix/>
              </a:blip>
              <a:stretch>
                <a:fillRect/>
              </a:stretch>
            </p:blipFill>
            <p:spPr>
              <a:xfrm>
                <a:off x="5507276" y="2175500"/>
                <a:ext cx="469124" cy="247700"/>
              </a:xfrm>
              <a:prstGeom prst="rect">
                <a:avLst/>
              </a:prstGeom>
              <a:noFill/>
              <a:ln>
                <a:noFill/>
              </a:ln>
            </p:spPr>
          </p:pic>
        </p:grpSp>
        <p:sp>
          <p:nvSpPr>
            <p:cNvPr id="191" name="Google Shape;191;p17"/>
            <p:cNvSpPr/>
            <p:nvPr/>
          </p:nvSpPr>
          <p:spPr>
            <a:xfrm>
              <a:off x="6885799" y="4118724"/>
              <a:ext cx="1416600" cy="495000"/>
            </a:xfrm>
            <a:prstGeom prst="rect">
              <a:avLst/>
            </a:prstGeom>
            <a:solidFill>
              <a:srgbClr val="7F6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3</a:t>
              </a:r>
              <a:endParaRPr b="1"/>
            </a:p>
          </p:txBody>
        </p:sp>
        <p:pic>
          <p:nvPicPr>
            <p:cNvPr id="192" name="Google Shape;192;p17"/>
            <p:cNvPicPr preferRelativeResize="0"/>
            <p:nvPr/>
          </p:nvPicPr>
          <p:blipFill>
            <a:blip r:embed="rId9">
              <a:alphaModFix/>
            </a:blip>
            <a:stretch>
              <a:fillRect/>
            </a:stretch>
          </p:blipFill>
          <p:spPr>
            <a:xfrm>
              <a:off x="7040525" y="2176463"/>
              <a:ext cx="491525" cy="245763"/>
            </a:xfrm>
            <a:prstGeom prst="rect">
              <a:avLst/>
            </a:prstGeom>
            <a:noFill/>
            <a:ln>
              <a:noFill/>
            </a:ln>
          </p:spPr>
        </p:pic>
        <p:pic>
          <p:nvPicPr>
            <p:cNvPr id="193" name="Google Shape;193;p17"/>
            <p:cNvPicPr preferRelativeResize="0"/>
            <p:nvPr/>
          </p:nvPicPr>
          <p:blipFill>
            <a:blip r:embed="rId10">
              <a:alphaModFix/>
            </a:blip>
            <a:stretch>
              <a:fillRect/>
            </a:stretch>
          </p:blipFill>
          <p:spPr>
            <a:xfrm>
              <a:off x="6964650" y="2571750"/>
              <a:ext cx="1017650" cy="1327021"/>
            </a:xfrm>
            <a:prstGeom prst="rect">
              <a:avLst/>
            </a:prstGeom>
            <a:noFill/>
            <a:ln>
              <a:noFill/>
            </a:ln>
          </p:spPr>
        </p:pic>
        <p:sp>
          <p:nvSpPr>
            <p:cNvPr id="194" name="Google Shape;194;p17"/>
            <p:cNvSpPr txBox="1"/>
            <p:nvPr/>
          </p:nvSpPr>
          <p:spPr>
            <a:xfrm>
              <a:off x="7442175" y="2175500"/>
              <a:ext cx="1602000" cy="3693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 sz="1200">
                  <a:highlight>
                    <a:srgbClr val="FFFFFF"/>
                  </a:highlight>
                  <a:latin typeface="Georgia"/>
                  <a:ea typeface="Georgia"/>
                  <a:cs typeface="Georgia"/>
                  <a:sym typeface="Georgia"/>
                </a:rPr>
                <a:t>Clarence Hill</a:t>
              </a:r>
              <a:endParaRPr sz="1200">
                <a:highlight>
                  <a:srgbClr val="FFFFFF"/>
                </a:highlight>
                <a:latin typeface="Georgia"/>
                <a:ea typeface="Georgia"/>
                <a:cs typeface="Georgia"/>
                <a:sym typeface="Georgi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858400" y="390125"/>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1980 Olympics Boxing Heavyweight</a:t>
            </a:r>
            <a:endParaRPr/>
          </a:p>
          <a:p>
            <a:pPr marL="0" lvl="0" indent="0" algn="l" rtl="0">
              <a:spcBef>
                <a:spcPts val="0"/>
              </a:spcBef>
              <a:spcAft>
                <a:spcPts val="0"/>
              </a:spcAft>
              <a:buNone/>
            </a:pPr>
            <a:endParaRPr/>
          </a:p>
        </p:txBody>
      </p:sp>
      <p:grpSp>
        <p:nvGrpSpPr>
          <p:cNvPr id="200" name="Google Shape;200;p18"/>
          <p:cNvGrpSpPr/>
          <p:nvPr/>
        </p:nvGrpSpPr>
        <p:grpSpPr>
          <a:xfrm>
            <a:off x="1298103" y="1396750"/>
            <a:ext cx="6736272" cy="3080774"/>
            <a:chOff x="2268028" y="1534150"/>
            <a:chExt cx="6736272" cy="3080774"/>
          </a:xfrm>
        </p:grpSpPr>
        <p:pic>
          <p:nvPicPr>
            <p:cNvPr id="201" name="Google Shape;201;p18"/>
            <p:cNvPicPr preferRelativeResize="0"/>
            <p:nvPr/>
          </p:nvPicPr>
          <p:blipFill>
            <a:blip r:embed="rId3">
              <a:alphaModFix/>
            </a:blip>
            <a:stretch>
              <a:fillRect/>
            </a:stretch>
          </p:blipFill>
          <p:spPr>
            <a:xfrm>
              <a:off x="4177375" y="1925363"/>
              <a:ext cx="1017650" cy="1363650"/>
            </a:xfrm>
            <a:prstGeom prst="rect">
              <a:avLst/>
            </a:prstGeom>
            <a:noFill/>
            <a:ln>
              <a:noFill/>
            </a:ln>
          </p:spPr>
        </p:pic>
        <p:sp>
          <p:nvSpPr>
            <p:cNvPr id="202" name="Google Shape;202;p18"/>
            <p:cNvSpPr txBox="1"/>
            <p:nvPr/>
          </p:nvSpPr>
          <p:spPr>
            <a:xfrm>
              <a:off x="4261450" y="1534150"/>
              <a:ext cx="1602000" cy="3693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 sz="1200">
                  <a:highlight>
                    <a:srgbClr val="FFFFFF"/>
                  </a:highlight>
                  <a:latin typeface="Georgia"/>
                  <a:ea typeface="Georgia"/>
                  <a:cs typeface="Georgia"/>
                  <a:sym typeface="Georgia"/>
                </a:rPr>
                <a:t>Teófilo Stevenson</a:t>
              </a:r>
              <a:endParaRPr sz="1200">
                <a:highlight>
                  <a:srgbClr val="FFFFFF"/>
                </a:highlight>
                <a:latin typeface="Georgia"/>
                <a:ea typeface="Georgia"/>
                <a:cs typeface="Georgia"/>
                <a:sym typeface="Georgia"/>
              </a:endParaRPr>
            </a:p>
          </p:txBody>
        </p:sp>
        <p:pic>
          <p:nvPicPr>
            <p:cNvPr id="203" name="Google Shape;203;p18"/>
            <p:cNvPicPr preferRelativeResize="0"/>
            <p:nvPr/>
          </p:nvPicPr>
          <p:blipFill>
            <a:blip r:embed="rId4">
              <a:alphaModFix/>
            </a:blip>
            <a:stretch>
              <a:fillRect/>
            </a:stretch>
          </p:blipFill>
          <p:spPr>
            <a:xfrm>
              <a:off x="3840600" y="1579887"/>
              <a:ext cx="491525" cy="247725"/>
            </a:xfrm>
            <a:prstGeom prst="rect">
              <a:avLst/>
            </a:prstGeom>
            <a:noFill/>
            <a:ln>
              <a:noFill/>
            </a:ln>
          </p:spPr>
        </p:pic>
        <p:grpSp>
          <p:nvGrpSpPr>
            <p:cNvPr id="204" name="Google Shape;204;p18"/>
            <p:cNvGrpSpPr/>
            <p:nvPr/>
          </p:nvGrpSpPr>
          <p:grpSpPr>
            <a:xfrm>
              <a:off x="2486592" y="3371726"/>
              <a:ext cx="4399206" cy="1242007"/>
              <a:chOff x="2471817" y="1824751"/>
              <a:chExt cx="4399206" cy="1242007"/>
            </a:xfrm>
          </p:grpSpPr>
          <p:sp>
            <p:nvSpPr>
              <p:cNvPr id="205" name="Google Shape;205;p18"/>
              <p:cNvSpPr/>
              <p:nvPr/>
            </p:nvSpPr>
            <p:spPr>
              <a:xfrm>
                <a:off x="2471817" y="2296958"/>
                <a:ext cx="1491300" cy="769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2</a:t>
                </a:r>
                <a:endParaRPr b="1"/>
              </a:p>
            </p:txBody>
          </p:sp>
          <p:sp>
            <p:nvSpPr>
              <p:cNvPr id="206" name="Google Shape;206;p18"/>
              <p:cNvSpPr/>
              <p:nvPr/>
            </p:nvSpPr>
            <p:spPr>
              <a:xfrm>
                <a:off x="3963116" y="1824751"/>
                <a:ext cx="1491300" cy="1242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1</a:t>
                </a:r>
                <a:endParaRPr b="1"/>
              </a:p>
            </p:txBody>
          </p:sp>
          <p:sp>
            <p:nvSpPr>
              <p:cNvPr id="207" name="Google Shape;207;p18"/>
              <p:cNvSpPr/>
              <p:nvPr/>
            </p:nvSpPr>
            <p:spPr>
              <a:xfrm>
                <a:off x="5454424" y="2571749"/>
                <a:ext cx="1416600" cy="495000"/>
              </a:xfrm>
              <a:prstGeom prst="rect">
                <a:avLst/>
              </a:prstGeom>
              <a:solidFill>
                <a:srgbClr val="7F6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3</a:t>
                </a:r>
                <a:endParaRPr b="1"/>
              </a:p>
            </p:txBody>
          </p:sp>
        </p:grpSp>
        <p:pic>
          <p:nvPicPr>
            <p:cNvPr id="208" name="Google Shape;208;p18"/>
            <p:cNvPicPr preferRelativeResize="0"/>
            <p:nvPr/>
          </p:nvPicPr>
          <p:blipFill>
            <a:blip r:embed="rId5">
              <a:alphaModFix/>
            </a:blip>
            <a:stretch>
              <a:fillRect/>
            </a:stretch>
          </p:blipFill>
          <p:spPr>
            <a:xfrm>
              <a:off x="2618150" y="2571750"/>
              <a:ext cx="1190400" cy="1190400"/>
            </a:xfrm>
            <a:prstGeom prst="rect">
              <a:avLst/>
            </a:prstGeom>
            <a:noFill/>
            <a:ln>
              <a:noFill/>
            </a:ln>
          </p:spPr>
        </p:pic>
        <p:sp>
          <p:nvSpPr>
            <p:cNvPr id="209" name="Google Shape;209;p18"/>
            <p:cNvSpPr txBox="1"/>
            <p:nvPr/>
          </p:nvSpPr>
          <p:spPr>
            <a:xfrm>
              <a:off x="2754200" y="1925375"/>
              <a:ext cx="1017600" cy="6096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endParaRPr sz="1200">
                <a:highlight>
                  <a:srgbClr val="FFFFFF"/>
                </a:highlight>
                <a:latin typeface="Georgia"/>
                <a:ea typeface="Georgia"/>
                <a:cs typeface="Georgia"/>
                <a:sym typeface="Georgia"/>
              </a:endParaRPr>
            </a:p>
            <a:p>
              <a:pPr marL="0" lvl="0" indent="0" algn="l" rtl="0">
                <a:lnSpc>
                  <a:spcPct val="130000"/>
                </a:lnSpc>
                <a:spcBef>
                  <a:spcPts val="0"/>
                </a:spcBef>
                <a:spcAft>
                  <a:spcPts val="0"/>
                </a:spcAft>
                <a:buNone/>
              </a:pPr>
              <a:r>
                <a:rPr lang="en" sz="1200">
                  <a:highlight>
                    <a:srgbClr val="FFFFFF"/>
                  </a:highlight>
                  <a:latin typeface="Georgia"/>
                  <a:ea typeface="Georgia"/>
                  <a:cs typeface="Georgia"/>
                  <a:sym typeface="Georgia"/>
                </a:rPr>
                <a:t>Pyotr Zayev</a:t>
              </a:r>
              <a:endParaRPr sz="1200">
                <a:highlight>
                  <a:srgbClr val="FFFFFF"/>
                </a:highlight>
                <a:latin typeface="Georgia"/>
                <a:ea typeface="Georgia"/>
                <a:cs typeface="Georgia"/>
                <a:sym typeface="Georgia"/>
              </a:endParaRPr>
            </a:p>
          </p:txBody>
        </p:sp>
        <p:pic>
          <p:nvPicPr>
            <p:cNvPr id="210" name="Google Shape;210;p18"/>
            <p:cNvPicPr preferRelativeResize="0"/>
            <p:nvPr/>
          </p:nvPicPr>
          <p:blipFill>
            <a:blip r:embed="rId6">
              <a:alphaModFix/>
            </a:blip>
            <a:stretch>
              <a:fillRect/>
            </a:stretch>
          </p:blipFill>
          <p:spPr>
            <a:xfrm>
              <a:off x="2268028" y="2173575"/>
              <a:ext cx="491476" cy="247700"/>
            </a:xfrm>
            <a:prstGeom prst="rect">
              <a:avLst/>
            </a:prstGeom>
            <a:noFill/>
            <a:ln>
              <a:noFill/>
            </a:ln>
          </p:spPr>
        </p:pic>
        <p:sp>
          <p:nvSpPr>
            <p:cNvPr id="211" name="Google Shape;211;p18"/>
            <p:cNvSpPr txBox="1"/>
            <p:nvPr/>
          </p:nvSpPr>
          <p:spPr>
            <a:xfrm>
              <a:off x="6047200" y="2112775"/>
              <a:ext cx="1602000" cy="3693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 sz="1200">
                  <a:highlight>
                    <a:srgbClr val="FFFFFF"/>
                  </a:highlight>
                  <a:latin typeface="Georgia"/>
                  <a:ea typeface="Georgia"/>
                  <a:cs typeface="Georgia"/>
                  <a:sym typeface="Georgia"/>
                </a:rPr>
                <a:t>István Lévai</a:t>
              </a:r>
              <a:endParaRPr sz="1200">
                <a:highlight>
                  <a:srgbClr val="FFFFFF"/>
                </a:highlight>
                <a:latin typeface="Georgia"/>
                <a:ea typeface="Georgia"/>
                <a:cs typeface="Georgia"/>
                <a:sym typeface="Georgia"/>
              </a:endParaRPr>
            </a:p>
          </p:txBody>
        </p:sp>
        <p:pic>
          <p:nvPicPr>
            <p:cNvPr id="212" name="Google Shape;212;p18"/>
            <p:cNvPicPr preferRelativeResize="0"/>
            <p:nvPr/>
          </p:nvPicPr>
          <p:blipFill>
            <a:blip r:embed="rId7">
              <a:alphaModFix/>
            </a:blip>
            <a:stretch>
              <a:fillRect/>
            </a:stretch>
          </p:blipFill>
          <p:spPr>
            <a:xfrm>
              <a:off x="5600593" y="2173575"/>
              <a:ext cx="491468" cy="247700"/>
            </a:xfrm>
            <a:prstGeom prst="rect">
              <a:avLst/>
            </a:prstGeom>
            <a:noFill/>
            <a:ln>
              <a:noFill/>
            </a:ln>
          </p:spPr>
        </p:pic>
        <p:pic>
          <p:nvPicPr>
            <p:cNvPr id="213" name="Google Shape;213;p18"/>
            <p:cNvPicPr preferRelativeResize="0"/>
            <p:nvPr/>
          </p:nvPicPr>
          <p:blipFill>
            <a:blip r:embed="rId8">
              <a:alphaModFix/>
            </a:blip>
            <a:stretch>
              <a:fillRect/>
            </a:stretch>
          </p:blipFill>
          <p:spPr>
            <a:xfrm>
              <a:off x="5666600" y="2691400"/>
              <a:ext cx="1219200" cy="1219200"/>
            </a:xfrm>
            <a:prstGeom prst="rect">
              <a:avLst/>
            </a:prstGeom>
            <a:noFill/>
            <a:ln>
              <a:noFill/>
            </a:ln>
          </p:spPr>
        </p:pic>
        <p:pic>
          <p:nvPicPr>
            <p:cNvPr id="214" name="Google Shape;214;p18"/>
            <p:cNvPicPr preferRelativeResize="0"/>
            <p:nvPr/>
          </p:nvPicPr>
          <p:blipFill>
            <a:blip r:embed="rId9">
              <a:alphaModFix/>
            </a:blip>
            <a:stretch>
              <a:fillRect/>
            </a:stretch>
          </p:blipFill>
          <p:spPr>
            <a:xfrm>
              <a:off x="6963863" y="2691400"/>
              <a:ext cx="1260486" cy="1363625"/>
            </a:xfrm>
            <a:prstGeom prst="rect">
              <a:avLst/>
            </a:prstGeom>
            <a:noFill/>
            <a:ln>
              <a:noFill/>
            </a:ln>
          </p:spPr>
        </p:pic>
        <p:sp>
          <p:nvSpPr>
            <p:cNvPr id="215" name="Google Shape;215;p18"/>
            <p:cNvSpPr/>
            <p:nvPr/>
          </p:nvSpPr>
          <p:spPr>
            <a:xfrm>
              <a:off x="6885799" y="4119924"/>
              <a:ext cx="1416600" cy="495000"/>
            </a:xfrm>
            <a:prstGeom prst="rect">
              <a:avLst/>
            </a:prstGeom>
            <a:solidFill>
              <a:srgbClr val="7F6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3</a:t>
              </a:r>
              <a:endParaRPr b="1"/>
            </a:p>
          </p:txBody>
        </p:sp>
        <p:sp>
          <p:nvSpPr>
            <p:cNvPr id="216" name="Google Shape;216;p18"/>
            <p:cNvSpPr txBox="1"/>
            <p:nvPr/>
          </p:nvSpPr>
          <p:spPr>
            <a:xfrm>
              <a:off x="7402300" y="2112775"/>
              <a:ext cx="1602000" cy="3693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 sz="1200">
                  <a:solidFill>
                    <a:srgbClr val="202122"/>
                  </a:solidFill>
                  <a:highlight>
                    <a:srgbClr val="FFFFFF"/>
                  </a:highlight>
                  <a:latin typeface="Georgia"/>
                  <a:ea typeface="Georgia"/>
                  <a:cs typeface="Georgia"/>
                  <a:sym typeface="Georgia"/>
                </a:rPr>
                <a:t>Jürgen Fanghänel</a:t>
              </a:r>
              <a:endParaRPr sz="1200">
                <a:highlight>
                  <a:srgbClr val="FFFFFF"/>
                </a:highlight>
                <a:latin typeface="Georgia"/>
                <a:ea typeface="Georgia"/>
                <a:cs typeface="Georgia"/>
                <a:sym typeface="Georgia"/>
              </a:endParaRPr>
            </a:p>
          </p:txBody>
        </p:sp>
        <p:pic>
          <p:nvPicPr>
            <p:cNvPr id="217" name="Google Shape;217;p18"/>
            <p:cNvPicPr preferRelativeResize="0"/>
            <p:nvPr/>
          </p:nvPicPr>
          <p:blipFill>
            <a:blip r:embed="rId10">
              <a:alphaModFix/>
            </a:blip>
            <a:stretch>
              <a:fillRect/>
            </a:stretch>
          </p:blipFill>
          <p:spPr>
            <a:xfrm>
              <a:off x="7041442" y="2173573"/>
              <a:ext cx="412833" cy="2477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856500" y="400375"/>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Cuba’s participation in Olympic Boxing events</a:t>
            </a:r>
            <a:endParaRPr/>
          </a:p>
        </p:txBody>
      </p:sp>
      <p:pic>
        <p:nvPicPr>
          <p:cNvPr id="223" name="Google Shape;223;p19"/>
          <p:cNvPicPr preferRelativeResize="0"/>
          <p:nvPr/>
        </p:nvPicPr>
        <p:blipFill>
          <a:blip r:embed="rId3">
            <a:alphaModFix/>
          </a:blip>
          <a:stretch>
            <a:fillRect/>
          </a:stretch>
        </p:blipFill>
        <p:spPr>
          <a:xfrm>
            <a:off x="926350" y="1006850"/>
            <a:ext cx="7014875" cy="348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0"/>
          <p:cNvSpPr txBox="1">
            <a:spLocks noGrp="1"/>
          </p:cNvSpPr>
          <p:nvPr>
            <p:ph type="title"/>
          </p:nvPr>
        </p:nvSpPr>
        <p:spPr>
          <a:xfrm>
            <a:off x="819150" y="231175"/>
            <a:ext cx="7505700" cy="623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Was Teófilo Stevenson the top Boxer in Cuba?</a:t>
            </a:r>
            <a:endParaRPr/>
          </a:p>
        </p:txBody>
      </p:sp>
      <p:pic>
        <p:nvPicPr>
          <p:cNvPr id="229" name="Google Shape;229;p20"/>
          <p:cNvPicPr preferRelativeResize="0"/>
          <p:nvPr/>
        </p:nvPicPr>
        <p:blipFill>
          <a:blip r:embed="rId3">
            <a:alphaModFix/>
          </a:blip>
          <a:stretch>
            <a:fillRect/>
          </a:stretch>
        </p:blipFill>
        <p:spPr>
          <a:xfrm>
            <a:off x="270525" y="854275"/>
            <a:ext cx="8602975" cy="4031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1"/>
          <p:cNvSpPr txBox="1">
            <a:spLocks noGrp="1"/>
          </p:cNvSpPr>
          <p:nvPr>
            <p:ph type="title"/>
          </p:nvPr>
        </p:nvSpPr>
        <p:spPr>
          <a:xfrm>
            <a:off x="819150" y="231175"/>
            <a:ext cx="7505700" cy="623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Was Teófilo Stevenson the top Boxer in Cuba?</a:t>
            </a:r>
            <a:endParaRPr/>
          </a:p>
        </p:txBody>
      </p:sp>
      <p:pic>
        <p:nvPicPr>
          <p:cNvPr id="235" name="Google Shape;235;p21"/>
          <p:cNvPicPr preferRelativeResize="0"/>
          <p:nvPr/>
        </p:nvPicPr>
        <p:blipFill>
          <a:blip r:embed="rId3">
            <a:alphaModFix/>
          </a:blip>
          <a:stretch>
            <a:fillRect/>
          </a:stretch>
        </p:blipFill>
        <p:spPr>
          <a:xfrm>
            <a:off x="1301925" y="766350"/>
            <a:ext cx="5886725" cy="409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Teófilo Stevenson Rivals </a:t>
            </a:r>
            <a:endParaRPr/>
          </a:p>
        </p:txBody>
      </p:sp>
      <p:pic>
        <p:nvPicPr>
          <p:cNvPr id="242" name="Google Shape;242;p22"/>
          <p:cNvPicPr preferRelativeResize="0"/>
          <p:nvPr/>
        </p:nvPicPr>
        <p:blipFill rotWithShape="1">
          <a:blip r:embed="rId3">
            <a:alphaModFix/>
          </a:blip>
          <a:srcRect t="3206" b="1"/>
          <a:stretch/>
        </p:blipFill>
        <p:spPr>
          <a:xfrm>
            <a:off x="819150" y="1849426"/>
            <a:ext cx="7505700" cy="1486016"/>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355</Words>
  <Application>Microsoft Office PowerPoint</Application>
  <PresentationFormat>On-screen Show (16:9)</PresentationFormat>
  <Paragraphs>99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Georgia</vt:lpstr>
      <vt:lpstr>Calibri</vt:lpstr>
      <vt:lpstr>Arial</vt:lpstr>
      <vt:lpstr>Nunito</vt:lpstr>
      <vt:lpstr>Shift</vt:lpstr>
      <vt:lpstr>PowerPoint Presentation</vt:lpstr>
      <vt:lpstr>Teófilo Stevenson   </vt:lpstr>
      <vt:lpstr>1972 Olympics Boxing Heavyweight</vt:lpstr>
      <vt:lpstr>1976 Olympics Boxing Heavyweight </vt:lpstr>
      <vt:lpstr>1980 Olympics Boxing Heavyweight </vt:lpstr>
      <vt:lpstr>Cuba’s participation in Olympic Boxing events</vt:lpstr>
      <vt:lpstr>Was Teófilo Stevenson the top Boxer in Cuba?</vt:lpstr>
      <vt:lpstr>Was Teófilo Stevenson the top Boxer in Cuba?</vt:lpstr>
      <vt:lpstr>Teófilo Stevenson Rivals </vt:lpstr>
      <vt:lpstr>Number of Participants each country sent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Asma Guernah</cp:lastModifiedBy>
  <cp:revision>1</cp:revision>
  <dcterms:modified xsi:type="dcterms:W3CDTF">2023-07-06T19:09:03Z</dcterms:modified>
</cp:coreProperties>
</file>