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0FD8-7C6A-4C67-B0FC-9B1A364930D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1F560-4FE3-4A3B-966D-65D8FD4A1A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8741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F560-4FE3-4A3B-966D-65D8FD4A1AD2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8290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86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71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230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73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5613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10513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3149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297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642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245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359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555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8411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2668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570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17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78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E77C-3A61-4708-9585-1940BCC30C1F}" type="datetimeFigureOut">
              <a:rPr lang="ro-RO" smtClean="0"/>
              <a:t>12.01.2024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A08E-C4FC-49F8-8D30-8678CEEEC60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931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1.jpe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10" Type="http://schemas.openxmlformats.org/officeDocument/2006/relationships/image" Target="../media/image36.jpg"/><Relationship Id="rId4" Type="http://schemas.openxmlformats.org/officeDocument/2006/relationships/image" Target="../media/image2.png"/><Relationship Id="rId9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.png"/><Relationship Id="rId7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.png"/><Relationship Id="rId7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3DA5-BBAF-E1FC-86D0-052EDEA83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Bazele</a:t>
            </a:r>
            <a:r>
              <a:rPr lang="en-US" dirty="0"/>
              <a:t> </a:t>
            </a:r>
            <a:r>
              <a:rPr lang="en-US" dirty="0" err="1"/>
              <a:t>Roboticii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A0007-2D43-F124-739F-4CA5EF0F6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Calculul</a:t>
            </a:r>
            <a:r>
              <a:rPr lang="en-US" sz="2800" dirty="0"/>
              <a:t> </a:t>
            </a:r>
            <a:r>
              <a:rPr lang="en-US" sz="2800" dirty="0" err="1"/>
              <a:t>torsorilor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elemente</a:t>
            </a:r>
            <a:r>
              <a:rPr lang="en-US" sz="2800" dirty="0"/>
              <a:t> </a:t>
            </a:r>
            <a:r>
              <a:rPr lang="ro-RO" sz="2800" dirty="0"/>
              <a:t>ș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cuplele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robot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13124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E8CD69-28F0-EEAF-8818-6202D351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1917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Grafice</a:t>
            </a:r>
            <a:r>
              <a:rPr lang="en-US" sz="4000" dirty="0"/>
              <a:t> </a:t>
            </a:r>
            <a:r>
              <a:rPr lang="en-US" sz="4000" dirty="0" err="1"/>
              <a:t>cupla</a:t>
            </a:r>
            <a:r>
              <a:rPr lang="en-US" sz="4000" dirty="0"/>
              <a:t> </a:t>
            </a:r>
            <a:r>
              <a:rPr lang="ro-RO" sz="4000" dirty="0"/>
              <a:t>5</a:t>
            </a:r>
            <a:endParaRPr lang="en-US" sz="4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7492D6-30EC-098B-315D-43CCF901F39A}"/>
              </a:ext>
            </a:extLst>
          </p:cNvPr>
          <p:cNvSpPr txBox="1"/>
          <p:nvPr/>
        </p:nvSpPr>
        <p:spPr>
          <a:xfrm>
            <a:off x="1551822" y="334624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poziția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9562A3-DA8F-F3F9-3B41-3DE60001923A}"/>
              </a:ext>
            </a:extLst>
          </p:cNvPr>
          <p:cNvSpPr txBox="1"/>
          <p:nvPr/>
        </p:nvSpPr>
        <p:spPr>
          <a:xfrm>
            <a:off x="4229020" y="342082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viteza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490DB6-CEE8-8B65-ECF5-5448D49F8445}"/>
              </a:ext>
            </a:extLst>
          </p:cNvPr>
          <p:cNvSpPr txBox="1"/>
          <p:nvPr/>
        </p:nvSpPr>
        <p:spPr>
          <a:xfrm>
            <a:off x="7130220" y="3429000"/>
            <a:ext cx="122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accelerația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638E5-F7FE-0FA4-8C40-A8B420B1F0C0}"/>
              </a:ext>
            </a:extLst>
          </p:cNvPr>
          <p:cNvSpPr txBox="1"/>
          <p:nvPr/>
        </p:nvSpPr>
        <p:spPr>
          <a:xfrm>
            <a:off x="9785617" y="3420824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torsiune actuator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336538-1EB5-2171-165E-98782F3D826F}"/>
              </a:ext>
            </a:extLst>
          </p:cNvPr>
          <p:cNvSpPr txBox="1"/>
          <p:nvPr/>
        </p:nvSpPr>
        <p:spPr>
          <a:xfrm>
            <a:off x="1621825" y="6537947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forța totală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300B54-0F77-407D-CC86-5B1799B582A9}"/>
              </a:ext>
            </a:extLst>
          </p:cNvPr>
          <p:cNvSpPr txBox="1"/>
          <p:nvPr/>
        </p:nvSpPr>
        <p:spPr>
          <a:xfrm>
            <a:off x="7894679" y="652249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momentul total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625CB-35B9-F5C5-DBE8-5DD97CF04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1" y="944829"/>
            <a:ext cx="2760896" cy="2463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A40F9-A9F3-BDA2-0A7D-A79D07FE7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76" y="955974"/>
            <a:ext cx="2762325" cy="245670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06C7B1-C98F-AF47-E804-0C134BF248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13" y="928017"/>
            <a:ext cx="2831690" cy="249688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E1CB364-DD3D-0350-0837-DD00957B3C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195" y="928016"/>
            <a:ext cx="2795084" cy="24968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8E2A6E5-E3D4-AAA9-889F-85A834F68F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3715580"/>
            <a:ext cx="3272168" cy="2908593"/>
          </a:xfrm>
          <a:prstGeom prst="rect">
            <a:avLst/>
          </a:prstGeom>
        </p:spPr>
      </p:pic>
      <p:pic>
        <p:nvPicPr>
          <p:cNvPr id="63" name="Picture 62" descr="A screenshot of a graph&#10;&#10;Description automatically generated">
            <a:extLst>
              <a:ext uri="{FF2B5EF4-FFF2-40B4-BE49-F238E27FC236}">
                <a16:creationId xmlns:a16="http://schemas.microsoft.com/office/drawing/2014/main" id="{60C32186-433D-B7AC-5B30-B29881C875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16" y="3798332"/>
            <a:ext cx="3158785" cy="27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7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Content Placeholder 4" descr="A computer screen shot of a video game&#10;&#10;Description automatically generated">
            <a:extLst>
              <a:ext uri="{FF2B5EF4-FFF2-40B4-BE49-F238E27FC236}">
                <a16:creationId xmlns:a16="http://schemas.microsoft.com/office/drawing/2014/main" id="{9F4C54DD-3019-65EC-3FB7-B409D1D039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9" r="29474" b="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1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0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1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2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3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4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5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6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7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108" name="Content Placeholder 15">
            <a:extLst>
              <a:ext uri="{FF2B5EF4-FFF2-40B4-BE49-F238E27FC236}">
                <a16:creationId xmlns:a16="http://schemas.microsoft.com/office/drawing/2014/main" id="{3F726E4C-6FE9-1654-0928-1B3666C29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768" y="636588"/>
            <a:ext cx="3084892" cy="5249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Bra</a:t>
            </a:r>
            <a:r>
              <a:rPr lang="ro-RO" sz="1800" dirty="0"/>
              <a:t>ț</a:t>
            </a:r>
            <a:r>
              <a:rPr lang="en-US" sz="1800" dirty="0" err="1"/>
              <a:t>ul</a:t>
            </a:r>
            <a:r>
              <a:rPr lang="en-US" sz="1800" dirty="0"/>
              <a:t> robotic </a:t>
            </a:r>
            <a:r>
              <a:rPr lang="en-US" sz="1800" dirty="0" err="1"/>
              <a:t>este</a:t>
            </a:r>
            <a:r>
              <a:rPr lang="en-US" sz="1800" dirty="0"/>
              <a:t> format din 5 </a:t>
            </a:r>
            <a:r>
              <a:rPr lang="en-US" sz="1800" dirty="0" err="1"/>
              <a:t>cuple</a:t>
            </a:r>
            <a:r>
              <a:rPr lang="en-US" sz="1800" dirty="0"/>
              <a:t>:</a:t>
            </a:r>
          </a:p>
          <a:p>
            <a:r>
              <a:rPr lang="en-US" sz="1800" dirty="0"/>
              <a:t>Q1- </a:t>
            </a:r>
            <a:r>
              <a:rPr lang="en-US" sz="1800" dirty="0" err="1"/>
              <a:t>rota</a:t>
            </a:r>
            <a:r>
              <a:rPr lang="ro-RO" sz="1800" dirty="0"/>
              <a:t>ție</a:t>
            </a:r>
            <a:r>
              <a:rPr lang="en-US" sz="1800" dirty="0"/>
              <a:t> (</a:t>
            </a:r>
            <a:r>
              <a:rPr lang="en-US" sz="1800" dirty="0" err="1"/>
              <a:t>albastru</a:t>
            </a:r>
            <a:r>
              <a:rPr lang="en-US" sz="1800" dirty="0"/>
              <a:t>)</a:t>
            </a:r>
          </a:p>
          <a:p>
            <a:r>
              <a:rPr lang="en-US" sz="1800" dirty="0"/>
              <a:t>Q2</a:t>
            </a:r>
            <a:r>
              <a:rPr lang="ro-RO" sz="1800" dirty="0"/>
              <a:t>- rotație</a:t>
            </a:r>
            <a:r>
              <a:rPr lang="en-US" sz="1800" dirty="0"/>
              <a:t> (mov)</a:t>
            </a:r>
          </a:p>
          <a:p>
            <a:r>
              <a:rPr lang="en-US" sz="1800" dirty="0"/>
              <a:t>Q3</a:t>
            </a:r>
            <a:r>
              <a:rPr lang="ro-RO" sz="1800" dirty="0"/>
              <a:t>- translație</a:t>
            </a:r>
            <a:r>
              <a:rPr lang="en-US" sz="1800" dirty="0"/>
              <a:t> (</a:t>
            </a:r>
            <a:r>
              <a:rPr lang="en-US" sz="1800" dirty="0" err="1"/>
              <a:t>rosu</a:t>
            </a:r>
            <a:r>
              <a:rPr lang="en-US" sz="1800" dirty="0"/>
              <a:t>)</a:t>
            </a:r>
          </a:p>
          <a:p>
            <a:r>
              <a:rPr lang="en-US" sz="1800" dirty="0"/>
              <a:t>Q4</a:t>
            </a:r>
            <a:r>
              <a:rPr lang="ro-RO" sz="1800" dirty="0"/>
              <a:t>- </a:t>
            </a:r>
            <a:r>
              <a:rPr lang="en-US" sz="1800" dirty="0"/>
              <a:t> (</a:t>
            </a:r>
            <a:r>
              <a:rPr lang="en-US" sz="1800" dirty="0" err="1"/>
              <a:t>galben</a:t>
            </a:r>
            <a:r>
              <a:rPr lang="en-US" sz="1800" dirty="0"/>
              <a:t>)</a:t>
            </a:r>
          </a:p>
          <a:p>
            <a:r>
              <a:rPr lang="en-US" sz="1800" dirty="0"/>
              <a:t>Q5</a:t>
            </a:r>
            <a:r>
              <a:rPr lang="ro-RO" sz="1800" dirty="0"/>
              <a:t>- </a:t>
            </a:r>
            <a:r>
              <a:rPr lang="en-US" sz="1800" dirty="0"/>
              <a:t> (</a:t>
            </a:r>
            <a:r>
              <a:rPr lang="en-US" sz="1800" dirty="0" err="1"/>
              <a:t>verde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166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D209-29A7-D7ED-05D1-15C7CD7B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Schema Matlab Simulink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9B0D0-677D-4931-D963-6DDC03D85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49" y="2574163"/>
            <a:ext cx="12198150" cy="3285876"/>
          </a:xfrm>
        </p:spPr>
      </p:pic>
    </p:spTree>
    <p:extLst>
      <p:ext uri="{BB962C8B-B14F-4D97-AF65-F5344CB8AC3E}">
        <p14:creationId xmlns:p14="http://schemas.microsoft.com/office/powerpoint/2010/main" val="40746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DC44-54D8-CDA7-A2F4-4E0B36D2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516351"/>
            <a:ext cx="5934508" cy="1639886"/>
          </a:xfrm>
        </p:spPr>
        <p:txBody>
          <a:bodyPr/>
          <a:lstStyle/>
          <a:p>
            <a:r>
              <a:rPr lang="ro-RO" dirty="0"/>
              <a:t>Schema Matlab Simulink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6BF41E-4E83-8F65-7915-B977652B7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07" y="977774"/>
            <a:ext cx="5934511" cy="4815827"/>
          </a:xfrm>
        </p:spPr>
        <p:txBody>
          <a:bodyPr/>
          <a:lstStyle/>
          <a:p>
            <a:endParaRPr lang="ro-RO" b="1" dirty="0"/>
          </a:p>
          <a:p>
            <a:r>
              <a:rPr lang="ro-RO" dirty="0"/>
              <a:t>Tipul de solver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Direcția acționării gravitației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Definirea sistemului fix</a:t>
            </a:r>
          </a:p>
        </p:txBody>
      </p:sp>
      <p:pic>
        <p:nvPicPr>
          <p:cNvPr id="10" name="Picture Placeholder 9" descr="123">
            <a:extLst>
              <a:ext uri="{FF2B5EF4-FFF2-40B4-BE49-F238E27FC236}">
                <a16:creationId xmlns:a16="http://schemas.microsoft.com/office/drawing/2014/main" id="{B3A108D5-38AB-CA98-6FCB-F30F18D15B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6"/>
          <a:stretch/>
        </p:blipFill>
        <p:spPr>
          <a:xfrm>
            <a:off x="7380721" y="609601"/>
            <a:ext cx="3668389" cy="5184000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504D42-AB44-1EB6-56F0-C417FA2BC876}"/>
              </a:ext>
            </a:extLst>
          </p:cNvPr>
          <p:cNvCxnSpPr>
            <a:cxnSpLocks/>
          </p:cNvCxnSpPr>
          <p:nvPr/>
        </p:nvCxnSpPr>
        <p:spPr>
          <a:xfrm>
            <a:off x="3223034" y="5350598"/>
            <a:ext cx="5015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6831D4-4149-9F9B-AC95-01416D6B900F}"/>
              </a:ext>
            </a:extLst>
          </p:cNvPr>
          <p:cNvCxnSpPr>
            <a:cxnSpLocks/>
          </p:cNvCxnSpPr>
          <p:nvPr/>
        </p:nvCxnSpPr>
        <p:spPr>
          <a:xfrm>
            <a:off x="3693814" y="3277354"/>
            <a:ext cx="454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3F8B44-BEB5-30D4-40F0-11FC30624BC7}"/>
              </a:ext>
            </a:extLst>
          </p:cNvPr>
          <p:cNvCxnSpPr/>
          <p:nvPr/>
        </p:nvCxnSpPr>
        <p:spPr>
          <a:xfrm>
            <a:off x="3693814" y="1674891"/>
            <a:ext cx="4372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7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645C-D6A9-DF94-AD6F-763680A8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Schema Matlab Simulink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966353B-30B8-0F92-6AD8-8EB5A080C5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r="-1041"/>
          <a:stretch/>
        </p:blipFill>
        <p:spPr>
          <a:xfrm>
            <a:off x="7380721" y="609601"/>
            <a:ext cx="4403842" cy="51815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20746-1486-15DB-1F61-32673E80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RO" dirty="0"/>
              <a:t>Pentru sistemul fix se folosesc transformate (w-cs1) ce ajung la fiecare sistem (Elementul 1) unde este câte o cuplă (Cupla 1).</a:t>
            </a:r>
          </a:p>
          <a:p>
            <a:r>
              <a:rPr lang="ro-RO" dirty="0"/>
              <a:t>Transformatele ne spun poziția și orientarea fiecărei cuple.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584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E8CD69-28F0-EEAF-8818-6202D351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1917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Grafice</a:t>
            </a:r>
            <a:r>
              <a:rPr lang="en-US" sz="4000" dirty="0"/>
              <a:t> </a:t>
            </a:r>
            <a:r>
              <a:rPr lang="en-US" sz="4000" dirty="0" err="1"/>
              <a:t>cupla</a:t>
            </a:r>
            <a:r>
              <a:rPr lang="en-US" sz="4000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FDC6B-5D4A-6A37-EEC6-DDCE1AD88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5" y="893762"/>
            <a:ext cx="2675411" cy="2393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2DE5F-11F4-FD15-FC4A-5EF11A0D6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4" y="914512"/>
            <a:ext cx="2675411" cy="241735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D94AC6F-263D-CEE9-FFAB-A6EB3958C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43" y="917886"/>
            <a:ext cx="2769211" cy="24106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58791DB-6534-AB26-C8DC-2EEE6FFAE4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6" y="930098"/>
            <a:ext cx="2675411" cy="241933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F7492D6-30EC-098B-315D-43CCF901F39A}"/>
              </a:ext>
            </a:extLst>
          </p:cNvPr>
          <p:cNvSpPr txBox="1"/>
          <p:nvPr/>
        </p:nvSpPr>
        <p:spPr>
          <a:xfrm>
            <a:off x="1551822" y="334624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poziția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9562A3-DA8F-F3F9-3B41-3DE60001923A}"/>
              </a:ext>
            </a:extLst>
          </p:cNvPr>
          <p:cNvSpPr txBox="1"/>
          <p:nvPr/>
        </p:nvSpPr>
        <p:spPr>
          <a:xfrm>
            <a:off x="4229020" y="342082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viteza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490DB6-CEE8-8B65-ECF5-5448D49F8445}"/>
              </a:ext>
            </a:extLst>
          </p:cNvPr>
          <p:cNvSpPr txBox="1"/>
          <p:nvPr/>
        </p:nvSpPr>
        <p:spPr>
          <a:xfrm>
            <a:off x="7130220" y="3429000"/>
            <a:ext cx="122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accelerația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638E5-F7FE-0FA4-8C40-A8B420B1F0C0}"/>
              </a:ext>
            </a:extLst>
          </p:cNvPr>
          <p:cNvSpPr txBox="1"/>
          <p:nvPr/>
        </p:nvSpPr>
        <p:spPr>
          <a:xfrm>
            <a:off x="9785617" y="3420824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torsiune actuator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EC53C29-27BB-2BA5-F121-B7130209C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841522"/>
            <a:ext cx="3455184" cy="278403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2D54C57-21F9-5EC5-ACA0-98231A5535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0" y="3822154"/>
            <a:ext cx="4161502" cy="281632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A336538-1EB5-2171-165E-98782F3D826F}"/>
              </a:ext>
            </a:extLst>
          </p:cNvPr>
          <p:cNvSpPr txBox="1"/>
          <p:nvPr/>
        </p:nvSpPr>
        <p:spPr>
          <a:xfrm>
            <a:off x="1621825" y="6537947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forța totală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300B54-0F77-407D-CC86-5B1799B582A9}"/>
              </a:ext>
            </a:extLst>
          </p:cNvPr>
          <p:cNvSpPr txBox="1"/>
          <p:nvPr/>
        </p:nvSpPr>
        <p:spPr>
          <a:xfrm>
            <a:off x="7894679" y="652249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momentul total</a:t>
            </a:r>
          </a:p>
        </p:txBody>
      </p:sp>
    </p:spTree>
    <p:extLst>
      <p:ext uri="{BB962C8B-B14F-4D97-AF65-F5344CB8AC3E}">
        <p14:creationId xmlns:p14="http://schemas.microsoft.com/office/powerpoint/2010/main" val="294845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E8CD69-28F0-EEAF-8818-6202D351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1917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Grafice</a:t>
            </a:r>
            <a:r>
              <a:rPr lang="en-US" sz="4000" dirty="0"/>
              <a:t> </a:t>
            </a:r>
            <a:r>
              <a:rPr lang="en-US" sz="4000" dirty="0" err="1"/>
              <a:t>cupla</a:t>
            </a:r>
            <a:r>
              <a:rPr lang="en-US" sz="4000" dirty="0"/>
              <a:t> </a:t>
            </a:r>
            <a:r>
              <a:rPr lang="ro-RO" sz="4000" dirty="0"/>
              <a:t>2</a:t>
            </a:r>
            <a:endParaRPr lang="en-US" sz="4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7492D6-30EC-098B-315D-43CCF901F39A}"/>
              </a:ext>
            </a:extLst>
          </p:cNvPr>
          <p:cNvSpPr txBox="1"/>
          <p:nvPr/>
        </p:nvSpPr>
        <p:spPr>
          <a:xfrm>
            <a:off x="1551822" y="334624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poziția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9562A3-DA8F-F3F9-3B41-3DE60001923A}"/>
              </a:ext>
            </a:extLst>
          </p:cNvPr>
          <p:cNvSpPr txBox="1"/>
          <p:nvPr/>
        </p:nvSpPr>
        <p:spPr>
          <a:xfrm>
            <a:off x="4229020" y="342082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viteza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490DB6-CEE8-8B65-ECF5-5448D49F8445}"/>
              </a:ext>
            </a:extLst>
          </p:cNvPr>
          <p:cNvSpPr txBox="1"/>
          <p:nvPr/>
        </p:nvSpPr>
        <p:spPr>
          <a:xfrm>
            <a:off x="7130220" y="3429000"/>
            <a:ext cx="122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accelerația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638E5-F7FE-0FA4-8C40-A8B420B1F0C0}"/>
              </a:ext>
            </a:extLst>
          </p:cNvPr>
          <p:cNvSpPr txBox="1"/>
          <p:nvPr/>
        </p:nvSpPr>
        <p:spPr>
          <a:xfrm>
            <a:off x="9785617" y="3420824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torsiune actuator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336538-1EB5-2171-165E-98782F3D826F}"/>
              </a:ext>
            </a:extLst>
          </p:cNvPr>
          <p:cNvSpPr txBox="1"/>
          <p:nvPr/>
        </p:nvSpPr>
        <p:spPr>
          <a:xfrm>
            <a:off x="1621825" y="6537947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forța totală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300B54-0F77-407D-CC86-5B1799B582A9}"/>
              </a:ext>
            </a:extLst>
          </p:cNvPr>
          <p:cNvSpPr txBox="1"/>
          <p:nvPr/>
        </p:nvSpPr>
        <p:spPr>
          <a:xfrm>
            <a:off x="7894679" y="652249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momentul total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27ECC-3DBD-F914-B599-0E0AE2B99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5" y="917576"/>
            <a:ext cx="2700749" cy="241646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62C0FF-84D8-5A6C-57A0-6255B48C7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69" y="909277"/>
            <a:ext cx="2749129" cy="246097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BA3EA48-8721-8D9B-C730-4EEC7E282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12" y="917576"/>
            <a:ext cx="2749130" cy="246756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697CD82-73A3-A31B-517C-98731F1AC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554" y="901783"/>
            <a:ext cx="2790607" cy="24849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404EBD9-ED1F-E65C-0647-E1C566E35F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0" y="3934753"/>
            <a:ext cx="2857561" cy="25527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1B8C872-5DC3-103C-312D-1050D16A96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46" y="3872841"/>
            <a:ext cx="4053990" cy="275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E8CD69-28F0-EEAF-8818-6202D351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1917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Grafice</a:t>
            </a:r>
            <a:r>
              <a:rPr lang="en-US" sz="4000" dirty="0"/>
              <a:t> </a:t>
            </a:r>
            <a:r>
              <a:rPr lang="en-US" sz="4000" dirty="0" err="1"/>
              <a:t>cupla</a:t>
            </a:r>
            <a:r>
              <a:rPr lang="en-US" sz="4000" dirty="0"/>
              <a:t> </a:t>
            </a:r>
            <a:r>
              <a:rPr lang="ro-RO" sz="4000" dirty="0"/>
              <a:t>3</a:t>
            </a:r>
            <a:endParaRPr lang="en-US" sz="4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7492D6-30EC-098B-315D-43CCF901F39A}"/>
              </a:ext>
            </a:extLst>
          </p:cNvPr>
          <p:cNvSpPr txBox="1"/>
          <p:nvPr/>
        </p:nvSpPr>
        <p:spPr>
          <a:xfrm>
            <a:off x="1551822" y="334624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poziția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9562A3-DA8F-F3F9-3B41-3DE60001923A}"/>
              </a:ext>
            </a:extLst>
          </p:cNvPr>
          <p:cNvSpPr txBox="1"/>
          <p:nvPr/>
        </p:nvSpPr>
        <p:spPr>
          <a:xfrm>
            <a:off x="4229020" y="342082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viteza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490DB6-CEE8-8B65-ECF5-5448D49F8445}"/>
              </a:ext>
            </a:extLst>
          </p:cNvPr>
          <p:cNvSpPr txBox="1"/>
          <p:nvPr/>
        </p:nvSpPr>
        <p:spPr>
          <a:xfrm>
            <a:off x="7130220" y="3429000"/>
            <a:ext cx="122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accelerația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638E5-F7FE-0FA4-8C40-A8B420B1F0C0}"/>
              </a:ext>
            </a:extLst>
          </p:cNvPr>
          <p:cNvSpPr txBox="1"/>
          <p:nvPr/>
        </p:nvSpPr>
        <p:spPr>
          <a:xfrm>
            <a:off x="9785617" y="3420824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torsiune actuator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336538-1EB5-2171-165E-98782F3D826F}"/>
              </a:ext>
            </a:extLst>
          </p:cNvPr>
          <p:cNvSpPr txBox="1"/>
          <p:nvPr/>
        </p:nvSpPr>
        <p:spPr>
          <a:xfrm>
            <a:off x="1621825" y="6537947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forța totală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300B54-0F77-407D-CC86-5B1799B582A9}"/>
              </a:ext>
            </a:extLst>
          </p:cNvPr>
          <p:cNvSpPr txBox="1"/>
          <p:nvPr/>
        </p:nvSpPr>
        <p:spPr>
          <a:xfrm>
            <a:off x="7894679" y="652249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momentul total</a:t>
            </a:r>
          </a:p>
        </p:txBody>
      </p:sp>
      <p:pic>
        <p:nvPicPr>
          <p:cNvPr id="4" name="Picture 3" descr="A graph on a computer screen&#10;&#10;Description automatically generated">
            <a:extLst>
              <a:ext uri="{FF2B5EF4-FFF2-40B4-BE49-F238E27FC236}">
                <a16:creationId xmlns:a16="http://schemas.microsoft.com/office/drawing/2014/main" id="{3263D0CE-A563-F44E-5CA2-BC6F3B79C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3" y="904049"/>
            <a:ext cx="2767843" cy="2494622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2E62E069-DEFA-20F4-8FAF-111187016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48" y="888051"/>
            <a:ext cx="2836707" cy="2532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D4B699-54CB-51A4-08BA-8B1D32B72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93" y="888051"/>
            <a:ext cx="2882263" cy="25327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5B53B58-FDA2-AD1C-7ED5-35E041523A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3761076"/>
            <a:ext cx="3149383" cy="285313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D5B00BF-F581-7FB4-D867-0BE8EE4099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721" y="893877"/>
            <a:ext cx="2836707" cy="254087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B46C7EB-21FB-EADA-7D08-81DB7254A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18" y="3835754"/>
            <a:ext cx="3081634" cy="27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9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E8CD69-28F0-EEAF-8818-6202D351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1917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Grafice</a:t>
            </a:r>
            <a:r>
              <a:rPr lang="en-US" sz="4000" dirty="0"/>
              <a:t> </a:t>
            </a:r>
            <a:r>
              <a:rPr lang="en-US" sz="4000" dirty="0" err="1"/>
              <a:t>cupla</a:t>
            </a:r>
            <a:r>
              <a:rPr lang="en-US" sz="4000" dirty="0"/>
              <a:t> </a:t>
            </a:r>
            <a:r>
              <a:rPr lang="ro-RO" sz="4000" dirty="0"/>
              <a:t>4</a:t>
            </a:r>
            <a:endParaRPr lang="en-US" sz="4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7492D6-30EC-098B-315D-43CCF901F39A}"/>
              </a:ext>
            </a:extLst>
          </p:cNvPr>
          <p:cNvSpPr txBox="1"/>
          <p:nvPr/>
        </p:nvSpPr>
        <p:spPr>
          <a:xfrm>
            <a:off x="1551822" y="334624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poziția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9562A3-DA8F-F3F9-3B41-3DE60001923A}"/>
              </a:ext>
            </a:extLst>
          </p:cNvPr>
          <p:cNvSpPr txBox="1"/>
          <p:nvPr/>
        </p:nvSpPr>
        <p:spPr>
          <a:xfrm>
            <a:off x="4229020" y="342082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viteza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490DB6-CEE8-8B65-ECF5-5448D49F8445}"/>
              </a:ext>
            </a:extLst>
          </p:cNvPr>
          <p:cNvSpPr txBox="1"/>
          <p:nvPr/>
        </p:nvSpPr>
        <p:spPr>
          <a:xfrm>
            <a:off x="7130220" y="3429000"/>
            <a:ext cx="122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accelerația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638E5-F7FE-0FA4-8C40-A8B420B1F0C0}"/>
              </a:ext>
            </a:extLst>
          </p:cNvPr>
          <p:cNvSpPr txBox="1"/>
          <p:nvPr/>
        </p:nvSpPr>
        <p:spPr>
          <a:xfrm>
            <a:off x="9785617" y="3420824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torsiune actuator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336538-1EB5-2171-165E-98782F3D826F}"/>
              </a:ext>
            </a:extLst>
          </p:cNvPr>
          <p:cNvSpPr txBox="1"/>
          <p:nvPr/>
        </p:nvSpPr>
        <p:spPr>
          <a:xfrm>
            <a:off x="1621825" y="6537947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forța totală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300B54-0F77-407D-CC86-5B1799B582A9}"/>
              </a:ext>
            </a:extLst>
          </p:cNvPr>
          <p:cNvSpPr txBox="1"/>
          <p:nvPr/>
        </p:nvSpPr>
        <p:spPr>
          <a:xfrm>
            <a:off x="7894679" y="652249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momentul total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6EC2E-A824-84F0-5E23-B4B258435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7" y="901892"/>
            <a:ext cx="2796855" cy="2532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45E781-DC81-2D60-70F7-3DDD9DB92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93" y="910432"/>
            <a:ext cx="2841254" cy="2532774"/>
          </a:xfrm>
          <a:prstGeom prst="rect">
            <a:avLst/>
          </a:prstGeom>
        </p:spPr>
      </p:pic>
      <p:pic>
        <p:nvPicPr>
          <p:cNvPr id="52" name="Picture 51" descr="A screenshot of a computer&#10;&#10;Description automatically generated">
            <a:extLst>
              <a:ext uri="{FF2B5EF4-FFF2-40B4-BE49-F238E27FC236}">
                <a16:creationId xmlns:a16="http://schemas.microsoft.com/office/drawing/2014/main" id="{5F38A58B-5F93-0B49-F7E1-F57B2BDDC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79" y="906104"/>
            <a:ext cx="2893322" cy="254087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F02283A-08C8-BADD-D49C-82305C319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339" y="919693"/>
            <a:ext cx="2788324" cy="249688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946EAB7-3A73-34FE-BA1A-E56758F990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6" y="3768000"/>
            <a:ext cx="3159345" cy="282324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350CA8B-4664-C82A-A1D9-D5CD651A10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97" y="3823512"/>
            <a:ext cx="3049898" cy="27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96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206</TotalTime>
  <Words>165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Tw Cen MT</vt:lpstr>
      <vt:lpstr>Circuit</vt:lpstr>
      <vt:lpstr>Proiect Bazele Roboticii</vt:lpstr>
      <vt:lpstr>PowerPoint Presentation</vt:lpstr>
      <vt:lpstr>Schema Matlab Simulink</vt:lpstr>
      <vt:lpstr>Schema Matlab Simulink</vt:lpstr>
      <vt:lpstr>Schema Matlab Simulink</vt:lpstr>
      <vt:lpstr>Grafice cupla 1</vt:lpstr>
      <vt:lpstr>Grafice cupla 2</vt:lpstr>
      <vt:lpstr>Grafice cupla 3</vt:lpstr>
      <vt:lpstr>Grafice cupla 4</vt:lpstr>
      <vt:lpstr>Grafice cupla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Bazele Roboticii</dc:title>
  <dc:creator>Alexandra Bogdan</dc:creator>
  <cp:lastModifiedBy>Alexandra Bogdan</cp:lastModifiedBy>
  <cp:revision>10</cp:revision>
  <dcterms:created xsi:type="dcterms:W3CDTF">2024-01-12T08:07:34Z</dcterms:created>
  <dcterms:modified xsi:type="dcterms:W3CDTF">2024-01-12T11:34:08Z</dcterms:modified>
</cp:coreProperties>
</file>