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9"/>
  </p:notesMasterIdLst>
  <p:sldIdLst>
    <p:sldId id="876" r:id="rId2"/>
    <p:sldId id="759" r:id="rId3"/>
    <p:sldId id="628" r:id="rId4"/>
    <p:sldId id="926" r:id="rId5"/>
    <p:sldId id="1059" r:id="rId6"/>
    <p:sldId id="1149" r:id="rId7"/>
    <p:sldId id="1148" r:id="rId8"/>
    <p:sldId id="927" r:id="rId9"/>
    <p:sldId id="788" r:id="rId10"/>
    <p:sldId id="1070" r:id="rId11"/>
    <p:sldId id="1071" r:id="rId12"/>
    <p:sldId id="886" r:id="rId13"/>
    <p:sldId id="936" r:id="rId14"/>
    <p:sldId id="1072" r:id="rId15"/>
    <p:sldId id="1074" r:id="rId16"/>
    <p:sldId id="1075" r:id="rId17"/>
    <p:sldId id="1076" r:id="rId18"/>
    <p:sldId id="1138" r:id="rId19"/>
    <p:sldId id="1139" r:id="rId20"/>
    <p:sldId id="1140" r:id="rId21"/>
    <p:sldId id="942" r:id="rId22"/>
    <p:sldId id="957" r:id="rId23"/>
    <p:sldId id="1078" r:id="rId24"/>
    <p:sldId id="1080" r:id="rId25"/>
    <p:sldId id="1079" r:id="rId26"/>
    <p:sldId id="1150" r:id="rId27"/>
    <p:sldId id="1147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  <p:cmAuthor id="3" name="Sue Livingston -X (suliving - UNICON INC at Cisco)" initials="SL-(-UIaC" lastIdx="3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04" d="100"/>
          <a:sy n="104" d="100"/>
        </p:scale>
        <p:origin x="1205" y="8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Routing, and Wireless Essentials v7.0 (SRWE)</a:t>
            </a:r>
          </a:p>
          <a:p>
            <a:pPr>
              <a:buFontTx/>
              <a:buNone/>
            </a:pPr>
            <a:r>
              <a:rPr lang="en-US" sz="1200" b="0" dirty="0"/>
              <a:t>Module 3: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Networks without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Networks with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Ranges on Catalyst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1200" b="0" dirty="0"/>
              <a:t>3 – VLANs</a:t>
            </a:r>
          </a:p>
          <a:p>
            <a:pPr>
              <a:buFontTx/>
              <a:buNone/>
            </a:pPr>
            <a:r>
              <a:rPr lang="fr-FR" sz="1200" b="0" dirty="0"/>
              <a:t>3.3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3.3.8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Verify VLAN Information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Change VLAN Port Membership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Delete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Syntax Checker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3.4.1</a:t>
            </a:r>
            <a:r>
              <a:rPr lang="en-US" baseline="0" dirty="0"/>
              <a:t> – </a:t>
            </a:r>
            <a:r>
              <a:rPr lang="en-US" altLang="en-US" dirty="0"/>
              <a:t>Trunk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3.4.2</a:t>
            </a:r>
            <a:r>
              <a:rPr lang="en-US" baseline="0" dirty="0"/>
              <a:t> – </a:t>
            </a:r>
            <a:r>
              <a:rPr lang="en-US" altLang="en-US" dirty="0"/>
              <a:t>Trunk Configuration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3.4.3</a:t>
            </a:r>
            <a:r>
              <a:rPr lang="en-US" baseline="0" dirty="0"/>
              <a:t> – </a:t>
            </a:r>
            <a:r>
              <a:rPr lang="en-US" altLang="en-US" dirty="0"/>
              <a:t>Verify Trunk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dirty="0"/>
              <a:t>VLAN Definitions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 Benefits of a VLAN Design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 dirty="0"/>
              <a:t> Defining VLAN Trunks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3: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sz="4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3.3 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Range VLAN 1 – 1005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Range VLAN</a:t>
                      </a:r>
                      <a:r>
                        <a:rPr lang="en-US" baseline="0" dirty="0"/>
                        <a:t> 1006 - 4095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</a:t>
                      </a:r>
                      <a:r>
                        <a:rPr lang="en-US" sz="1600" baseline="0" dirty="0"/>
                        <a:t> in Running-Config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 1002 – 1005 are auto created</a:t>
                      </a:r>
                      <a:r>
                        <a:rPr lang="en-US" sz="1600" baseline="0" dirty="0"/>
                        <a:t> and cannot be deleted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fewer</a:t>
                      </a:r>
                      <a:r>
                        <a:rPr lang="en-US" sz="1600" baseline="0" dirty="0"/>
                        <a:t> VLAN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Stored in the vlan.dat</a:t>
                      </a:r>
                      <a:r>
                        <a:rPr lang="en-US" sz="1600" baseline="0" dirty="0"/>
                        <a:t> file in flash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Creation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VLAN details are stored in the vlan.dat file. You create VLANs in the </a:t>
            </a:r>
            <a:r>
              <a:rPr lang="en-CA" altLang="en-US" sz="1600"/>
              <a:t>global configuration mode</a:t>
            </a:r>
            <a:r>
              <a:rPr lang="en-CA" altLang="en-US" sz="16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vlan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Creation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the Student PC is going to be in VLAN 20, we will create the VLAN first and then name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Port Assignment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Once the VLAN is created, we can then assign it to the correct interfaces.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Switch# </a:t>
                      </a:r>
                      <a:r>
                        <a:rPr lang="en-US" b="1" dirty="0"/>
                        <a:t>configure terminal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i="1" dirty="0"/>
                        <a:t>interface-id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mode access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access vlan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vlan-id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end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Port Assignment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Here, Student PC receives 172.17.20.22</a:t>
            </a:r>
            <a:endParaRPr lang="en-CA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access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access vlan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Verify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the </a:t>
            </a:r>
            <a:r>
              <a:rPr lang="en-US" sz="1600" b="1" dirty="0"/>
              <a:t>show vlan </a:t>
            </a:r>
            <a:r>
              <a:rPr lang="en-US" sz="1600" dirty="0"/>
              <a:t>command. The complete syntax is: </a:t>
            </a:r>
          </a:p>
          <a:p>
            <a:pPr marL="0" indent="0">
              <a:buNone/>
            </a:pPr>
            <a:r>
              <a:rPr lang="en-US" sz="1600" b="1" dirty="0"/>
              <a:t>show vlan [brief</a:t>
            </a:r>
            <a:r>
              <a:rPr lang="en-US" sz="1600" dirty="0"/>
              <a:t> | </a:t>
            </a:r>
            <a:r>
              <a:rPr lang="en-US" sz="1600" b="1" dirty="0"/>
              <a:t>id</a:t>
            </a:r>
            <a:r>
              <a:rPr lang="en-US" sz="1600" dirty="0"/>
              <a:t> </a:t>
            </a:r>
            <a:r>
              <a:rPr lang="en-US" sz="1600" i="1" dirty="0"/>
              <a:t>vlan-id</a:t>
            </a:r>
            <a:r>
              <a:rPr lang="en-US" sz="1600" dirty="0"/>
              <a:t> |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en-US" sz="1600" i="1" dirty="0"/>
              <a:t>vlan-name</a:t>
            </a:r>
            <a:r>
              <a:rPr lang="en-US" sz="1600" dirty="0"/>
              <a:t> | </a:t>
            </a:r>
            <a:r>
              <a:rPr lang="en-US" sz="1600" b="1" dirty="0"/>
              <a:t>summary</a:t>
            </a:r>
            <a:r>
              <a:rPr lang="en-US" sz="1600" dirty="0"/>
              <a:t>]</a:t>
            </a:r>
            <a:endParaRPr lang="en-CA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brief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name. The </a:t>
                      </a:r>
                      <a:r>
                        <a:rPr lang="en-US" sz="1600" i="1" dirty="0"/>
                        <a:t>vlan-name</a:t>
                      </a:r>
                      <a:r>
                        <a:rPr lang="en-US" sz="1600" dirty="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summary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Change VLAN Port Membership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re-enter </a:t>
            </a:r>
            <a:r>
              <a:rPr lang="en-US" sz="1600" b="1" dirty="0"/>
              <a:t>switchport access vlan</a:t>
            </a:r>
            <a:r>
              <a:rPr lang="en-US" sz="1600" dirty="0"/>
              <a:t> </a:t>
            </a:r>
            <a:r>
              <a:rPr lang="en-US" sz="1600" i="1" dirty="0"/>
              <a:t>vlan-id </a:t>
            </a:r>
            <a:r>
              <a:rPr lang="en-US" sz="1600" dirty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b="1" dirty="0"/>
              <a:t>no switchport access vlan </a:t>
            </a:r>
            <a:r>
              <a:rPr lang="en-US" sz="1600" dirty="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or the </a:t>
            </a:r>
            <a:r>
              <a:rPr lang="en-US" altLang="en-US" sz="1600" b="1" dirty="0"/>
              <a:t>show interface fa0/18 switchport</a:t>
            </a:r>
            <a:r>
              <a:rPr lang="en-US" altLang="en-US" sz="1600" dirty="0"/>
              <a:t> commands to verify the correct VLAN association.</a:t>
            </a:r>
            <a:endParaRPr lang="en-CA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3.1 Overview of VLANs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Delete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Delete VLANs with the </a:t>
            </a:r>
            <a:r>
              <a:rPr lang="en-US" sz="1600" b="1" dirty="0"/>
              <a:t>no vlan </a:t>
            </a:r>
            <a:r>
              <a:rPr lang="en-US" sz="1600" i="1" dirty="0"/>
              <a:t>vlan-id</a:t>
            </a:r>
            <a:r>
              <a:rPr lang="en-US" sz="1600" u="sng" dirty="0"/>
              <a:t> </a:t>
            </a:r>
            <a:r>
              <a:rPr lang="en-US" sz="1600" dirty="0"/>
              <a:t>command.</a:t>
            </a:r>
          </a:p>
          <a:p>
            <a:pPr marL="0" indent="0">
              <a:buNone/>
            </a:pPr>
            <a:r>
              <a:rPr lang="en-US" sz="1600" b="1" dirty="0"/>
              <a:t>Caution</a:t>
            </a:r>
            <a:r>
              <a:rPr lang="en-US" sz="1600" dirty="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Delete all VLANs with the </a:t>
            </a:r>
            <a:r>
              <a:rPr lang="en-CA" altLang="en-US" sz="1600" b="1" dirty="0"/>
              <a:t>delete flash:vlan.dat </a:t>
            </a:r>
            <a:r>
              <a:rPr lang="en-CA" altLang="en-US" sz="1600" dirty="0"/>
              <a:t>or </a:t>
            </a:r>
            <a:r>
              <a:rPr lang="en-CA" altLang="en-US" sz="1600" b="1" dirty="0"/>
              <a:t>delete vlan.dat </a:t>
            </a:r>
            <a:r>
              <a:rPr lang="en-CA" altLang="en-US" sz="1600" dirty="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3.4 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Configure and verify VLAN trunks. </a:t>
            </a:r>
            <a:r>
              <a:rPr lang="en-US" altLang="en-US" sz="1600" dirty="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7885"/>
              </p:ext>
            </p:extLst>
          </p:nvPr>
        </p:nvGraphicFramePr>
        <p:xfrm>
          <a:off x="182880" y="1573022"/>
          <a:ext cx="875995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Task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IOS Command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interface </a:t>
                      </a:r>
                      <a:r>
                        <a:rPr lang="en-US" sz="1600" i="1" dirty="0"/>
                        <a:t>interface-id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mode 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native vlan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allowed vlan </a:t>
                      </a:r>
                      <a:r>
                        <a:rPr lang="en-US" sz="1600" i="1" dirty="0"/>
                        <a:t>vlan-list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subnets associated with each VLAN are:</a:t>
            </a:r>
          </a:p>
          <a:p>
            <a:pPr lvl="1"/>
            <a:r>
              <a:rPr lang="en-US" sz="1600" dirty="0"/>
              <a:t>VLAN 10 - Faculty/Staff - 172.17.10.0/24</a:t>
            </a:r>
          </a:p>
          <a:p>
            <a:pPr lvl="1"/>
            <a:r>
              <a:rPr lang="en-US" sz="1600" dirty="0"/>
              <a:t>VLAN 20 - Students - 172.17.20.0/24</a:t>
            </a:r>
          </a:p>
          <a:p>
            <a:pPr lvl="1"/>
            <a:r>
              <a:rPr lang="en-US" sz="1600" dirty="0"/>
              <a:t>VLAN 30 - Guests - 172.17.30.0/24</a:t>
            </a:r>
          </a:p>
          <a:p>
            <a:pPr lvl="1"/>
            <a:r>
              <a:rPr lang="en-US" sz="1600" dirty="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trunk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</a:t>
                      </a:r>
                      <a:r>
                        <a:rPr lang="en-US" sz="1600" baseline="0" dirty="0"/>
                        <a:t>trunk native vlan 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trunk allowed vlan 10,20,30,99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the trunk mode and native vlan.</a:t>
            </a:r>
          </a:p>
          <a:p>
            <a:pPr marL="0" indent="0">
              <a:buNone/>
            </a:pPr>
            <a:r>
              <a:rPr lang="en-US" sz="1600" dirty="0"/>
              <a:t>Notice </a:t>
            </a:r>
            <a:r>
              <a:rPr lang="en-US" sz="1600" b="1" dirty="0"/>
              <a:t>sh int fa0/1 switchport </a:t>
            </a:r>
            <a:r>
              <a:rPr lang="en-US" sz="1600" dirty="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0" y="504016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Reset the default trunk settings with the no command.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All VLANs allowed to pass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Native VLAN = VLAN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Verify the default settings with a     </a:t>
            </a:r>
            <a:r>
              <a:rPr lang="en-US" sz="1800" b="1" dirty="0"/>
              <a:t>sh int fa0/1 switchport </a:t>
            </a:r>
            <a:r>
              <a:rPr lang="en-US" sz="1800" dirty="0"/>
              <a:t>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" y="3225927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34" y="853630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663440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Reset the trunk to an access mode with the </a:t>
            </a:r>
            <a:r>
              <a:rPr lang="en-US" sz="1600" b="1" dirty="0"/>
              <a:t>switchport mode access </a:t>
            </a:r>
            <a:r>
              <a:rPr lang="en-US" sz="1600" dirty="0"/>
              <a:t>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to an access interface administratively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as an access interface operationally (functioning)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953262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9052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957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 dirty="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Benefits of using VLANs are as follows: </a:t>
            </a:r>
            <a:endParaRPr 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 dirty="0"/>
                        <a:t>Smaller Broadcast</a:t>
                      </a:r>
                      <a:r>
                        <a:rPr lang="en-US" baseline="0" dirty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</a:t>
                      </a:r>
                      <a:r>
                        <a:rPr lang="en-US" baseline="0" dirty="0"/>
                        <a:t> the LAN reduces the number of broadcast domains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users</a:t>
                      </a:r>
                      <a:r>
                        <a:rPr lang="en-US" baseline="0" dirty="0"/>
                        <a:t> in the same VLAN can communicate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 dirty="0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switch can support multiple groups or VLANs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broadcast domains</a:t>
                      </a:r>
                      <a:r>
                        <a:rPr lang="en-US" baseline="0" dirty="0"/>
                        <a:t> reduce traffic, improving bandwidth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 dirty="0"/>
                        <a:t>Simpler</a:t>
                      </a:r>
                      <a:r>
                        <a:rPr lang="en-US" baseline="0" dirty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groups will need similar applications</a:t>
                      </a:r>
                      <a:r>
                        <a:rPr lang="en-US" baseline="0" dirty="0"/>
                        <a:t> and other network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Default VLAN</a:t>
            </a:r>
          </a:p>
          <a:p>
            <a:pPr marL="0" indent="0">
              <a:buNone/>
            </a:pPr>
            <a:r>
              <a:rPr lang="en-US" sz="1600" dirty="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be deleted or renamed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 dirty="0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 dirty="0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Overview of VLANs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4657703" cy="372364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Voice VLAN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separate VLAN is required because Voice traffic requires: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Assured bandwidth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High QoS priority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Ability to avoid congestion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Delay less that 150 ms from source to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entire network must be designed to support voice.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76" y="923544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486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3.2 VLANs in a 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Multi-Switched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VLANs in a Multi-Switched Environment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 dirty="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21032</TotalTime>
  <Words>1838</Words>
  <Application>Microsoft Office PowerPoint</Application>
  <PresentationFormat>On-screen Show (16:9)</PresentationFormat>
  <Paragraphs>324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3: VLANs</vt:lpstr>
      <vt:lpstr>3.1 Overview of VLANs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Overview of VLANs Types of VLANs (Cont.)</vt:lpstr>
      <vt:lpstr>3.2 VLANs in a  Multi-Switched Environment</vt:lpstr>
      <vt:lpstr>VLANs in a Multi-Switched Environment Defining VLAN Trunks</vt:lpstr>
      <vt:lpstr>VLANs in a Multi-Switched Environment Networks without VLANs</vt:lpstr>
      <vt:lpstr>VLANs in a Multi-Switched Environment Networks with VLANs</vt:lpstr>
      <vt:lpstr>3.3 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Verify VLAN Information</vt:lpstr>
      <vt:lpstr>VLAN Configuration Change VLAN Port Membership</vt:lpstr>
      <vt:lpstr>VLAN Configuration Delete VLANs</vt:lpstr>
      <vt:lpstr>3.4 VLAN Trunks</vt:lpstr>
      <vt:lpstr>VLAN Trunks Trunk Configuration Commands</vt:lpstr>
      <vt:lpstr>VLAN Trunks Trunk Configuration Example</vt:lpstr>
      <vt:lpstr>VLAN Trunks Verify Trunk Configuration</vt:lpstr>
      <vt:lpstr>VLAN Trunks Reset the Trunk to the Default State</vt:lpstr>
      <vt:lpstr>VLAN Trunks Reset the Trunk to the Default State (Cont.)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Eyad Taqieddin</cp:lastModifiedBy>
  <cp:revision>1062</cp:revision>
  <dcterms:created xsi:type="dcterms:W3CDTF">2016-08-22T22:27:36Z</dcterms:created>
  <dcterms:modified xsi:type="dcterms:W3CDTF">2021-11-27T22:06:53Z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