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76" r:id="rId3"/>
    <p:sldId id="286" r:id="rId4"/>
    <p:sldId id="277" r:id="rId5"/>
    <p:sldId id="278" r:id="rId6"/>
    <p:sldId id="279" r:id="rId7"/>
    <p:sldId id="280" r:id="rId8"/>
    <p:sldId id="281" r:id="rId9"/>
    <p:sldId id="282" r:id="rId10"/>
    <p:sldId id="283" r:id="rId11"/>
    <p:sldId id="284" r:id="rId12"/>
    <p:sldId id="285" r:id="rId13"/>
    <p:sldId id="257" r:id="rId14"/>
    <p:sldId id="262" r:id="rId15"/>
    <p:sldId id="258" r:id="rId16"/>
    <p:sldId id="259" r:id="rId17"/>
    <p:sldId id="260" r:id="rId18"/>
    <p:sldId id="261" r:id="rId19"/>
    <p:sldId id="275" r:id="rId20"/>
    <p:sldId id="263" r:id="rId21"/>
    <p:sldId id="264" r:id="rId22"/>
    <p:sldId id="265" r:id="rId23"/>
    <p:sldId id="267" r:id="rId24"/>
    <p:sldId id="268" r:id="rId25"/>
    <p:sldId id="269" r:id="rId26"/>
    <p:sldId id="271" r:id="rId27"/>
    <p:sldId id="272" r:id="rId28"/>
    <p:sldId id="270" r:id="rId29"/>
    <p:sldId id="273" r:id="rId30"/>
    <p:sldId id="27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ABE594-6DBC-47E3-8C1C-92304E1032E1}" type="datetimeFigureOut">
              <a:rPr lang="en-US" smtClean="0"/>
              <a:t>3/8/2024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44768-238A-497F-B5A8-98101DBFE013}" type="slidenum">
              <a:rPr lang="en-US" smtClean="0"/>
              <a:t>‹#›</a:t>
            </a:fld>
            <a:endParaRPr lang="en-US"/>
          </a:p>
        </p:txBody>
      </p:sp>
    </p:spTree>
    <p:extLst>
      <p:ext uri="{BB962C8B-B14F-4D97-AF65-F5344CB8AC3E}">
        <p14:creationId xmlns:p14="http://schemas.microsoft.com/office/powerpoint/2010/main" val="1035239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B44768-238A-497F-B5A8-98101DBFE013}" type="slidenum">
              <a:rPr lang="en-US" smtClean="0"/>
              <a:t>10</a:t>
            </a:fld>
            <a:endParaRPr lang="en-US"/>
          </a:p>
        </p:txBody>
      </p:sp>
    </p:spTree>
    <p:extLst>
      <p:ext uri="{BB962C8B-B14F-4D97-AF65-F5344CB8AC3E}">
        <p14:creationId xmlns:p14="http://schemas.microsoft.com/office/powerpoint/2010/main" val="2510485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B44768-238A-497F-B5A8-98101DBFE013}" type="slidenum">
              <a:rPr lang="en-US" smtClean="0"/>
              <a:t>11</a:t>
            </a:fld>
            <a:endParaRPr lang="en-US"/>
          </a:p>
        </p:txBody>
      </p:sp>
    </p:spTree>
    <p:extLst>
      <p:ext uri="{BB962C8B-B14F-4D97-AF65-F5344CB8AC3E}">
        <p14:creationId xmlns:p14="http://schemas.microsoft.com/office/powerpoint/2010/main" val="4833544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AE7E8D0-6D3B-4DC3-B19D-718AAD479AA0}" type="datetimeFigureOut">
              <a:rPr lang="en-US" smtClean="0"/>
              <a:t>3/8/2024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EF66EBE-506A-411B-B616-3851B636907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8977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7E8D0-6D3B-4DC3-B19D-718AAD479AA0}" type="datetimeFigureOut">
              <a:rPr lang="en-US" smtClean="0"/>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F66EBE-506A-411B-B616-3851B636907E}" type="slidenum">
              <a:rPr lang="en-US" smtClean="0"/>
              <a:t>‹#›</a:t>
            </a:fld>
            <a:endParaRPr lang="en-US"/>
          </a:p>
        </p:txBody>
      </p:sp>
    </p:spTree>
    <p:extLst>
      <p:ext uri="{BB962C8B-B14F-4D97-AF65-F5344CB8AC3E}">
        <p14:creationId xmlns:p14="http://schemas.microsoft.com/office/powerpoint/2010/main" val="2051871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7E8D0-6D3B-4DC3-B19D-718AAD479AA0}"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66EBE-506A-411B-B616-3851B636907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9986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7E8D0-6D3B-4DC3-B19D-718AAD479AA0}"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66EBE-506A-411B-B616-3851B636907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9220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7E8D0-6D3B-4DC3-B19D-718AAD479AA0}"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66EBE-506A-411B-B616-3851B636907E}" type="slidenum">
              <a:rPr lang="en-US" smtClean="0"/>
              <a:t>‹#›</a:t>
            </a:fld>
            <a:endParaRPr lang="en-US"/>
          </a:p>
        </p:txBody>
      </p:sp>
    </p:spTree>
    <p:extLst>
      <p:ext uri="{BB962C8B-B14F-4D97-AF65-F5344CB8AC3E}">
        <p14:creationId xmlns:p14="http://schemas.microsoft.com/office/powerpoint/2010/main" val="401603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7E8D0-6D3B-4DC3-B19D-718AAD479AA0}"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66EBE-506A-411B-B616-3851B636907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374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7E8D0-6D3B-4DC3-B19D-718AAD479AA0}"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66EBE-506A-411B-B616-3851B636907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727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7E8D0-6D3B-4DC3-B19D-718AAD479AA0}"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66EBE-506A-411B-B616-3851B636907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6957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7E8D0-6D3B-4DC3-B19D-718AAD479AA0}"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66EBE-506A-411B-B616-3851B636907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2594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7E8D0-6D3B-4DC3-B19D-718AAD479AA0}"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66EBE-506A-411B-B616-3851B636907E}" type="slidenum">
              <a:rPr lang="en-US" smtClean="0"/>
              <a:t>‹#›</a:t>
            </a:fld>
            <a:endParaRPr lang="en-US"/>
          </a:p>
        </p:txBody>
      </p:sp>
    </p:spTree>
    <p:extLst>
      <p:ext uri="{BB962C8B-B14F-4D97-AF65-F5344CB8AC3E}">
        <p14:creationId xmlns:p14="http://schemas.microsoft.com/office/powerpoint/2010/main" val="90862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7E8D0-6D3B-4DC3-B19D-718AAD479AA0}" type="datetimeFigureOut">
              <a:rPr lang="en-US" smtClean="0"/>
              <a:t>3/8/2024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F66EBE-506A-411B-B616-3851B636907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867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E7E8D0-6D3B-4DC3-B19D-718AAD479AA0}" type="datetimeFigureOut">
              <a:rPr lang="en-US" smtClean="0"/>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F66EBE-506A-411B-B616-3851B636907E}" type="slidenum">
              <a:rPr lang="en-US" smtClean="0"/>
              <a:t>‹#›</a:t>
            </a:fld>
            <a:endParaRPr lang="en-US"/>
          </a:p>
        </p:txBody>
      </p:sp>
    </p:spTree>
    <p:extLst>
      <p:ext uri="{BB962C8B-B14F-4D97-AF65-F5344CB8AC3E}">
        <p14:creationId xmlns:p14="http://schemas.microsoft.com/office/powerpoint/2010/main" val="344435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E7E8D0-6D3B-4DC3-B19D-718AAD479AA0}" type="datetimeFigureOut">
              <a:rPr lang="en-US" smtClean="0"/>
              <a:t>3/8/2024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F66EBE-506A-411B-B616-3851B636907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7701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E7E8D0-6D3B-4DC3-B19D-718AAD479AA0}" type="datetimeFigureOut">
              <a:rPr lang="en-US" smtClean="0"/>
              <a:t>3/8/2024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F66EBE-506A-411B-B616-3851B636907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5252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7E8D0-6D3B-4DC3-B19D-718AAD479AA0}" type="datetimeFigureOut">
              <a:rPr lang="en-US" smtClean="0"/>
              <a:t>3/8/2024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F66EBE-506A-411B-B616-3851B636907E}" type="slidenum">
              <a:rPr lang="en-US" smtClean="0"/>
              <a:t>‹#›</a:t>
            </a:fld>
            <a:endParaRPr lang="en-US"/>
          </a:p>
        </p:txBody>
      </p:sp>
    </p:spTree>
    <p:extLst>
      <p:ext uri="{BB962C8B-B14F-4D97-AF65-F5344CB8AC3E}">
        <p14:creationId xmlns:p14="http://schemas.microsoft.com/office/powerpoint/2010/main" val="2379538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7E8D0-6D3B-4DC3-B19D-718AAD479AA0}" type="datetimeFigureOut">
              <a:rPr lang="en-US" smtClean="0"/>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F66EBE-506A-411B-B616-3851B636907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9099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7E8D0-6D3B-4DC3-B19D-718AAD479AA0}" type="datetimeFigureOut">
              <a:rPr lang="en-US" smtClean="0"/>
              <a:t>3/8/2024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F66EBE-506A-411B-B616-3851B636907E}" type="slidenum">
              <a:rPr lang="en-US" smtClean="0"/>
              <a:t>‹#›</a:t>
            </a:fld>
            <a:endParaRPr lang="en-US"/>
          </a:p>
        </p:txBody>
      </p:sp>
    </p:spTree>
    <p:extLst>
      <p:ext uri="{BB962C8B-B14F-4D97-AF65-F5344CB8AC3E}">
        <p14:creationId xmlns:p14="http://schemas.microsoft.com/office/powerpoint/2010/main" val="3001435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E7E8D0-6D3B-4DC3-B19D-718AAD479AA0}" type="datetimeFigureOut">
              <a:rPr lang="en-US" smtClean="0"/>
              <a:t>3/8/2024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F66EBE-506A-411B-B616-3851B636907E}" type="slidenum">
              <a:rPr lang="en-US" smtClean="0"/>
              <a:t>‹#›</a:t>
            </a:fld>
            <a:endParaRPr lang="en-US"/>
          </a:p>
        </p:txBody>
      </p:sp>
    </p:spTree>
    <p:extLst>
      <p:ext uri="{BB962C8B-B14F-4D97-AF65-F5344CB8AC3E}">
        <p14:creationId xmlns:p14="http://schemas.microsoft.com/office/powerpoint/2010/main" val="15327956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92DAF-9F0D-ED99-E984-F8752B02953C}"/>
              </a:ext>
            </a:extLst>
          </p:cNvPr>
          <p:cNvSpPr>
            <a:spLocks noGrp="1"/>
          </p:cNvSpPr>
          <p:nvPr>
            <p:ph type="ctrTitle"/>
          </p:nvPr>
        </p:nvSpPr>
        <p:spPr/>
        <p:txBody>
          <a:bodyPr/>
          <a:lstStyle/>
          <a:p>
            <a:r>
              <a:rPr lang="en-US" dirty="0"/>
              <a:t>Digital Forensics</a:t>
            </a:r>
          </a:p>
        </p:txBody>
      </p:sp>
      <p:sp>
        <p:nvSpPr>
          <p:cNvPr id="3" name="Subtitle 2">
            <a:extLst>
              <a:ext uri="{FF2B5EF4-FFF2-40B4-BE49-F238E27FC236}">
                <a16:creationId xmlns:a16="http://schemas.microsoft.com/office/drawing/2014/main" id="{802A4002-39E0-BAEC-6E5E-CCE43412F5AB}"/>
              </a:ext>
            </a:extLst>
          </p:cNvPr>
          <p:cNvSpPr>
            <a:spLocks noGrp="1"/>
          </p:cNvSpPr>
          <p:nvPr>
            <p:ph type="subTitle" idx="1"/>
          </p:nvPr>
        </p:nvSpPr>
        <p:spPr/>
        <p:txBody>
          <a:bodyPr/>
          <a:lstStyle/>
          <a:p>
            <a:r>
              <a:rPr lang="en-US" dirty="0"/>
              <a:t>Part 2</a:t>
            </a:r>
          </a:p>
        </p:txBody>
      </p:sp>
    </p:spTree>
    <p:extLst>
      <p:ext uri="{BB962C8B-B14F-4D97-AF65-F5344CB8AC3E}">
        <p14:creationId xmlns:p14="http://schemas.microsoft.com/office/powerpoint/2010/main" val="3429633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259D1-EB90-B1B7-C5F6-6D4CC9CAF49A}"/>
              </a:ext>
            </a:extLst>
          </p:cNvPr>
          <p:cNvSpPr>
            <a:spLocks noGrp="1"/>
          </p:cNvSpPr>
          <p:nvPr>
            <p:ph type="title"/>
          </p:nvPr>
        </p:nvSpPr>
        <p:spPr/>
        <p:txBody>
          <a:bodyPr/>
          <a:lstStyle/>
          <a:p>
            <a:r>
              <a:rPr lang="en-US" dirty="0"/>
              <a:t>4. Report of Finding</a:t>
            </a:r>
          </a:p>
        </p:txBody>
      </p:sp>
      <p:sp>
        <p:nvSpPr>
          <p:cNvPr id="3" name="Content Placeholder 2">
            <a:extLst>
              <a:ext uri="{FF2B5EF4-FFF2-40B4-BE49-F238E27FC236}">
                <a16:creationId xmlns:a16="http://schemas.microsoft.com/office/drawing/2014/main" id="{466E13C4-D64E-7691-4A50-039EA46FB393}"/>
              </a:ext>
            </a:extLst>
          </p:cNvPr>
          <p:cNvSpPr>
            <a:spLocks noGrp="1"/>
          </p:cNvSpPr>
          <p:nvPr>
            <p:ph idx="1"/>
          </p:nvPr>
        </p:nvSpPr>
        <p:spPr/>
        <p:txBody>
          <a:bodyPr/>
          <a:lstStyle/>
          <a:p>
            <a:r>
              <a:rPr lang="en-US" dirty="0"/>
              <a:t>Information should be presented in a format that may be read and understood by nontechnical individuals.</a:t>
            </a:r>
          </a:p>
          <a:p>
            <a:r>
              <a:rPr lang="en-US" dirty="0"/>
              <a:t>Examiners should be able to explain all information contained within the report. </a:t>
            </a:r>
          </a:p>
          <a:p>
            <a:r>
              <a:rPr lang="en-US" dirty="0"/>
              <a:t>Should include any relevant information contained within the acquisition and/or evidence handling documentation</a:t>
            </a:r>
          </a:p>
        </p:txBody>
      </p:sp>
    </p:spTree>
    <p:extLst>
      <p:ext uri="{BB962C8B-B14F-4D97-AF65-F5344CB8AC3E}">
        <p14:creationId xmlns:p14="http://schemas.microsoft.com/office/powerpoint/2010/main" val="2339312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259D1-EB90-B1B7-C5F6-6D4CC9CAF49A}"/>
              </a:ext>
            </a:extLst>
          </p:cNvPr>
          <p:cNvSpPr>
            <a:spLocks noGrp="1"/>
          </p:cNvSpPr>
          <p:nvPr>
            <p:ph type="title"/>
          </p:nvPr>
        </p:nvSpPr>
        <p:spPr/>
        <p:txBody>
          <a:bodyPr/>
          <a:lstStyle/>
          <a:p>
            <a:r>
              <a:rPr lang="en-US" dirty="0"/>
              <a:t>4. Report of Finding (continued)</a:t>
            </a:r>
          </a:p>
        </p:txBody>
      </p:sp>
      <p:sp>
        <p:nvSpPr>
          <p:cNvPr id="3" name="Content Placeholder 2">
            <a:extLst>
              <a:ext uri="{FF2B5EF4-FFF2-40B4-BE49-F238E27FC236}">
                <a16:creationId xmlns:a16="http://schemas.microsoft.com/office/drawing/2014/main" id="{466E13C4-D64E-7691-4A50-039EA46FB393}"/>
              </a:ext>
            </a:extLst>
          </p:cNvPr>
          <p:cNvSpPr>
            <a:spLocks noGrp="1"/>
          </p:cNvSpPr>
          <p:nvPr>
            <p:ph idx="1"/>
          </p:nvPr>
        </p:nvSpPr>
        <p:spPr/>
        <p:txBody>
          <a:bodyPr>
            <a:normAutofit/>
          </a:bodyPr>
          <a:lstStyle/>
          <a:p>
            <a:r>
              <a:rPr lang="en-US" dirty="0"/>
              <a:t>Reports issued by the examiner should address the requestor’s needs and </a:t>
            </a:r>
          </a:p>
          <a:p>
            <a:pPr lvl="1"/>
            <a:r>
              <a:rPr lang="en-US" dirty="0"/>
              <a:t>Document the scope and/or purpose of the examination. </a:t>
            </a:r>
          </a:p>
          <a:p>
            <a:pPr lvl="1"/>
            <a:r>
              <a:rPr lang="en-US" dirty="0"/>
              <a:t>Give a detailed description of the media examined (e.g., hard disk, optical media or flash drive). </a:t>
            </a:r>
          </a:p>
          <a:p>
            <a:pPr lvl="1"/>
            <a:r>
              <a:rPr lang="en-US" dirty="0"/>
              <a:t>Include any supplemental reports related to the examination. </a:t>
            </a:r>
          </a:p>
          <a:p>
            <a:pPr lvl="1"/>
            <a:r>
              <a:rPr lang="en-US" dirty="0"/>
              <a:t>Provide the examiner’s name and date of exam. </a:t>
            </a:r>
          </a:p>
          <a:p>
            <a:pPr lvl="1"/>
            <a:r>
              <a:rPr lang="en-US" dirty="0"/>
              <a:t>Be reviewed according to organizational policy</a:t>
            </a:r>
          </a:p>
        </p:txBody>
      </p:sp>
    </p:spTree>
    <p:extLst>
      <p:ext uri="{BB962C8B-B14F-4D97-AF65-F5344CB8AC3E}">
        <p14:creationId xmlns:p14="http://schemas.microsoft.com/office/powerpoint/2010/main" val="3790758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59031F-73AD-F552-C4BA-E8D46CFCD9CC}"/>
              </a:ext>
            </a:extLst>
          </p:cNvPr>
          <p:cNvSpPr>
            <a:spLocks noGrp="1"/>
          </p:cNvSpPr>
          <p:nvPr>
            <p:ph type="title"/>
          </p:nvPr>
        </p:nvSpPr>
        <p:spPr/>
        <p:txBody>
          <a:bodyPr>
            <a:normAutofit fontScale="90000"/>
          </a:bodyPr>
          <a:lstStyle/>
          <a:p>
            <a:r>
              <a:rPr lang="en-US" dirty="0"/>
              <a:t>The importance of following procedures when conducting digital forensic investigation</a:t>
            </a:r>
          </a:p>
        </p:txBody>
      </p:sp>
      <p:sp>
        <p:nvSpPr>
          <p:cNvPr id="5" name="Text Placeholder 4">
            <a:extLst>
              <a:ext uri="{FF2B5EF4-FFF2-40B4-BE49-F238E27FC236}">
                <a16:creationId xmlns:a16="http://schemas.microsoft.com/office/drawing/2014/main" id="{7E3C2657-FA02-0523-4E09-AC11C24CF41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53477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2D1B-33DF-35E4-AE6C-B30B7A6AA2D7}"/>
              </a:ext>
            </a:extLst>
          </p:cNvPr>
          <p:cNvSpPr>
            <a:spLocks noGrp="1"/>
          </p:cNvSpPr>
          <p:nvPr>
            <p:ph type="title"/>
          </p:nvPr>
        </p:nvSpPr>
        <p:spPr/>
        <p:txBody>
          <a:bodyPr/>
          <a:lstStyle/>
          <a:p>
            <a:r>
              <a:rPr lang="en-US" dirty="0"/>
              <a:t>Following procedures importance</a:t>
            </a:r>
          </a:p>
        </p:txBody>
      </p:sp>
      <p:sp>
        <p:nvSpPr>
          <p:cNvPr id="3" name="Content Placeholder 2">
            <a:extLst>
              <a:ext uri="{FF2B5EF4-FFF2-40B4-BE49-F238E27FC236}">
                <a16:creationId xmlns:a16="http://schemas.microsoft.com/office/drawing/2014/main" id="{3A3050FC-3425-4233-C2A7-5AC9E64BDDF2}"/>
              </a:ext>
            </a:extLst>
          </p:cNvPr>
          <p:cNvSpPr>
            <a:spLocks noGrp="1"/>
          </p:cNvSpPr>
          <p:nvPr>
            <p:ph idx="1"/>
          </p:nvPr>
        </p:nvSpPr>
        <p:spPr/>
        <p:txBody>
          <a:bodyPr/>
          <a:lstStyle/>
          <a:p>
            <a:r>
              <a:rPr lang="en-US" dirty="0"/>
              <a:t>Preserving Evidence.</a:t>
            </a:r>
          </a:p>
          <a:p>
            <a:r>
              <a:rPr lang="en-US" dirty="0"/>
              <a:t>Repeatability and Reproducibility.</a:t>
            </a:r>
          </a:p>
          <a:p>
            <a:r>
              <a:rPr lang="en-US" dirty="0"/>
              <a:t>Minimizing Errors.</a:t>
            </a:r>
          </a:p>
          <a:p>
            <a:r>
              <a:rPr lang="en-US" dirty="0"/>
              <a:t>Efficiency.</a:t>
            </a:r>
          </a:p>
          <a:p>
            <a:r>
              <a:rPr lang="en-US" dirty="0"/>
              <a:t>Legal Admissibility.</a:t>
            </a:r>
          </a:p>
        </p:txBody>
      </p:sp>
    </p:spTree>
    <p:extLst>
      <p:ext uri="{BB962C8B-B14F-4D97-AF65-F5344CB8AC3E}">
        <p14:creationId xmlns:p14="http://schemas.microsoft.com/office/powerpoint/2010/main" val="2408189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2D1B-33DF-35E4-AE6C-B30B7A6AA2D7}"/>
              </a:ext>
            </a:extLst>
          </p:cNvPr>
          <p:cNvSpPr>
            <a:spLocks noGrp="1"/>
          </p:cNvSpPr>
          <p:nvPr>
            <p:ph type="title"/>
          </p:nvPr>
        </p:nvSpPr>
        <p:spPr/>
        <p:txBody>
          <a:bodyPr>
            <a:normAutofit fontScale="90000"/>
          </a:bodyPr>
          <a:lstStyle/>
          <a:p>
            <a:r>
              <a:rPr lang="en-US" dirty="0"/>
              <a:t>Following procedures importance (continued)</a:t>
            </a:r>
          </a:p>
        </p:txBody>
      </p:sp>
      <p:sp>
        <p:nvSpPr>
          <p:cNvPr id="3" name="Content Placeholder 2">
            <a:extLst>
              <a:ext uri="{FF2B5EF4-FFF2-40B4-BE49-F238E27FC236}">
                <a16:creationId xmlns:a16="http://schemas.microsoft.com/office/drawing/2014/main" id="{3A3050FC-3425-4233-C2A7-5AC9E64BDDF2}"/>
              </a:ext>
            </a:extLst>
          </p:cNvPr>
          <p:cNvSpPr>
            <a:spLocks noGrp="1"/>
          </p:cNvSpPr>
          <p:nvPr>
            <p:ph idx="1"/>
          </p:nvPr>
        </p:nvSpPr>
        <p:spPr/>
        <p:txBody>
          <a:bodyPr/>
          <a:lstStyle/>
          <a:p>
            <a:r>
              <a:rPr lang="en-US" b="1" dirty="0"/>
              <a:t>Preserving Evidence: </a:t>
            </a:r>
            <a:r>
              <a:rPr lang="en-US" dirty="0"/>
              <a:t>Digital evidence is fragile and can be easily altered or destroyed by improper handling. A standardized process ensures every step, from acquisition to analysis, is conducted in a way that maintains the integrity of the evidence. This is vital for presenting findings in court, where the chain of custody is paramount.</a:t>
            </a:r>
          </a:p>
        </p:txBody>
      </p:sp>
    </p:spTree>
    <p:extLst>
      <p:ext uri="{BB962C8B-B14F-4D97-AF65-F5344CB8AC3E}">
        <p14:creationId xmlns:p14="http://schemas.microsoft.com/office/powerpoint/2010/main" val="1652268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2D1B-33DF-35E4-AE6C-B30B7A6AA2D7}"/>
              </a:ext>
            </a:extLst>
          </p:cNvPr>
          <p:cNvSpPr>
            <a:spLocks noGrp="1"/>
          </p:cNvSpPr>
          <p:nvPr>
            <p:ph type="title"/>
          </p:nvPr>
        </p:nvSpPr>
        <p:spPr/>
        <p:txBody>
          <a:bodyPr>
            <a:normAutofit fontScale="90000"/>
          </a:bodyPr>
          <a:lstStyle/>
          <a:p>
            <a:r>
              <a:rPr lang="en-US" dirty="0"/>
              <a:t>Following procedures importance (continued)</a:t>
            </a:r>
          </a:p>
        </p:txBody>
      </p:sp>
      <p:sp>
        <p:nvSpPr>
          <p:cNvPr id="3" name="Content Placeholder 2">
            <a:extLst>
              <a:ext uri="{FF2B5EF4-FFF2-40B4-BE49-F238E27FC236}">
                <a16:creationId xmlns:a16="http://schemas.microsoft.com/office/drawing/2014/main" id="{3A3050FC-3425-4233-C2A7-5AC9E64BDDF2}"/>
              </a:ext>
            </a:extLst>
          </p:cNvPr>
          <p:cNvSpPr>
            <a:spLocks noGrp="1"/>
          </p:cNvSpPr>
          <p:nvPr>
            <p:ph idx="1"/>
          </p:nvPr>
        </p:nvSpPr>
        <p:spPr/>
        <p:txBody>
          <a:bodyPr/>
          <a:lstStyle/>
          <a:p>
            <a:r>
              <a:rPr lang="en-US" b="1" dirty="0"/>
              <a:t>Repeatability and Reproducibility: </a:t>
            </a:r>
            <a:r>
              <a:rPr lang="en-US" dirty="0"/>
              <a:t>A documented process ensures consistency across investigations. If another examiner follows the same procedure on the same evidence, they should reach the same conclusions. This strengthens the investigation's credibility and makes it less susceptible to challenges.</a:t>
            </a:r>
          </a:p>
        </p:txBody>
      </p:sp>
    </p:spTree>
    <p:extLst>
      <p:ext uri="{BB962C8B-B14F-4D97-AF65-F5344CB8AC3E}">
        <p14:creationId xmlns:p14="http://schemas.microsoft.com/office/powerpoint/2010/main" val="746043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2D1B-33DF-35E4-AE6C-B30B7A6AA2D7}"/>
              </a:ext>
            </a:extLst>
          </p:cNvPr>
          <p:cNvSpPr>
            <a:spLocks noGrp="1"/>
          </p:cNvSpPr>
          <p:nvPr>
            <p:ph type="title"/>
          </p:nvPr>
        </p:nvSpPr>
        <p:spPr/>
        <p:txBody>
          <a:bodyPr>
            <a:normAutofit fontScale="90000"/>
          </a:bodyPr>
          <a:lstStyle/>
          <a:p>
            <a:r>
              <a:rPr lang="en-US" dirty="0"/>
              <a:t>Following procedures importance (continued)</a:t>
            </a:r>
          </a:p>
        </p:txBody>
      </p:sp>
      <p:sp>
        <p:nvSpPr>
          <p:cNvPr id="3" name="Content Placeholder 2">
            <a:extLst>
              <a:ext uri="{FF2B5EF4-FFF2-40B4-BE49-F238E27FC236}">
                <a16:creationId xmlns:a16="http://schemas.microsoft.com/office/drawing/2014/main" id="{3A3050FC-3425-4233-C2A7-5AC9E64BDDF2}"/>
              </a:ext>
            </a:extLst>
          </p:cNvPr>
          <p:cNvSpPr>
            <a:spLocks noGrp="1"/>
          </p:cNvSpPr>
          <p:nvPr>
            <p:ph idx="1"/>
          </p:nvPr>
        </p:nvSpPr>
        <p:spPr/>
        <p:txBody>
          <a:bodyPr/>
          <a:lstStyle/>
          <a:p>
            <a:r>
              <a:rPr lang="en-US" b="1" dirty="0"/>
              <a:t>Minimizing Errors:  </a:t>
            </a:r>
            <a:r>
              <a:rPr lang="en-US" dirty="0"/>
              <a:t>Digital forensics can be complex, and following a structured approach helps investigators avoid overlooking crucial steps or making mistakes that could compromise the investigation.</a:t>
            </a:r>
          </a:p>
        </p:txBody>
      </p:sp>
    </p:spTree>
    <p:extLst>
      <p:ext uri="{BB962C8B-B14F-4D97-AF65-F5344CB8AC3E}">
        <p14:creationId xmlns:p14="http://schemas.microsoft.com/office/powerpoint/2010/main" val="4046679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2D1B-33DF-35E4-AE6C-B30B7A6AA2D7}"/>
              </a:ext>
            </a:extLst>
          </p:cNvPr>
          <p:cNvSpPr>
            <a:spLocks noGrp="1"/>
          </p:cNvSpPr>
          <p:nvPr>
            <p:ph type="title"/>
          </p:nvPr>
        </p:nvSpPr>
        <p:spPr/>
        <p:txBody>
          <a:bodyPr>
            <a:normAutofit fontScale="90000"/>
          </a:bodyPr>
          <a:lstStyle/>
          <a:p>
            <a:r>
              <a:rPr lang="en-US" dirty="0"/>
              <a:t>Following procedures importance (continued)</a:t>
            </a:r>
          </a:p>
        </p:txBody>
      </p:sp>
      <p:sp>
        <p:nvSpPr>
          <p:cNvPr id="3" name="Content Placeholder 2">
            <a:extLst>
              <a:ext uri="{FF2B5EF4-FFF2-40B4-BE49-F238E27FC236}">
                <a16:creationId xmlns:a16="http://schemas.microsoft.com/office/drawing/2014/main" id="{3A3050FC-3425-4233-C2A7-5AC9E64BDDF2}"/>
              </a:ext>
            </a:extLst>
          </p:cNvPr>
          <p:cNvSpPr>
            <a:spLocks noGrp="1"/>
          </p:cNvSpPr>
          <p:nvPr>
            <p:ph idx="1"/>
          </p:nvPr>
        </p:nvSpPr>
        <p:spPr/>
        <p:txBody>
          <a:bodyPr/>
          <a:lstStyle/>
          <a:p>
            <a:r>
              <a:rPr lang="en-US" b="1" dirty="0"/>
              <a:t>Efficiency:  </a:t>
            </a:r>
            <a:r>
              <a:rPr lang="en-US" dirty="0"/>
              <a:t>A defined process streamlines the investigation by outlining clear steps and best practices. This saves time and resources, allowing investigators to focus on analysis and interpretation of evidence.</a:t>
            </a:r>
          </a:p>
        </p:txBody>
      </p:sp>
    </p:spTree>
    <p:extLst>
      <p:ext uri="{BB962C8B-B14F-4D97-AF65-F5344CB8AC3E}">
        <p14:creationId xmlns:p14="http://schemas.microsoft.com/office/powerpoint/2010/main" val="3867339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2D1B-33DF-35E4-AE6C-B30B7A6AA2D7}"/>
              </a:ext>
            </a:extLst>
          </p:cNvPr>
          <p:cNvSpPr>
            <a:spLocks noGrp="1"/>
          </p:cNvSpPr>
          <p:nvPr>
            <p:ph type="title"/>
          </p:nvPr>
        </p:nvSpPr>
        <p:spPr/>
        <p:txBody>
          <a:bodyPr>
            <a:normAutofit fontScale="90000"/>
          </a:bodyPr>
          <a:lstStyle/>
          <a:p>
            <a:r>
              <a:rPr lang="en-US" dirty="0"/>
              <a:t>Following procedures importance (continued)</a:t>
            </a:r>
          </a:p>
        </p:txBody>
      </p:sp>
      <p:sp>
        <p:nvSpPr>
          <p:cNvPr id="3" name="Content Placeholder 2">
            <a:extLst>
              <a:ext uri="{FF2B5EF4-FFF2-40B4-BE49-F238E27FC236}">
                <a16:creationId xmlns:a16="http://schemas.microsoft.com/office/drawing/2014/main" id="{3A3050FC-3425-4233-C2A7-5AC9E64BDDF2}"/>
              </a:ext>
            </a:extLst>
          </p:cNvPr>
          <p:cNvSpPr>
            <a:spLocks noGrp="1"/>
          </p:cNvSpPr>
          <p:nvPr>
            <p:ph idx="1"/>
          </p:nvPr>
        </p:nvSpPr>
        <p:spPr/>
        <p:txBody>
          <a:bodyPr/>
          <a:lstStyle/>
          <a:p>
            <a:r>
              <a:rPr lang="en-US" b="1" dirty="0"/>
              <a:t>Legal Admissibility:  </a:t>
            </a:r>
            <a:r>
              <a:rPr lang="en-US" dirty="0"/>
              <a:t>In legal proceedings, courts often require evidence to be collected and handled according to established guidelines. Following a recognized forensic process strengthens the admissibility of digital evidence.</a:t>
            </a:r>
          </a:p>
        </p:txBody>
      </p:sp>
    </p:spTree>
    <p:extLst>
      <p:ext uri="{BB962C8B-B14F-4D97-AF65-F5344CB8AC3E}">
        <p14:creationId xmlns:p14="http://schemas.microsoft.com/office/powerpoint/2010/main" val="2618747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5FBCA9-1D3A-42E1-55A5-CB36B3491E90}"/>
              </a:ext>
            </a:extLst>
          </p:cNvPr>
          <p:cNvSpPr>
            <a:spLocks noGrp="1"/>
          </p:cNvSpPr>
          <p:nvPr>
            <p:ph type="title"/>
          </p:nvPr>
        </p:nvSpPr>
        <p:spPr/>
        <p:txBody>
          <a:bodyPr/>
          <a:lstStyle/>
          <a:p>
            <a:r>
              <a:rPr lang="en-US" dirty="0"/>
              <a:t>Legal Requirements</a:t>
            </a:r>
          </a:p>
        </p:txBody>
      </p:sp>
      <p:sp>
        <p:nvSpPr>
          <p:cNvPr id="5" name="Text Placeholder 4">
            <a:extLst>
              <a:ext uri="{FF2B5EF4-FFF2-40B4-BE49-F238E27FC236}">
                <a16:creationId xmlns:a16="http://schemas.microsoft.com/office/drawing/2014/main" id="{BA928783-7A8F-36AB-9CC1-0454806960D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7887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B1DFC5-61D6-5FB0-D601-519FBE7D04F0}"/>
              </a:ext>
            </a:extLst>
          </p:cNvPr>
          <p:cNvSpPr>
            <a:spLocks noGrp="1"/>
          </p:cNvSpPr>
          <p:nvPr>
            <p:ph type="title"/>
          </p:nvPr>
        </p:nvSpPr>
        <p:spPr/>
        <p:txBody>
          <a:bodyPr/>
          <a:lstStyle/>
          <a:p>
            <a:r>
              <a:rPr lang="en-US" dirty="0"/>
              <a:t>Best Practices for Computer Forensics</a:t>
            </a:r>
          </a:p>
        </p:txBody>
      </p:sp>
      <p:sp>
        <p:nvSpPr>
          <p:cNvPr id="5" name="Text Placeholder 4">
            <a:extLst>
              <a:ext uri="{FF2B5EF4-FFF2-40B4-BE49-F238E27FC236}">
                <a16:creationId xmlns:a16="http://schemas.microsoft.com/office/drawing/2014/main" id="{AD6FD8C4-AFC2-2290-9194-821FF182C62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1136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2347-FF7F-3C72-88CF-948B2DA07EF3}"/>
              </a:ext>
            </a:extLst>
          </p:cNvPr>
          <p:cNvSpPr>
            <a:spLocks noGrp="1"/>
          </p:cNvSpPr>
          <p:nvPr>
            <p:ph type="title"/>
          </p:nvPr>
        </p:nvSpPr>
        <p:spPr/>
        <p:txBody>
          <a:bodyPr/>
          <a:lstStyle/>
          <a:p>
            <a:r>
              <a:rPr lang="en-US" dirty="0"/>
              <a:t>Legal Requirements</a:t>
            </a:r>
          </a:p>
        </p:txBody>
      </p:sp>
      <p:sp>
        <p:nvSpPr>
          <p:cNvPr id="3" name="Content Placeholder 2">
            <a:extLst>
              <a:ext uri="{FF2B5EF4-FFF2-40B4-BE49-F238E27FC236}">
                <a16:creationId xmlns:a16="http://schemas.microsoft.com/office/drawing/2014/main" id="{EEEEB39C-2881-68AA-B81C-D060EC9A6911}"/>
              </a:ext>
            </a:extLst>
          </p:cNvPr>
          <p:cNvSpPr>
            <a:spLocks noGrp="1"/>
          </p:cNvSpPr>
          <p:nvPr>
            <p:ph idx="1"/>
          </p:nvPr>
        </p:nvSpPr>
        <p:spPr/>
        <p:txBody>
          <a:bodyPr/>
          <a:lstStyle/>
          <a:p>
            <a:r>
              <a:rPr lang="en-US" b="1" dirty="0"/>
              <a:t>Adherence to Search and Seizure Laws: </a:t>
            </a:r>
            <a:r>
              <a:rPr lang="en-US" dirty="0"/>
              <a:t>Obtaining legal authorization, like a warrant, is often required before acquiring digital evidence. The specific requirements may vary depending on the jurisdiction and the type of device being investigated.</a:t>
            </a:r>
          </a:p>
        </p:txBody>
      </p:sp>
    </p:spTree>
    <p:extLst>
      <p:ext uri="{BB962C8B-B14F-4D97-AF65-F5344CB8AC3E}">
        <p14:creationId xmlns:p14="http://schemas.microsoft.com/office/powerpoint/2010/main" val="3220055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2347-FF7F-3C72-88CF-948B2DA07EF3}"/>
              </a:ext>
            </a:extLst>
          </p:cNvPr>
          <p:cNvSpPr>
            <a:spLocks noGrp="1"/>
          </p:cNvSpPr>
          <p:nvPr>
            <p:ph type="title"/>
          </p:nvPr>
        </p:nvSpPr>
        <p:spPr/>
        <p:txBody>
          <a:bodyPr/>
          <a:lstStyle/>
          <a:p>
            <a:r>
              <a:rPr lang="en-US" dirty="0"/>
              <a:t>Legal Requirements (continued)</a:t>
            </a:r>
          </a:p>
        </p:txBody>
      </p:sp>
      <p:sp>
        <p:nvSpPr>
          <p:cNvPr id="3" name="Content Placeholder 2">
            <a:extLst>
              <a:ext uri="{FF2B5EF4-FFF2-40B4-BE49-F238E27FC236}">
                <a16:creationId xmlns:a16="http://schemas.microsoft.com/office/drawing/2014/main" id="{EEEEB39C-2881-68AA-B81C-D060EC9A6911}"/>
              </a:ext>
            </a:extLst>
          </p:cNvPr>
          <p:cNvSpPr>
            <a:spLocks noGrp="1"/>
          </p:cNvSpPr>
          <p:nvPr>
            <p:ph idx="1"/>
          </p:nvPr>
        </p:nvSpPr>
        <p:spPr/>
        <p:txBody>
          <a:bodyPr/>
          <a:lstStyle/>
          <a:p>
            <a:r>
              <a:rPr lang="en-US" b="1" dirty="0"/>
              <a:t>Data Privacy Regulations: </a:t>
            </a:r>
            <a:r>
              <a:rPr lang="en-US" dirty="0"/>
              <a:t>Laws like the General Data Protection Regulation (GDPR) in Europe and the California Consumer Privacy Act (CCPA) place restrictions on how personal data can be collected, used, and stored. Investigators must ensure compliance with relevant data privacy laws.</a:t>
            </a:r>
          </a:p>
        </p:txBody>
      </p:sp>
    </p:spTree>
    <p:extLst>
      <p:ext uri="{BB962C8B-B14F-4D97-AF65-F5344CB8AC3E}">
        <p14:creationId xmlns:p14="http://schemas.microsoft.com/office/powerpoint/2010/main" val="1629552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2347-FF7F-3C72-88CF-948B2DA07EF3}"/>
              </a:ext>
            </a:extLst>
          </p:cNvPr>
          <p:cNvSpPr>
            <a:spLocks noGrp="1"/>
          </p:cNvSpPr>
          <p:nvPr>
            <p:ph type="title"/>
          </p:nvPr>
        </p:nvSpPr>
        <p:spPr/>
        <p:txBody>
          <a:bodyPr/>
          <a:lstStyle/>
          <a:p>
            <a:r>
              <a:rPr lang="en-US" dirty="0"/>
              <a:t>Legal Requirements (continued)</a:t>
            </a:r>
          </a:p>
        </p:txBody>
      </p:sp>
      <p:sp>
        <p:nvSpPr>
          <p:cNvPr id="3" name="Content Placeholder 2">
            <a:extLst>
              <a:ext uri="{FF2B5EF4-FFF2-40B4-BE49-F238E27FC236}">
                <a16:creationId xmlns:a16="http://schemas.microsoft.com/office/drawing/2014/main" id="{EEEEB39C-2881-68AA-B81C-D060EC9A6911}"/>
              </a:ext>
            </a:extLst>
          </p:cNvPr>
          <p:cNvSpPr>
            <a:spLocks noGrp="1"/>
          </p:cNvSpPr>
          <p:nvPr>
            <p:ph idx="1"/>
          </p:nvPr>
        </p:nvSpPr>
        <p:spPr/>
        <p:txBody>
          <a:bodyPr/>
          <a:lstStyle/>
          <a:p>
            <a:r>
              <a:rPr lang="en-US" b="1" dirty="0"/>
              <a:t>Chain of Custody Documentation: </a:t>
            </a:r>
            <a:r>
              <a:rPr lang="en-US" dirty="0"/>
              <a:t>Maintaining a meticulous record of how evidence is handled, from collection to analysis and presentation, is crucial for ensuring its admissibility in court.</a:t>
            </a:r>
          </a:p>
        </p:txBody>
      </p:sp>
    </p:spTree>
    <p:extLst>
      <p:ext uri="{BB962C8B-B14F-4D97-AF65-F5344CB8AC3E}">
        <p14:creationId xmlns:p14="http://schemas.microsoft.com/office/powerpoint/2010/main" val="1173049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2347-FF7F-3C72-88CF-948B2DA07EF3}"/>
              </a:ext>
            </a:extLst>
          </p:cNvPr>
          <p:cNvSpPr>
            <a:spLocks noGrp="1"/>
          </p:cNvSpPr>
          <p:nvPr>
            <p:ph type="title"/>
          </p:nvPr>
        </p:nvSpPr>
        <p:spPr/>
        <p:txBody>
          <a:bodyPr/>
          <a:lstStyle/>
          <a:p>
            <a:r>
              <a:rPr lang="en-US" dirty="0"/>
              <a:t>Legal Requirements (continued)</a:t>
            </a:r>
          </a:p>
        </p:txBody>
      </p:sp>
      <p:sp>
        <p:nvSpPr>
          <p:cNvPr id="3" name="Content Placeholder 2">
            <a:extLst>
              <a:ext uri="{FF2B5EF4-FFF2-40B4-BE49-F238E27FC236}">
                <a16:creationId xmlns:a16="http://schemas.microsoft.com/office/drawing/2014/main" id="{EEEEB39C-2881-68AA-B81C-D060EC9A6911}"/>
              </a:ext>
            </a:extLst>
          </p:cNvPr>
          <p:cNvSpPr>
            <a:spLocks noGrp="1"/>
          </p:cNvSpPr>
          <p:nvPr>
            <p:ph idx="1"/>
          </p:nvPr>
        </p:nvSpPr>
        <p:spPr/>
        <p:txBody>
          <a:bodyPr/>
          <a:lstStyle/>
          <a:p>
            <a:r>
              <a:rPr lang="en-US" b="1" dirty="0"/>
              <a:t>International Investigations: </a:t>
            </a:r>
            <a:r>
              <a:rPr lang="en-US" dirty="0"/>
              <a:t>When investigations cross borders, legal and ethical considerations become even more complex. Investigators may need to consult with international law enforcement agencies and comply with the laws of multiple jurisdictions.</a:t>
            </a:r>
          </a:p>
        </p:txBody>
      </p:sp>
    </p:spTree>
    <p:extLst>
      <p:ext uri="{BB962C8B-B14F-4D97-AF65-F5344CB8AC3E}">
        <p14:creationId xmlns:p14="http://schemas.microsoft.com/office/powerpoint/2010/main" val="571209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2347-FF7F-3C72-88CF-948B2DA07EF3}"/>
              </a:ext>
            </a:extLst>
          </p:cNvPr>
          <p:cNvSpPr>
            <a:spLocks noGrp="1"/>
          </p:cNvSpPr>
          <p:nvPr>
            <p:ph type="title"/>
          </p:nvPr>
        </p:nvSpPr>
        <p:spPr/>
        <p:txBody>
          <a:bodyPr/>
          <a:lstStyle/>
          <a:p>
            <a:r>
              <a:rPr lang="en-US" dirty="0"/>
              <a:t>Legal Requirements (continued)</a:t>
            </a:r>
          </a:p>
        </p:txBody>
      </p:sp>
      <p:sp>
        <p:nvSpPr>
          <p:cNvPr id="3" name="Content Placeholder 2">
            <a:extLst>
              <a:ext uri="{FF2B5EF4-FFF2-40B4-BE49-F238E27FC236}">
                <a16:creationId xmlns:a16="http://schemas.microsoft.com/office/drawing/2014/main" id="{EEEEB39C-2881-68AA-B81C-D060EC9A6911}"/>
              </a:ext>
            </a:extLst>
          </p:cNvPr>
          <p:cNvSpPr>
            <a:spLocks noGrp="1"/>
          </p:cNvSpPr>
          <p:nvPr>
            <p:ph idx="1"/>
          </p:nvPr>
        </p:nvSpPr>
        <p:spPr/>
        <p:txBody>
          <a:bodyPr/>
          <a:lstStyle/>
          <a:p>
            <a:r>
              <a:rPr lang="en-US" b="1" dirty="0"/>
              <a:t>Cloud Storage: </a:t>
            </a:r>
            <a:r>
              <a:rPr lang="en-US" dirty="0"/>
              <a:t>The increasing use of cloud storage presents new challenges for digital forensics. Investigators may need to work with cloud service providers to access data stored remotely, and legal considerations around data sovereignty (digital information is subject to the laws and regulations of the country where it's stored) come into play.</a:t>
            </a:r>
          </a:p>
        </p:txBody>
      </p:sp>
    </p:spTree>
    <p:extLst>
      <p:ext uri="{BB962C8B-B14F-4D97-AF65-F5344CB8AC3E}">
        <p14:creationId xmlns:p14="http://schemas.microsoft.com/office/powerpoint/2010/main" val="1371474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847036-3955-9D4A-0160-5C24F8ECA2ED}"/>
              </a:ext>
            </a:extLst>
          </p:cNvPr>
          <p:cNvSpPr>
            <a:spLocks noGrp="1"/>
          </p:cNvSpPr>
          <p:nvPr>
            <p:ph type="title"/>
          </p:nvPr>
        </p:nvSpPr>
        <p:spPr/>
        <p:txBody>
          <a:bodyPr/>
          <a:lstStyle/>
          <a:p>
            <a:r>
              <a:rPr lang="en-US" dirty="0"/>
              <a:t>Ethical Requirements</a:t>
            </a:r>
          </a:p>
        </p:txBody>
      </p:sp>
      <p:sp>
        <p:nvSpPr>
          <p:cNvPr id="5" name="Text Placeholder 4">
            <a:extLst>
              <a:ext uri="{FF2B5EF4-FFF2-40B4-BE49-F238E27FC236}">
                <a16:creationId xmlns:a16="http://schemas.microsoft.com/office/drawing/2014/main" id="{9AC1FCBB-128C-B6DE-8747-65D898F4FB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02377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8EB60-BA9A-3CC5-3197-D3D8B1560F6C}"/>
              </a:ext>
            </a:extLst>
          </p:cNvPr>
          <p:cNvSpPr>
            <a:spLocks noGrp="1"/>
          </p:cNvSpPr>
          <p:nvPr>
            <p:ph type="title"/>
          </p:nvPr>
        </p:nvSpPr>
        <p:spPr/>
        <p:txBody>
          <a:bodyPr/>
          <a:lstStyle/>
          <a:p>
            <a:r>
              <a:rPr lang="en-US" dirty="0"/>
              <a:t>Ethical Requirements</a:t>
            </a:r>
          </a:p>
        </p:txBody>
      </p:sp>
      <p:sp>
        <p:nvSpPr>
          <p:cNvPr id="3" name="Content Placeholder 2">
            <a:extLst>
              <a:ext uri="{FF2B5EF4-FFF2-40B4-BE49-F238E27FC236}">
                <a16:creationId xmlns:a16="http://schemas.microsoft.com/office/drawing/2014/main" id="{09DD7791-5B90-E57E-3731-85EF63F7AF07}"/>
              </a:ext>
            </a:extLst>
          </p:cNvPr>
          <p:cNvSpPr>
            <a:spLocks noGrp="1"/>
          </p:cNvSpPr>
          <p:nvPr>
            <p:ph idx="1"/>
          </p:nvPr>
        </p:nvSpPr>
        <p:spPr/>
        <p:txBody>
          <a:bodyPr/>
          <a:lstStyle/>
          <a:p>
            <a:r>
              <a:rPr lang="en-US" b="1" dirty="0"/>
              <a:t>Minimizing Data Acquisition: </a:t>
            </a:r>
            <a:r>
              <a:rPr lang="en-US" dirty="0"/>
              <a:t>Investigators should only acquire the minimum amount of data necessary for the investigation. Collecting irrelevant data raises privacy concerns and can be resource-intensive.</a:t>
            </a:r>
          </a:p>
        </p:txBody>
      </p:sp>
    </p:spTree>
    <p:extLst>
      <p:ext uri="{BB962C8B-B14F-4D97-AF65-F5344CB8AC3E}">
        <p14:creationId xmlns:p14="http://schemas.microsoft.com/office/powerpoint/2010/main" val="1431415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8EB60-BA9A-3CC5-3197-D3D8B1560F6C}"/>
              </a:ext>
            </a:extLst>
          </p:cNvPr>
          <p:cNvSpPr>
            <a:spLocks noGrp="1"/>
          </p:cNvSpPr>
          <p:nvPr>
            <p:ph type="title"/>
          </p:nvPr>
        </p:nvSpPr>
        <p:spPr/>
        <p:txBody>
          <a:bodyPr/>
          <a:lstStyle/>
          <a:p>
            <a:r>
              <a:rPr lang="en-US" dirty="0"/>
              <a:t>Ethical Requirements (continued)</a:t>
            </a:r>
          </a:p>
        </p:txBody>
      </p:sp>
      <p:sp>
        <p:nvSpPr>
          <p:cNvPr id="3" name="Content Placeholder 2">
            <a:extLst>
              <a:ext uri="{FF2B5EF4-FFF2-40B4-BE49-F238E27FC236}">
                <a16:creationId xmlns:a16="http://schemas.microsoft.com/office/drawing/2014/main" id="{09DD7791-5B90-E57E-3731-85EF63F7AF07}"/>
              </a:ext>
            </a:extLst>
          </p:cNvPr>
          <p:cNvSpPr>
            <a:spLocks noGrp="1"/>
          </p:cNvSpPr>
          <p:nvPr>
            <p:ph idx="1"/>
          </p:nvPr>
        </p:nvSpPr>
        <p:spPr/>
        <p:txBody>
          <a:bodyPr/>
          <a:lstStyle/>
          <a:p>
            <a:r>
              <a:rPr lang="en-US" b="1" dirty="0"/>
              <a:t>Confidentiality: </a:t>
            </a:r>
            <a:r>
              <a:rPr lang="en-US" dirty="0"/>
              <a:t>All sensitive information obtained during the investigation, not just personal data, must be kept confidential. This includes information belonging to the victim or even unrelated individuals who may appear in the evidence.</a:t>
            </a:r>
          </a:p>
        </p:txBody>
      </p:sp>
    </p:spTree>
    <p:extLst>
      <p:ext uri="{BB962C8B-B14F-4D97-AF65-F5344CB8AC3E}">
        <p14:creationId xmlns:p14="http://schemas.microsoft.com/office/powerpoint/2010/main" val="2985749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8EB60-BA9A-3CC5-3197-D3D8B1560F6C}"/>
              </a:ext>
            </a:extLst>
          </p:cNvPr>
          <p:cNvSpPr>
            <a:spLocks noGrp="1"/>
          </p:cNvSpPr>
          <p:nvPr>
            <p:ph type="title"/>
          </p:nvPr>
        </p:nvSpPr>
        <p:spPr/>
        <p:txBody>
          <a:bodyPr/>
          <a:lstStyle/>
          <a:p>
            <a:r>
              <a:rPr lang="en-US" dirty="0"/>
              <a:t>Ethical Requirements (continued)</a:t>
            </a:r>
          </a:p>
        </p:txBody>
      </p:sp>
      <p:sp>
        <p:nvSpPr>
          <p:cNvPr id="3" name="Content Placeholder 2">
            <a:extLst>
              <a:ext uri="{FF2B5EF4-FFF2-40B4-BE49-F238E27FC236}">
                <a16:creationId xmlns:a16="http://schemas.microsoft.com/office/drawing/2014/main" id="{09DD7791-5B90-E57E-3731-85EF63F7AF07}"/>
              </a:ext>
            </a:extLst>
          </p:cNvPr>
          <p:cNvSpPr>
            <a:spLocks noGrp="1"/>
          </p:cNvSpPr>
          <p:nvPr>
            <p:ph idx="1"/>
          </p:nvPr>
        </p:nvSpPr>
        <p:spPr/>
        <p:txBody>
          <a:bodyPr/>
          <a:lstStyle/>
          <a:p>
            <a:r>
              <a:rPr lang="en-US" b="1" dirty="0"/>
              <a:t>Objectivity and Integrity: </a:t>
            </a:r>
            <a:r>
              <a:rPr lang="en-US" dirty="0"/>
              <a:t>Digital forensic investigators have a duty to remain objective and unbiased throughout the investigation. They should present all relevant findings, regardless of whether they support a particular theory.</a:t>
            </a:r>
          </a:p>
        </p:txBody>
      </p:sp>
    </p:spTree>
    <p:extLst>
      <p:ext uri="{BB962C8B-B14F-4D97-AF65-F5344CB8AC3E}">
        <p14:creationId xmlns:p14="http://schemas.microsoft.com/office/powerpoint/2010/main" val="136019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8EB60-BA9A-3CC5-3197-D3D8B1560F6C}"/>
              </a:ext>
            </a:extLst>
          </p:cNvPr>
          <p:cNvSpPr>
            <a:spLocks noGrp="1"/>
          </p:cNvSpPr>
          <p:nvPr>
            <p:ph type="title"/>
          </p:nvPr>
        </p:nvSpPr>
        <p:spPr/>
        <p:txBody>
          <a:bodyPr/>
          <a:lstStyle/>
          <a:p>
            <a:r>
              <a:rPr lang="en-US" dirty="0"/>
              <a:t>Ethical Requirements (continued)</a:t>
            </a:r>
          </a:p>
        </p:txBody>
      </p:sp>
      <p:sp>
        <p:nvSpPr>
          <p:cNvPr id="3" name="Content Placeholder 2">
            <a:extLst>
              <a:ext uri="{FF2B5EF4-FFF2-40B4-BE49-F238E27FC236}">
                <a16:creationId xmlns:a16="http://schemas.microsoft.com/office/drawing/2014/main" id="{09DD7791-5B90-E57E-3731-85EF63F7AF07}"/>
              </a:ext>
            </a:extLst>
          </p:cNvPr>
          <p:cNvSpPr>
            <a:spLocks noGrp="1"/>
          </p:cNvSpPr>
          <p:nvPr>
            <p:ph idx="1"/>
          </p:nvPr>
        </p:nvSpPr>
        <p:spPr/>
        <p:txBody>
          <a:bodyPr/>
          <a:lstStyle/>
          <a:p>
            <a:r>
              <a:rPr lang="en-US" b="1" dirty="0"/>
              <a:t>Non-Discrimination: </a:t>
            </a:r>
            <a:r>
              <a:rPr lang="en-US" dirty="0"/>
              <a:t>Investigators should not discriminate against individuals based on factors such as race, ethnicity, gender, religion, or social status. All individuals should be treated with fairness, respect, and impartiality throughout the investigation process.</a:t>
            </a:r>
          </a:p>
        </p:txBody>
      </p:sp>
    </p:spTree>
    <p:extLst>
      <p:ext uri="{BB962C8B-B14F-4D97-AF65-F5344CB8AC3E}">
        <p14:creationId xmlns:p14="http://schemas.microsoft.com/office/powerpoint/2010/main" val="2407434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B1DFC5-61D6-5FB0-D601-519FBE7D04F0}"/>
              </a:ext>
            </a:extLst>
          </p:cNvPr>
          <p:cNvSpPr>
            <a:spLocks noGrp="1"/>
          </p:cNvSpPr>
          <p:nvPr>
            <p:ph type="title"/>
          </p:nvPr>
        </p:nvSpPr>
        <p:spPr/>
        <p:txBody>
          <a:bodyPr>
            <a:normAutofit fontScale="90000"/>
          </a:bodyPr>
          <a:lstStyle/>
          <a:p>
            <a:r>
              <a:rPr lang="en-US" dirty="0"/>
              <a:t>SWGDE Best Practices for Computer Forensics</a:t>
            </a:r>
          </a:p>
        </p:txBody>
      </p:sp>
      <p:sp>
        <p:nvSpPr>
          <p:cNvPr id="5" name="Text Placeholder 4">
            <a:extLst>
              <a:ext uri="{FF2B5EF4-FFF2-40B4-BE49-F238E27FC236}">
                <a16:creationId xmlns:a16="http://schemas.microsoft.com/office/drawing/2014/main" id="{AD6FD8C4-AFC2-2290-9194-821FF182C62A}"/>
              </a:ext>
            </a:extLst>
          </p:cNvPr>
          <p:cNvSpPr>
            <a:spLocks noGrp="1"/>
          </p:cNvSpPr>
          <p:nvPr>
            <p:ph idx="1"/>
          </p:nvPr>
        </p:nvSpPr>
        <p:spPr/>
        <p:txBody>
          <a:bodyPr/>
          <a:lstStyle/>
          <a:p>
            <a:r>
              <a:rPr lang="en-US" dirty="0"/>
              <a:t>Scientific Working Group on Digital Evidence</a:t>
            </a:r>
          </a:p>
          <a:p>
            <a:r>
              <a:rPr lang="en-US" dirty="0"/>
              <a:t>It describes the best practices for collecting, acquiring, analyzing and documenting the data found in computer forensic examinations. </a:t>
            </a:r>
          </a:p>
          <a:p>
            <a:endParaRPr lang="en-US" dirty="0"/>
          </a:p>
        </p:txBody>
      </p:sp>
    </p:spTree>
    <p:extLst>
      <p:ext uri="{BB962C8B-B14F-4D97-AF65-F5344CB8AC3E}">
        <p14:creationId xmlns:p14="http://schemas.microsoft.com/office/powerpoint/2010/main" val="2915055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47073-AFB9-437A-ADD2-83231D5051BD}"/>
              </a:ext>
            </a:extLst>
          </p:cNvPr>
          <p:cNvSpPr>
            <a:spLocks noGrp="1"/>
          </p:cNvSpPr>
          <p:nvPr>
            <p:ph type="title"/>
          </p:nvPr>
        </p:nvSpPr>
        <p:spPr/>
        <p:txBody>
          <a:bodyPr/>
          <a:lstStyle/>
          <a:p>
            <a:r>
              <a:rPr lang="en-US" dirty="0"/>
              <a:t>Ethical Requirements (continued)</a:t>
            </a:r>
          </a:p>
        </p:txBody>
      </p:sp>
      <p:sp>
        <p:nvSpPr>
          <p:cNvPr id="3" name="Content Placeholder 2">
            <a:extLst>
              <a:ext uri="{FF2B5EF4-FFF2-40B4-BE49-F238E27FC236}">
                <a16:creationId xmlns:a16="http://schemas.microsoft.com/office/drawing/2014/main" id="{6BF634EC-E6E7-A1A8-A87F-B80CCAACEF4D}"/>
              </a:ext>
            </a:extLst>
          </p:cNvPr>
          <p:cNvSpPr>
            <a:spLocks noGrp="1"/>
          </p:cNvSpPr>
          <p:nvPr>
            <p:ph idx="1"/>
          </p:nvPr>
        </p:nvSpPr>
        <p:spPr/>
        <p:txBody>
          <a:bodyPr/>
          <a:lstStyle/>
          <a:p>
            <a:r>
              <a:rPr lang="en-US" b="1" dirty="0"/>
              <a:t>Professional Collaboration and Consultation: </a:t>
            </a:r>
            <a:r>
              <a:rPr lang="en-US" dirty="0"/>
              <a:t>Investigators should collaborate and consult with other experts, colleagues, or legal professionals when needed. Seeking input from others helps ensure that investigations are conducted ethically and that different perspectives and expertise are considered</a:t>
            </a:r>
          </a:p>
        </p:txBody>
      </p:sp>
    </p:spTree>
    <p:extLst>
      <p:ext uri="{BB962C8B-B14F-4D97-AF65-F5344CB8AC3E}">
        <p14:creationId xmlns:p14="http://schemas.microsoft.com/office/powerpoint/2010/main" val="1473398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7CA7CB-6506-208C-C490-48BE51E280C9}"/>
              </a:ext>
            </a:extLst>
          </p:cNvPr>
          <p:cNvSpPr>
            <a:spLocks noGrp="1"/>
          </p:cNvSpPr>
          <p:nvPr>
            <p:ph type="title"/>
          </p:nvPr>
        </p:nvSpPr>
        <p:spPr/>
        <p:txBody>
          <a:bodyPr>
            <a:normAutofit/>
          </a:bodyPr>
          <a:lstStyle/>
          <a:p>
            <a:r>
              <a:rPr lang="en-US" dirty="0"/>
              <a:t>1. Evidence Collection</a:t>
            </a:r>
          </a:p>
        </p:txBody>
      </p:sp>
      <p:sp>
        <p:nvSpPr>
          <p:cNvPr id="5" name="Content Placeholder 4">
            <a:extLst>
              <a:ext uri="{FF2B5EF4-FFF2-40B4-BE49-F238E27FC236}">
                <a16:creationId xmlns:a16="http://schemas.microsoft.com/office/drawing/2014/main" id="{11D77DD8-08B2-6BAC-ABFB-C03A330549C0}"/>
              </a:ext>
            </a:extLst>
          </p:cNvPr>
          <p:cNvSpPr>
            <a:spLocks noGrp="1"/>
          </p:cNvSpPr>
          <p:nvPr>
            <p:ph idx="1"/>
          </p:nvPr>
        </p:nvSpPr>
        <p:spPr/>
        <p:txBody>
          <a:bodyPr/>
          <a:lstStyle/>
          <a:p>
            <a:r>
              <a:rPr lang="en-US" dirty="0"/>
              <a:t>Consult with the investigator to determine the details of the case and potential evidence to be collected.</a:t>
            </a:r>
          </a:p>
          <a:p>
            <a:r>
              <a:rPr lang="en-US" dirty="0"/>
              <a:t>Determine the necessary equipment to take to the scene.</a:t>
            </a:r>
          </a:p>
          <a:p>
            <a:r>
              <a:rPr lang="en-US" dirty="0"/>
              <a:t>Review the legal authority to collect the evidence, ensuring any restrictions are noted. If necessary during the collection, obtain additional authority for evidence outside the original scope.</a:t>
            </a:r>
          </a:p>
        </p:txBody>
      </p:sp>
    </p:spTree>
    <p:extLst>
      <p:ext uri="{BB962C8B-B14F-4D97-AF65-F5344CB8AC3E}">
        <p14:creationId xmlns:p14="http://schemas.microsoft.com/office/powerpoint/2010/main" val="609258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7CA7CB-6506-208C-C490-48BE51E280C9}"/>
              </a:ext>
            </a:extLst>
          </p:cNvPr>
          <p:cNvSpPr>
            <a:spLocks noGrp="1"/>
          </p:cNvSpPr>
          <p:nvPr>
            <p:ph type="title"/>
          </p:nvPr>
        </p:nvSpPr>
        <p:spPr/>
        <p:txBody>
          <a:bodyPr>
            <a:normAutofit/>
          </a:bodyPr>
          <a:lstStyle/>
          <a:p>
            <a:r>
              <a:rPr lang="en-US" dirty="0"/>
              <a:t>1. Evidence Collection (continued)</a:t>
            </a:r>
          </a:p>
        </p:txBody>
      </p:sp>
      <p:sp>
        <p:nvSpPr>
          <p:cNvPr id="5" name="Content Placeholder 4">
            <a:extLst>
              <a:ext uri="{FF2B5EF4-FFF2-40B4-BE49-F238E27FC236}">
                <a16:creationId xmlns:a16="http://schemas.microsoft.com/office/drawing/2014/main" id="{11D77DD8-08B2-6BAC-ABFB-C03A330549C0}"/>
              </a:ext>
            </a:extLst>
          </p:cNvPr>
          <p:cNvSpPr>
            <a:spLocks noGrp="1"/>
          </p:cNvSpPr>
          <p:nvPr>
            <p:ph idx="1"/>
          </p:nvPr>
        </p:nvSpPr>
        <p:spPr/>
        <p:txBody>
          <a:bodyPr/>
          <a:lstStyle/>
          <a:p>
            <a:r>
              <a:rPr lang="en-US" dirty="0"/>
              <a:t>When evidence from the scene cannot be removed, it should be copied or imaged on-site. </a:t>
            </a:r>
          </a:p>
          <a:p>
            <a:r>
              <a:rPr lang="en-US" dirty="0"/>
              <a:t>Individuals who may have relevant information (e.g., user names, passwords, operating systems and network credentials) should be identified and interviewed.</a:t>
            </a:r>
          </a:p>
          <a:p>
            <a:r>
              <a:rPr lang="en-US" dirty="0"/>
              <a:t>The scene should be searched systematically and thoroughly. Searchers should be able to recognize different types of devices that may contain digital evidence.</a:t>
            </a:r>
          </a:p>
        </p:txBody>
      </p:sp>
    </p:spTree>
    <p:extLst>
      <p:ext uri="{BB962C8B-B14F-4D97-AF65-F5344CB8AC3E}">
        <p14:creationId xmlns:p14="http://schemas.microsoft.com/office/powerpoint/2010/main" val="417823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AF257-D558-14C4-8880-783E456AF2EC}"/>
              </a:ext>
            </a:extLst>
          </p:cNvPr>
          <p:cNvSpPr>
            <a:spLocks noGrp="1"/>
          </p:cNvSpPr>
          <p:nvPr>
            <p:ph type="title"/>
          </p:nvPr>
        </p:nvSpPr>
        <p:spPr/>
        <p:txBody>
          <a:bodyPr/>
          <a:lstStyle/>
          <a:p>
            <a:r>
              <a:rPr lang="en-US" dirty="0"/>
              <a:t>2. Acquisition</a:t>
            </a:r>
          </a:p>
        </p:txBody>
      </p:sp>
      <p:sp>
        <p:nvSpPr>
          <p:cNvPr id="3" name="Content Placeholder 2">
            <a:extLst>
              <a:ext uri="{FF2B5EF4-FFF2-40B4-BE49-F238E27FC236}">
                <a16:creationId xmlns:a16="http://schemas.microsoft.com/office/drawing/2014/main" id="{DF10848A-DF11-6781-410E-6CE09B42F145}"/>
              </a:ext>
            </a:extLst>
          </p:cNvPr>
          <p:cNvSpPr>
            <a:spLocks noGrp="1"/>
          </p:cNvSpPr>
          <p:nvPr>
            <p:ph idx="1"/>
          </p:nvPr>
        </p:nvSpPr>
        <p:spPr/>
        <p:txBody>
          <a:bodyPr/>
          <a:lstStyle/>
          <a:p>
            <a:r>
              <a:rPr lang="en-US" dirty="0"/>
              <a:t>Precautions should be taken to prevent exposure to evidence that may be contaminated with dangerous substances or hazardous materials. </a:t>
            </a:r>
          </a:p>
          <a:p>
            <a:r>
              <a:rPr lang="en-US" dirty="0"/>
              <a:t>Forensic image(s) should be archived to trusted media and maintained consistent with organization policy and applicable laws</a:t>
            </a:r>
          </a:p>
          <a:p>
            <a:r>
              <a:rPr lang="en-US" dirty="0"/>
              <a:t>Any errors encountered during acquisition should be documented. </a:t>
            </a:r>
          </a:p>
          <a:p>
            <a:endParaRPr lang="en-US" dirty="0"/>
          </a:p>
          <a:p>
            <a:endParaRPr lang="en-US" dirty="0"/>
          </a:p>
        </p:txBody>
      </p:sp>
    </p:spTree>
    <p:extLst>
      <p:ext uri="{BB962C8B-B14F-4D97-AF65-F5344CB8AC3E}">
        <p14:creationId xmlns:p14="http://schemas.microsoft.com/office/powerpoint/2010/main" val="181333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AF257-D558-14C4-8880-783E456AF2EC}"/>
              </a:ext>
            </a:extLst>
          </p:cNvPr>
          <p:cNvSpPr>
            <a:spLocks noGrp="1"/>
          </p:cNvSpPr>
          <p:nvPr>
            <p:ph type="title"/>
          </p:nvPr>
        </p:nvSpPr>
        <p:spPr/>
        <p:txBody>
          <a:bodyPr/>
          <a:lstStyle/>
          <a:p>
            <a:r>
              <a:rPr lang="en-US" dirty="0"/>
              <a:t>2. Acquisition (continued)</a:t>
            </a:r>
          </a:p>
        </p:txBody>
      </p:sp>
      <p:sp>
        <p:nvSpPr>
          <p:cNvPr id="3" name="Content Placeholder 2">
            <a:extLst>
              <a:ext uri="{FF2B5EF4-FFF2-40B4-BE49-F238E27FC236}">
                <a16:creationId xmlns:a16="http://schemas.microsoft.com/office/drawing/2014/main" id="{DF10848A-DF11-6781-410E-6CE09B42F145}"/>
              </a:ext>
            </a:extLst>
          </p:cNvPr>
          <p:cNvSpPr>
            <a:spLocks noGrp="1"/>
          </p:cNvSpPr>
          <p:nvPr>
            <p:ph idx="1"/>
          </p:nvPr>
        </p:nvSpPr>
        <p:spPr/>
        <p:txBody>
          <a:bodyPr/>
          <a:lstStyle/>
          <a:p>
            <a:r>
              <a:rPr lang="en-US" dirty="0"/>
              <a:t>Steps should be taken to ensure the integrity of the data acquired; this may include one or more of the following: </a:t>
            </a:r>
          </a:p>
          <a:p>
            <a:pPr lvl="1"/>
            <a:r>
              <a:rPr lang="en-US" dirty="0"/>
              <a:t>Hash values (e.g., MD5, SHA-1 and SHA-256) </a:t>
            </a:r>
          </a:p>
          <a:p>
            <a:pPr lvl="1"/>
            <a:r>
              <a:rPr lang="en-US" dirty="0"/>
              <a:t>Stored on read-only media (e.g., CD-R and DVD-R) </a:t>
            </a:r>
          </a:p>
          <a:p>
            <a:pPr lvl="1"/>
            <a:r>
              <a:rPr lang="en-US" dirty="0"/>
              <a:t>Sealed in tamper-evident packaging</a:t>
            </a:r>
          </a:p>
        </p:txBody>
      </p:sp>
    </p:spTree>
    <p:extLst>
      <p:ext uri="{BB962C8B-B14F-4D97-AF65-F5344CB8AC3E}">
        <p14:creationId xmlns:p14="http://schemas.microsoft.com/office/powerpoint/2010/main" val="1698420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89E5-BD0C-6C30-970A-FCE31A1AA430}"/>
              </a:ext>
            </a:extLst>
          </p:cNvPr>
          <p:cNvSpPr>
            <a:spLocks noGrp="1"/>
          </p:cNvSpPr>
          <p:nvPr>
            <p:ph type="title"/>
          </p:nvPr>
        </p:nvSpPr>
        <p:spPr/>
        <p:txBody>
          <a:bodyPr/>
          <a:lstStyle/>
          <a:p>
            <a:r>
              <a:rPr lang="en-US" dirty="0"/>
              <a:t>3. Forensic Analysis/Examination</a:t>
            </a:r>
          </a:p>
        </p:txBody>
      </p:sp>
      <p:sp>
        <p:nvSpPr>
          <p:cNvPr id="3" name="Content Placeholder 2">
            <a:extLst>
              <a:ext uri="{FF2B5EF4-FFF2-40B4-BE49-F238E27FC236}">
                <a16:creationId xmlns:a16="http://schemas.microsoft.com/office/drawing/2014/main" id="{ABF8455D-12DD-DEA0-5049-95619AC3B110}"/>
              </a:ext>
            </a:extLst>
          </p:cNvPr>
          <p:cNvSpPr>
            <a:spLocks noGrp="1"/>
          </p:cNvSpPr>
          <p:nvPr>
            <p:ph idx="1"/>
          </p:nvPr>
        </p:nvSpPr>
        <p:spPr/>
        <p:txBody>
          <a:bodyPr/>
          <a:lstStyle/>
          <a:p>
            <a:r>
              <a:rPr lang="en-US" dirty="0"/>
              <a:t>Examiners should review documentation provided by the requestor to determine the processes necessary to complete the examination. </a:t>
            </a:r>
          </a:p>
          <a:p>
            <a:r>
              <a:rPr lang="en-US" dirty="0"/>
              <a:t>Examiners should review the legal authority (e.g., consent to search by owner, search warrant or other legal authority). </a:t>
            </a:r>
          </a:p>
        </p:txBody>
      </p:sp>
    </p:spTree>
    <p:extLst>
      <p:ext uri="{BB962C8B-B14F-4D97-AF65-F5344CB8AC3E}">
        <p14:creationId xmlns:p14="http://schemas.microsoft.com/office/powerpoint/2010/main" val="3820428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589E5-BD0C-6C30-970A-FCE31A1AA430}"/>
              </a:ext>
            </a:extLst>
          </p:cNvPr>
          <p:cNvSpPr>
            <a:spLocks noGrp="1"/>
          </p:cNvSpPr>
          <p:nvPr>
            <p:ph type="title"/>
          </p:nvPr>
        </p:nvSpPr>
        <p:spPr/>
        <p:txBody>
          <a:bodyPr>
            <a:normAutofit fontScale="90000"/>
          </a:bodyPr>
          <a:lstStyle/>
          <a:p>
            <a:r>
              <a:rPr lang="en-US" dirty="0"/>
              <a:t>3. Forensic Analysis/Examination (continued)</a:t>
            </a:r>
          </a:p>
        </p:txBody>
      </p:sp>
      <p:sp>
        <p:nvSpPr>
          <p:cNvPr id="3" name="Content Placeholder 2">
            <a:extLst>
              <a:ext uri="{FF2B5EF4-FFF2-40B4-BE49-F238E27FC236}">
                <a16:creationId xmlns:a16="http://schemas.microsoft.com/office/drawing/2014/main" id="{ABF8455D-12DD-DEA0-5049-95619AC3B110}"/>
              </a:ext>
            </a:extLst>
          </p:cNvPr>
          <p:cNvSpPr>
            <a:spLocks noGrp="1"/>
          </p:cNvSpPr>
          <p:nvPr>
            <p:ph idx="1"/>
          </p:nvPr>
        </p:nvSpPr>
        <p:spPr/>
        <p:txBody>
          <a:bodyPr/>
          <a:lstStyle/>
          <a:p>
            <a:r>
              <a:rPr lang="en-US" dirty="0"/>
              <a:t>Conducting an examination on the original evidence media should be avoided if possible. Examinations should be conducted on forensic copies or images. </a:t>
            </a:r>
          </a:p>
          <a:p>
            <a:r>
              <a:rPr lang="en-US" dirty="0"/>
              <a:t>Examination of the media should be completed logically and systematically consistent with organizational policy</a:t>
            </a:r>
          </a:p>
        </p:txBody>
      </p:sp>
    </p:spTree>
    <p:extLst>
      <p:ext uri="{BB962C8B-B14F-4D97-AF65-F5344CB8AC3E}">
        <p14:creationId xmlns:p14="http://schemas.microsoft.com/office/powerpoint/2010/main" val="16511537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531</TotalTime>
  <Words>1221</Words>
  <Application>Microsoft Office PowerPoint</Application>
  <PresentationFormat>Widescreen</PresentationFormat>
  <Paragraphs>81</Paragraphs>
  <Slides>30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Aptos</vt:lpstr>
      <vt:lpstr>Arial</vt:lpstr>
      <vt:lpstr>Garamond</vt:lpstr>
      <vt:lpstr>Organic</vt:lpstr>
      <vt:lpstr>Digital Forensics</vt:lpstr>
      <vt:lpstr>Best Practices for Computer Forensics</vt:lpstr>
      <vt:lpstr>SWGDE Best Practices for Computer Forensics</vt:lpstr>
      <vt:lpstr>1. Evidence Collection</vt:lpstr>
      <vt:lpstr>1. Evidence Collection (continued)</vt:lpstr>
      <vt:lpstr>2. Acquisition</vt:lpstr>
      <vt:lpstr>2. Acquisition (continued)</vt:lpstr>
      <vt:lpstr>3. Forensic Analysis/Examination</vt:lpstr>
      <vt:lpstr>3. Forensic Analysis/Examination (continued)</vt:lpstr>
      <vt:lpstr>4. Report of Finding</vt:lpstr>
      <vt:lpstr>4. Report of Finding (continued)</vt:lpstr>
      <vt:lpstr>The importance of following procedures when conducting digital forensic investigation</vt:lpstr>
      <vt:lpstr>Following procedures importance</vt:lpstr>
      <vt:lpstr>Following procedures importance (continued)</vt:lpstr>
      <vt:lpstr>Following procedures importance (continued)</vt:lpstr>
      <vt:lpstr>Following procedures importance (continued)</vt:lpstr>
      <vt:lpstr>Following procedures importance (continued)</vt:lpstr>
      <vt:lpstr>Following procedures importance (continued)</vt:lpstr>
      <vt:lpstr>Legal Requirements</vt:lpstr>
      <vt:lpstr>Legal Requirements</vt:lpstr>
      <vt:lpstr>Legal Requirements (continued)</vt:lpstr>
      <vt:lpstr>Legal Requirements (continued)</vt:lpstr>
      <vt:lpstr>Legal Requirements (continued)</vt:lpstr>
      <vt:lpstr>Legal Requirements (continued)</vt:lpstr>
      <vt:lpstr>Ethical Requirements</vt:lpstr>
      <vt:lpstr>Ethical Requirements</vt:lpstr>
      <vt:lpstr>Ethical Requirements (continued)</vt:lpstr>
      <vt:lpstr>Ethical Requirements (continued)</vt:lpstr>
      <vt:lpstr>Ethical Requirements (continued)</vt:lpstr>
      <vt:lpstr>Ethical Requirements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Safaa Hriez</dc:creator>
  <cp:lastModifiedBy>Safaa Hriez</cp:lastModifiedBy>
  <cp:revision>64</cp:revision>
  <dcterms:created xsi:type="dcterms:W3CDTF">2024-03-08T10:09:33Z</dcterms:created>
  <dcterms:modified xsi:type="dcterms:W3CDTF">2024-03-08T19:01:13Z</dcterms:modified>
</cp:coreProperties>
</file>