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1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3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81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720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9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40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829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5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0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0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5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9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7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08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123BD1-3807-4848-A7BD-C443921F947D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B3F7EC-0601-40B1-A657-92BA92191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62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terro.com/digital-forensics-software/ftk-imag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rsoft.net/utils/hash_my_fil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322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CF98-E07D-0045-9314-BF885412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83E12-AFBF-9CA9-DE5D-AC6B4615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Acquisition of digital evidence is a crucial first step in any digital forensics investigation. It involves collecting data from various electronic devices while ensuring it remains unaltered for legal purposes.</a:t>
            </a:r>
          </a:p>
        </p:txBody>
      </p:sp>
    </p:spTree>
    <p:extLst>
      <p:ext uri="{BB962C8B-B14F-4D97-AF65-F5344CB8AC3E}">
        <p14:creationId xmlns:p14="http://schemas.microsoft.com/office/powerpoint/2010/main" val="401591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26B-DD41-2A37-3D96-924472C2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420-1BBB-1376-870F-62724CB6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Physical vs Logical</a:t>
            </a:r>
          </a:p>
          <a:p>
            <a:pPr lvl="1"/>
            <a:r>
              <a:rPr lang="en-US" dirty="0"/>
              <a:t>Physical: copy the hard drive bit-by-bit, all zeros and one on the hard drive will be copied. In this case, the resulted image is the same size as the original hard drive. Example: if the hard drive is 500GB then the image is 500 GB too.</a:t>
            </a:r>
          </a:p>
          <a:p>
            <a:pPr lvl="1"/>
            <a:r>
              <a:rPr lang="en-US" dirty="0"/>
              <a:t>Logical: copy part of the hard drive, some files or some volumes. This is the case when the hard drive has a big size.</a:t>
            </a:r>
          </a:p>
        </p:txBody>
      </p:sp>
    </p:spTree>
    <p:extLst>
      <p:ext uri="{BB962C8B-B14F-4D97-AF65-F5344CB8AC3E}">
        <p14:creationId xmlns:p14="http://schemas.microsoft.com/office/powerpoint/2010/main" val="372224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06C-19E8-3119-E602-5EE0FA8A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FTK Imager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4BA6-4719-1B41-791A-4858F39D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https://www.exterro.com/digital-forensics-software/ftk-imager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77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3130-BB02-9E1C-B1E7-1F39C321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NirSoft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24DFF-F4FE-82AB-5F2B-ECF6BBB7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https://www.nirsoft.net/utils/hash_my_files.html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129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FB5E-D19C-9709-B85A-89B09E10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C391-0CD7-36C4-643B-B9E5F246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Active data: the data that you deal with easily such as files, programs, operating system logs.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Archival: such as hard drives, tapes and CDs.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Latent: deleted files.</a:t>
            </a:r>
          </a:p>
        </p:txBody>
      </p:sp>
    </p:spTree>
    <p:extLst>
      <p:ext uri="{BB962C8B-B14F-4D97-AF65-F5344CB8AC3E}">
        <p14:creationId xmlns:p14="http://schemas.microsoft.com/office/powerpoint/2010/main" val="201125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5286-BACC-DA28-328F-E04A920B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volatility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0CE6-8643-7856-2D07-36EA8436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When collecting evidence you should proceed from the volatile to the   less volatile.  Here is an example order of volatility for a typical   system.</a:t>
            </a:r>
          </a:p>
          <a:p>
            <a:pPr lvl="1"/>
            <a:r>
              <a:rPr lang="en-US" sz="1600" dirty="0"/>
              <a:t>      registers, cache</a:t>
            </a:r>
          </a:p>
          <a:p>
            <a:pPr lvl="1"/>
            <a:r>
              <a:rPr lang="en-US" sz="1600" dirty="0"/>
              <a:t>      routing table, </a:t>
            </a:r>
            <a:r>
              <a:rPr lang="en-US" sz="1600" dirty="0" err="1"/>
              <a:t>arp</a:t>
            </a:r>
            <a:r>
              <a:rPr lang="en-US" sz="1600" dirty="0"/>
              <a:t> cache, process table, kernel statistics, memory</a:t>
            </a:r>
          </a:p>
          <a:p>
            <a:pPr lvl="1"/>
            <a:r>
              <a:rPr lang="en-US" sz="1600" dirty="0"/>
              <a:t>      temporary file systems</a:t>
            </a:r>
          </a:p>
          <a:p>
            <a:pPr lvl="1"/>
            <a:r>
              <a:rPr lang="en-US" sz="1600" dirty="0"/>
              <a:t>      disk</a:t>
            </a:r>
          </a:p>
          <a:p>
            <a:pPr lvl="1"/>
            <a:r>
              <a:rPr lang="en-US" sz="1600" dirty="0"/>
              <a:t>      remote logging and monitoring data that is relevant to the system in question</a:t>
            </a:r>
          </a:p>
          <a:p>
            <a:pPr lvl="1"/>
            <a:r>
              <a:rPr lang="en-US" sz="1600" dirty="0"/>
              <a:t>      physical configuration, network topology</a:t>
            </a:r>
          </a:p>
          <a:p>
            <a:pPr lvl="1"/>
            <a:r>
              <a:rPr lang="en-US" sz="1600" dirty="0"/>
              <a:t>      archival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9C3AF-3132-A6F8-2534-BC482F4015F6}"/>
              </a:ext>
            </a:extLst>
          </p:cNvPr>
          <p:cNvSpPr txBox="1"/>
          <p:nvPr/>
        </p:nvSpPr>
        <p:spPr>
          <a:xfrm>
            <a:off x="8147407" y="6485472"/>
            <a:ext cx="3328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https://datatracker.ietf.org/doc/html/rfc3227</a:t>
            </a:r>
            <a:r>
              <a:rPr lang="en-US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734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243B-BC0A-A86F-2EAC-610D05BF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CA86-CD65-11D6-D21D-5C317D6F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Imaging means create a copy of the evidence.</a:t>
            </a:r>
          </a:p>
          <a:p>
            <a:r>
              <a:rPr lang="en-US" dirty="0"/>
              <a:t>Create two copies (aka images) of the evidence. Because of one of them is altered then you can use the other one.</a:t>
            </a:r>
          </a:p>
          <a:p>
            <a:r>
              <a:rPr lang="en-US" dirty="0"/>
              <a:t>Use different tools to acquisition.</a:t>
            </a:r>
          </a:p>
        </p:txBody>
      </p:sp>
    </p:spTree>
    <p:extLst>
      <p:ext uri="{BB962C8B-B14F-4D97-AF65-F5344CB8AC3E}">
        <p14:creationId xmlns:p14="http://schemas.microsoft.com/office/powerpoint/2010/main" val="24553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C117F-F390-437B-ADB0-57E87EFF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7EF42F8-2417-49A6-95CE-DE9503B0A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6F623B-2003-4AED-B02F-541A150EC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D11837A-4F3D-419F-ACE2-E80B1EA28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9411D1A-7E2C-4A36-BE32-BF7A8E130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742BC3-654B-4E41-9A6A-73A42E477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07172-CD61-45EB-BEE3-F644503E5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ADA5DB-ED12-413A-AAB5-6A8D1152E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90"/>
            <a:ext cx="3823215" cy="5883295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A45E5C-ACB9-49E8-B4DB-5255C237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2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6CE26-7795-D743-9E1E-A1D63A3A7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852" y="872061"/>
            <a:ext cx="3073940" cy="3436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Don’t forget the CoC!</a:t>
            </a: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57E618C-1D7B-4A51-90C1-6106CD8A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491" y="0"/>
            <a:ext cx="7396509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form&#10;&#10;Description automatically generated">
            <a:extLst>
              <a:ext uri="{FF2B5EF4-FFF2-40B4-BE49-F238E27FC236}">
                <a16:creationId xmlns:a16="http://schemas.microsoft.com/office/drawing/2014/main" id="{95FEF17F-3C9C-2D18-4BBB-8D6772852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33" y="-27428"/>
            <a:ext cx="5418821" cy="6773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4DF8F-3E72-CF11-5CDE-3F83B229875B}"/>
              </a:ext>
            </a:extLst>
          </p:cNvPr>
          <p:cNvSpPr txBox="1"/>
          <p:nvPr/>
        </p:nvSpPr>
        <p:spPr>
          <a:xfrm>
            <a:off x="9030984" y="6423827"/>
            <a:ext cx="33288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https://www.buddingforensicexpert.in/2023/06/chain-of-custody.html</a:t>
            </a:r>
          </a:p>
        </p:txBody>
      </p:sp>
    </p:spTree>
    <p:extLst>
      <p:ext uri="{BB962C8B-B14F-4D97-AF65-F5344CB8AC3E}">
        <p14:creationId xmlns:p14="http://schemas.microsoft.com/office/powerpoint/2010/main" val="241584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2D85-D60E-1B82-0109-8AD739DD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blocker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3AD8-4488-4808-D6F0-89D2C496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device type you intend to image from will determine what write blocker to use. There are two basic types of write blockers:</a:t>
            </a:r>
          </a:p>
          <a:p>
            <a:pPr lvl="1"/>
            <a:r>
              <a:rPr lang="en-US" dirty="0"/>
              <a:t>Hardware write blocker: The hardware blocker is a device that is installed that runs software internally to itself and will block the write capability of the computer to the device attached to the write blocker. Example: SAFE block.</a:t>
            </a:r>
          </a:p>
          <a:p>
            <a:pPr lvl="1"/>
            <a:r>
              <a:rPr lang="en-US" dirty="0"/>
              <a:t>Software write blocker: The software blocker is an application that is run on the operating system that implements a software control to turn off the write capability of the operating system. Example: </a:t>
            </a:r>
            <a:r>
              <a:rPr lang="en-US" dirty="0" err="1"/>
              <a:t>FastBlock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196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A6B0-C542-B6C7-877D-B6396744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write blocker</a:t>
            </a:r>
            <a:endParaRPr lang="en-US" dirty="0"/>
          </a:p>
        </p:txBody>
      </p:sp>
      <p:pic>
        <p:nvPicPr>
          <p:cNvPr id="5" name="Content Placeholder 4" descr="A black device with a yellow tape attached to it&#10;&#10;Description automatically generated">
            <a:extLst>
              <a:ext uri="{FF2B5EF4-FFF2-40B4-BE49-F238E27FC236}">
                <a16:creationId xmlns:a16="http://schemas.microsoft.com/office/drawing/2014/main" id="{0A1BD812-13A1-5833-6369-B9725A4B5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67" y="2714904"/>
            <a:ext cx="5644579" cy="3160964"/>
          </a:xfrm>
        </p:spPr>
      </p:pic>
    </p:spTree>
    <p:extLst>
      <p:ext uri="{BB962C8B-B14F-4D97-AF65-F5344CB8AC3E}">
        <p14:creationId xmlns:p14="http://schemas.microsoft.com/office/powerpoint/2010/main" val="36436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CDDA-F305-2FD7-523E-438151D4C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2D67-BD40-DF7E-7617-D87AEAEE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integrity check of the validity of the evidence can be done by calculating the hash value.</a:t>
            </a:r>
          </a:p>
          <a:p>
            <a:r>
              <a:rPr lang="en-US" dirty="0"/>
              <a:t>Some acquisition tools provide an option to calculate the hash value such as FTK Imager and Encase.</a:t>
            </a:r>
          </a:p>
        </p:txBody>
      </p:sp>
    </p:spTree>
    <p:extLst>
      <p:ext uri="{BB962C8B-B14F-4D97-AF65-F5344CB8AC3E}">
        <p14:creationId xmlns:p14="http://schemas.microsoft.com/office/powerpoint/2010/main" val="322665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926B-DD41-2A37-3D96-924472C2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6420-1BBB-1376-870F-62724CB6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Local vs Remote</a:t>
            </a:r>
          </a:p>
          <a:p>
            <a:pPr lvl="1"/>
            <a:r>
              <a:rPr lang="en-US" dirty="0"/>
              <a:t>Local: When you have physical access to the target machine.</a:t>
            </a:r>
          </a:p>
          <a:p>
            <a:pPr lvl="1"/>
            <a:r>
              <a:rPr lang="en-US" dirty="0"/>
              <a:t>Remote: When you need to connect over the network to get access to the target machine.</a:t>
            </a:r>
          </a:p>
        </p:txBody>
      </p:sp>
    </p:spTree>
    <p:extLst>
      <p:ext uri="{BB962C8B-B14F-4D97-AF65-F5344CB8AC3E}">
        <p14:creationId xmlns:p14="http://schemas.microsoft.com/office/powerpoint/2010/main" val="799023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929</TotalTime>
  <Words>523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Acquisition</vt:lpstr>
      <vt:lpstr>Three types of data</vt:lpstr>
      <vt:lpstr>Order of volatility</vt:lpstr>
      <vt:lpstr>Imaging</vt:lpstr>
      <vt:lpstr>Don’t forget the CoC!</vt:lpstr>
      <vt:lpstr>Write blocker</vt:lpstr>
      <vt:lpstr>Hardware write blocker</vt:lpstr>
      <vt:lpstr>Validation of data acquisition</vt:lpstr>
      <vt:lpstr>Acquisition methods </vt:lpstr>
      <vt:lpstr>Acquisition methods </vt:lpstr>
      <vt:lpstr>FTK Imager</vt:lpstr>
      <vt:lpstr>NirSoft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Acquisition</dc:title>
  <dc:creator>Safaa Hriez</dc:creator>
  <cp:lastModifiedBy>Safaa Hriez</cp:lastModifiedBy>
  <cp:revision>40</cp:revision>
  <dcterms:created xsi:type="dcterms:W3CDTF">2024-03-12T13:04:25Z</dcterms:created>
  <dcterms:modified xsi:type="dcterms:W3CDTF">2024-03-13T06:58:17Z</dcterms:modified>
</cp:coreProperties>
</file>