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8" r:id="rId8"/>
    <p:sldId id="279" r:id="rId9"/>
    <p:sldId id="262" r:id="rId10"/>
    <p:sldId id="263" r:id="rId11"/>
    <p:sldId id="264" r:id="rId12"/>
    <p:sldId id="265" r:id="rId13"/>
    <p:sldId id="266" r:id="rId14"/>
    <p:sldId id="280" r:id="rId15"/>
    <p:sldId id="267" r:id="rId16"/>
    <p:sldId id="270" r:id="rId17"/>
    <p:sldId id="281" r:id="rId18"/>
    <p:sldId id="273" r:id="rId19"/>
    <p:sldId id="272" r:id="rId20"/>
    <p:sldId id="271" r:id="rId21"/>
    <p:sldId id="275" r:id="rId22"/>
    <p:sldId id="274"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6C8"/>
    <a:srgbClr val="FF9933"/>
    <a:srgbClr val="00FF00"/>
    <a:srgbClr val="00FFFF"/>
    <a:srgbClr val="FF66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D5E3749-667E-44FD-96BD-9CC66E3DEBF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46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97627-408A-47DB-9061-0C785AE9234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3749-667E-44FD-96BD-9CC66E3DEBF2}" type="slidenum">
              <a:rPr lang="en-US" smtClean="0"/>
              <a:t>‹#›</a:t>
            </a:fld>
            <a:endParaRPr lang="en-US"/>
          </a:p>
        </p:txBody>
      </p:sp>
    </p:spTree>
    <p:extLst>
      <p:ext uri="{BB962C8B-B14F-4D97-AF65-F5344CB8AC3E}">
        <p14:creationId xmlns:p14="http://schemas.microsoft.com/office/powerpoint/2010/main" val="108044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51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23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spTree>
    <p:extLst>
      <p:ext uri="{BB962C8B-B14F-4D97-AF65-F5344CB8AC3E}">
        <p14:creationId xmlns:p14="http://schemas.microsoft.com/office/powerpoint/2010/main" val="332298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430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754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65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09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spTree>
    <p:extLst>
      <p:ext uri="{BB962C8B-B14F-4D97-AF65-F5344CB8AC3E}">
        <p14:creationId xmlns:p14="http://schemas.microsoft.com/office/powerpoint/2010/main" val="109267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97627-408A-47DB-9061-0C785AE9234C}"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3749-667E-44FD-96BD-9CC66E3DEBF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8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97627-408A-47DB-9061-0C785AE9234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3749-667E-44FD-96BD-9CC66E3DEBF2}" type="slidenum">
              <a:rPr lang="en-US" smtClean="0"/>
              <a:t>‹#›</a:t>
            </a:fld>
            <a:endParaRPr lang="en-US"/>
          </a:p>
        </p:txBody>
      </p:sp>
    </p:spTree>
    <p:extLst>
      <p:ext uri="{BB962C8B-B14F-4D97-AF65-F5344CB8AC3E}">
        <p14:creationId xmlns:p14="http://schemas.microsoft.com/office/powerpoint/2010/main" val="388605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97627-408A-47DB-9061-0C785AE9234C}"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E3749-667E-44FD-96BD-9CC66E3DEBF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58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97627-408A-47DB-9061-0C785AE9234C}"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E3749-667E-44FD-96BD-9CC66E3DEB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89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97627-408A-47DB-9061-0C785AE9234C}"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E3749-667E-44FD-96BD-9CC66E3DEBF2}" type="slidenum">
              <a:rPr lang="en-US" smtClean="0"/>
              <a:t>‹#›</a:t>
            </a:fld>
            <a:endParaRPr lang="en-US"/>
          </a:p>
        </p:txBody>
      </p:sp>
    </p:spTree>
    <p:extLst>
      <p:ext uri="{BB962C8B-B14F-4D97-AF65-F5344CB8AC3E}">
        <p14:creationId xmlns:p14="http://schemas.microsoft.com/office/powerpoint/2010/main" val="18887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97627-408A-47DB-9061-0C785AE9234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3749-667E-44FD-96BD-9CC66E3DEBF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92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97627-408A-47DB-9061-0C785AE9234C}"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3749-667E-44FD-96BD-9CC66E3DEBF2}" type="slidenum">
              <a:rPr lang="en-US" smtClean="0"/>
              <a:t>‹#›</a:t>
            </a:fld>
            <a:endParaRPr lang="en-US"/>
          </a:p>
        </p:txBody>
      </p:sp>
    </p:spTree>
    <p:extLst>
      <p:ext uri="{BB962C8B-B14F-4D97-AF65-F5344CB8AC3E}">
        <p14:creationId xmlns:p14="http://schemas.microsoft.com/office/powerpoint/2010/main" val="5849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B97627-408A-47DB-9061-0C785AE9234C}" type="datetimeFigureOut">
              <a:rPr lang="en-US" smtClean="0"/>
              <a:t>3/26/2024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E3749-667E-44FD-96BD-9CC66E3DEBF2}" type="slidenum">
              <a:rPr lang="en-US" smtClean="0"/>
              <a:t>‹#›</a:t>
            </a:fld>
            <a:endParaRPr lang="en-US"/>
          </a:p>
        </p:txBody>
      </p:sp>
    </p:spTree>
    <p:extLst>
      <p:ext uri="{BB962C8B-B14F-4D97-AF65-F5344CB8AC3E}">
        <p14:creationId xmlns:p14="http://schemas.microsoft.com/office/powerpoint/2010/main" val="1077892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0B6C-2358-BCCB-B48E-4B4A8A1C0DB7}"/>
              </a:ext>
            </a:extLst>
          </p:cNvPr>
          <p:cNvSpPr>
            <a:spLocks noGrp="1"/>
          </p:cNvSpPr>
          <p:nvPr>
            <p:ph type="ctrTitle"/>
          </p:nvPr>
        </p:nvSpPr>
        <p:spPr/>
        <p:txBody>
          <a:bodyPr/>
          <a:lstStyle/>
          <a:p>
            <a:r>
              <a:rPr lang="en-US" dirty="0"/>
              <a:t>Disks</a:t>
            </a:r>
          </a:p>
        </p:txBody>
      </p:sp>
      <p:sp>
        <p:nvSpPr>
          <p:cNvPr id="3" name="Subtitle 2">
            <a:extLst>
              <a:ext uri="{FF2B5EF4-FFF2-40B4-BE49-F238E27FC236}">
                <a16:creationId xmlns:a16="http://schemas.microsoft.com/office/drawing/2014/main" id="{1BBE7E4D-22C2-FC01-A37E-63E896282B2E}"/>
              </a:ext>
            </a:extLst>
          </p:cNvPr>
          <p:cNvSpPr>
            <a:spLocks noGrp="1"/>
          </p:cNvSpPr>
          <p:nvPr>
            <p:ph type="subTitle" idx="1"/>
          </p:nvPr>
        </p:nvSpPr>
        <p:spPr/>
        <p:txBody>
          <a:bodyPr/>
          <a:lstStyle/>
          <a:p>
            <a:r>
              <a:rPr lang="en-US" dirty="0"/>
              <a:t>Created by Dr. Ali Hadi</a:t>
            </a:r>
          </a:p>
          <a:p>
            <a:r>
              <a:rPr lang="en-US" dirty="0"/>
              <a:t>Edited by Safaa Hriez</a:t>
            </a:r>
          </a:p>
        </p:txBody>
      </p:sp>
    </p:spTree>
    <p:extLst>
      <p:ext uri="{BB962C8B-B14F-4D97-AF65-F5344CB8AC3E}">
        <p14:creationId xmlns:p14="http://schemas.microsoft.com/office/powerpoint/2010/main" val="321011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6946FA6-14DC-A057-7540-423242F4040D}"/>
              </a:ext>
            </a:extLst>
          </p:cNvPr>
          <p:cNvSpPr>
            <a:spLocks noGrp="1"/>
          </p:cNvSpPr>
          <p:nvPr>
            <p:ph type="title"/>
          </p:nvPr>
        </p:nvSpPr>
        <p:spPr>
          <a:xfrm>
            <a:off x="929140" y="972766"/>
            <a:ext cx="2835464" cy="1254868"/>
          </a:xfrm>
        </p:spPr>
        <p:txBody>
          <a:bodyPr anchor="b">
            <a:normAutofit/>
          </a:bodyPr>
          <a:lstStyle/>
          <a:p>
            <a:r>
              <a:rPr lang="en-US" sz="2800">
                <a:solidFill>
                  <a:srgbClr val="262626"/>
                </a:solidFill>
              </a:rPr>
              <a:t>Disk partition</a:t>
            </a:r>
          </a:p>
        </p:txBody>
      </p:sp>
      <p:sp>
        <p:nvSpPr>
          <p:cNvPr id="3" name="Content Placeholder 2">
            <a:extLst>
              <a:ext uri="{FF2B5EF4-FFF2-40B4-BE49-F238E27FC236}">
                <a16:creationId xmlns:a16="http://schemas.microsoft.com/office/drawing/2014/main" id="{78CB0628-A667-1307-1C3B-90315053200F}"/>
              </a:ext>
            </a:extLst>
          </p:cNvPr>
          <p:cNvSpPr>
            <a:spLocks noGrp="1"/>
          </p:cNvSpPr>
          <p:nvPr>
            <p:ph idx="1"/>
          </p:nvPr>
        </p:nvSpPr>
        <p:spPr>
          <a:xfrm>
            <a:off x="929141" y="2430471"/>
            <a:ext cx="2835464" cy="3552039"/>
          </a:xfrm>
        </p:spPr>
        <p:txBody>
          <a:bodyPr>
            <a:normAutofit/>
          </a:bodyPr>
          <a:lstStyle/>
          <a:p>
            <a:r>
              <a:rPr lang="en-US" sz="1800" dirty="0">
                <a:solidFill>
                  <a:srgbClr val="262626"/>
                </a:solidFill>
              </a:rPr>
              <a:t>A partition is a logical drive</a:t>
            </a:r>
          </a:p>
          <a:p>
            <a:pPr lvl="1"/>
            <a:r>
              <a:rPr lang="en-US" sz="1800" dirty="0">
                <a:solidFill>
                  <a:srgbClr val="262626"/>
                </a:solidFill>
              </a:rPr>
              <a:t>Large disks are better to be partitioned</a:t>
            </a:r>
          </a:p>
          <a:p>
            <a:r>
              <a:rPr lang="en-US" sz="1800" dirty="0">
                <a:solidFill>
                  <a:srgbClr val="262626"/>
                </a:solidFill>
              </a:rPr>
              <a:t>Partition gap</a:t>
            </a:r>
          </a:p>
          <a:p>
            <a:pPr lvl="1"/>
            <a:r>
              <a:rPr lang="en-US" sz="1800" dirty="0">
                <a:solidFill>
                  <a:srgbClr val="262626"/>
                </a:solidFill>
              </a:rPr>
              <a:t>Unused space between partitions</a:t>
            </a:r>
          </a:p>
          <a:p>
            <a:r>
              <a:rPr lang="en-US" sz="1800" dirty="0">
                <a:solidFill>
                  <a:srgbClr val="262626"/>
                </a:solidFill>
              </a:rPr>
              <a:t>Disk editor utilities can be used to alter these spaces!</a:t>
            </a:r>
          </a:p>
          <a:p>
            <a:endParaRPr lang="en-US" sz="1800" dirty="0">
              <a:solidFill>
                <a:srgbClr val="262626"/>
              </a:solidFill>
            </a:endParaRP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F6B11EA-1ED1-09A6-F8FE-B5FB8EE83FB1}"/>
              </a:ext>
            </a:extLst>
          </p:cNvPr>
          <p:cNvPicPr>
            <a:picLocks noChangeAspect="1"/>
          </p:cNvPicPr>
          <p:nvPr/>
        </p:nvPicPr>
        <p:blipFill>
          <a:blip r:embed="rId3"/>
          <a:stretch>
            <a:fillRect/>
          </a:stretch>
        </p:blipFill>
        <p:spPr>
          <a:xfrm>
            <a:off x="5282533" y="825819"/>
            <a:ext cx="6106592" cy="1428750"/>
          </a:xfrm>
          <a:prstGeom prst="rect">
            <a:avLst/>
          </a:prstGeom>
        </p:spPr>
      </p:pic>
      <p:pic>
        <p:nvPicPr>
          <p:cNvPr id="9" name="Picture 8">
            <a:extLst>
              <a:ext uri="{FF2B5EF4-FFF2-40B4-BE49-F238E27FC236}">
                <a16:creationId xmlns:a16="http://schemas.microsoft.com/office/drawing/2014/main" id="{82D9B77B-F655-A1EC-3AB0-ADC9B4EBB90D}"/>
              </a:ext>
            </a:extLst>
          </p:cNvPr>
          <p:cNvPicPr>
            <a:picLocks noChangeAspect="1"/>
          </p:cNvPicPr>
          <p:nvPr/>
        </p:nvPicPr>
        <p:blipFill>
          <a:blip r:embed="rId4"/>
          <a:stretch>
            <a:fillRect/>
          </a:stretch>
        </p:blipFill>
        <p:spPr>
          <a:xfrm>
            <a:off x="5134667" y="2847102"/>
            <a:ext cx="6718156" cy="3289443"/>
          </a:xfrm>
          <a:prstGeom prst="rect">
            <a:avLst/>
          </a:prstGeom>
        </p:spPr>
      </p:pic>
    </p:spTree>
    <p:extLst>
      <p:ext uri="{BB962C8B-B14F-4D97-AF65-F5344CB8AC3E}">
        <p14:creationId xmlns:p14="http://schemas.microsoft.com/office/powerpoint/2010/main" val="291336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2496-8CFB-FD5E-7F5B-5A89D83D9F07}"/>
              </a:ext>
            </a:extLst>
          </p:cNvPr>
          <p:cNvSpPr>
            <a:spLocks noGrp="1"/>
          </p:cNvSpPr>
          <p:nvPr>
            <p:ph type="title"/>
          </p:nvPr>
        </p:nvSpPr>
        <p:spPr/>
        <p:txBody>
          <a:bodyPr/>
          <a:lstStyle/>
          <a:p>
            <a:r>
              <a:rPr lang="en-US" dirty="0"/>
              <a:t>Disk partition</a:t>
            </a:r>
          </a:p>
        </p:txBody>
      </p:sp>
      <p:sp>
        <p:nvSpPr>
          <p:cNvPr id="3" name="Content Placeholder 2">
            <a:extLst>
              <a:ext uri="{FF2B5EF4-FFF2-40B4-BE49-F238E27FC236}">
                <a16:creationId xmlns:a16="http://schemas.microsoft.com/office/drawing/2014/main" id="{B50E2091-C09C-012F-2B08-14C6491F4007}"/>
              </a:ext>
            </a:extLst>
          </p:cNvPr>
          <p:cNvSpPr>
            <a:spLocks noGrp="1"/>
          </p:cNvSpPr>
          <p:nvPr>
            <p:ph idx="1"/>
          </p:nvPr>
        </p:nvSpPr>
        <p:spPr/>
        <p:txBody>
          <a:bodyPr>
            <a:normAutofit/>
          </a:bodyPr>
          <a:lstStyle/>
          <a:p>
            <a:r>
              <a:rPr lang="en-US" dirty="0"/>
              <a:t>Disk editor utility can alter information in partition table</a:t>
            </a:r>
          </a:p>
          <a:p>
            <a:pPr lvl="1"/>
            <a:r>
              <a:rPr lang="en-US" dirty="0"/>
              <a:t>To hide a partition</a:t>
            </a:r>
          </a:p>
          <a:p>
            <a:r>
              <a:rPr lang="en-US" dirty="0"/>
              <a:t>Can examine a partition’s physical level with a disk editor:</a:t>
            </a:r>
          </a:p>
          <a:p>
            <a:pPr lvl="1"/>
            <a:r>
              <a:rPr lang="en-US" dirty="0"/>
              <a:t>Norton </a:t>
            </a:r>
            <a:r>
              <a:rPr lang="en-US" dirty="0" err="1"/>
              <a:t>DiskEdit</a:t>
            </a:r>
            <a:r>
              <a:rPr lang="en-US" dirty="0"/>
              <a:t>, </a:t>
            </a:r>
            <a:r>
              <a:rPr lang="en-US" dirty="0" err="1"/>
              <a:t>WinHex</a:t>
            </a:r>
            <a:r>
              <a:rPr lang="en-US" dirty="0"/>
              <a:t>, or Hex Workshop</a:t>
            </a:r>
          </a:p>
          <a:p>
            <a:r>
              <a:rPr lang="en-US" dirty="0"/>
              <a:t>See MBR partition table entry!!!!!</a:t>
            </a:r>
          </a:p>
        </p:txBody>
      </p:sp>
    </p:spTree>
    <p:extLst>
      <p:ext uri="{BB962C8B-B14F-4D97-AF65-F5344CB8AC3E}">
        <p14:creationId xmlns:p14="http://schemas.microsoft.com/office/powerpoint/2010/main" val="334674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CC98-F613-8483-3D42-8AA5554427A0}"/>
              </a:ext>
            </a:extLst>
          </p:cNvPr>
          <p:cNvSpPr>
            <a:spLocks noGrp="1"/>
          </p:cNvSpPr>
          <p:nvPr>
            <p:ph type="title"/>
          </p:nvPr>
        </p:nvSpPr>
        <p:spPr/>
        <p:txBody>
          <a:bodyPr/>
          <a:lstStyle/>
          <a:p>
            <a:r>
              <a:rPr lang="en-US" dirty="0"/>
              <a:t>Master Boot Record (MBR)</a:t>
            </a:r>
          </a:p>
        </p:txBody>
      </p:sp>
      <p:sp>
        <p:nvSpPr>
          <p:cNvPr id="3" name="Content Placeholder 2">
            <a:extLst>
              <a:ext uri="{FF2B5EF4-FFF2-40B4-BE49-F238E27FC236}">
                <a16:creationId xmlns:a16="http://schemas.microsoft.com/office/drawing/2014/main" id="{1BD31734-7D41-F1B8-51FA-A96A342E29F5}"/>
              </a:ext>
            </a:extLst>
          </p:cNvPr>
          <p:cNvSpPr>
            <a:spLocks noGrp="1"/>
          </p:cNvSpPr>
          <p:nvPr>
            <p:ph idx="1"/>
          </p:nvPr>
        </p:nvSpPr>
        <p:spPr/>
        <p:txBody>
          <a:bodyPr>
            <a:normAutofit/>
          </a:bodyPr>
          <a:lstStyle/>
          <a:p>
            <a:r>
              <a:rPr lang="en-US" dirty="0"/>
              <a:t>The most common partition structure</a:t>
            </a:r>
          </a:p>
          <a:p>
            <a:pPr lvl="1"/>
            <a:r>
              <a:rPr lang="en-US" dirty="0"/>
              <a:t>Used on IBM PC based computer systems</a:t>
            </a:r>
          </a:p>
          <a:p>
            <a:r>
              <a:rPr lang="en-US" dirty="0"/>
              <a:t>Boot disk contains a file called the Master Boot Record in the first sector</a:t>
            </a:r>
          </a:p>
          <a:p>
            <a:r>
              <a:rPr lang="en-US" dirty="0"/>
              <a:t>MBR stores information about partitions on a disk and their locations, size, and other important items</a:t>
            </a:r>
          </a:p>
          <a:p>
            <a:r>
              <a:rPr lang="en-US" dirty="0"/>
              <a:t>Several software products can modify the MBR</a:t>
            </a:r>
            <a:endParaRPr lang="en-US" i="1" dirty="0"/>
          </a:p>
          <a:p>
            <a:endParaRPr lang="en-US" dirty="0"/>
          </a:p>
        </p:txBody>
      </p:sp>
    </p:spTree>
    <p:extLst>
      <p:ext uri="{BB962C8B-B14F-4D97-AF65-F5344CB8AC3E}">
        <p14:creationId xmlns:p14="http://schemas.microsoft.com/office/powerpoint/2010/main" val="353720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178A265-70CB-3FAE-2306-2FA1A960DE4C}"/>
              </a:ext>
            </a:extLst>
          </p:cNvPr>
          <p:cNvSpPr>
            <a:spLocks noGrp="1"/>
          </p:cNvSpPr>
          <p:nvPr>
            <p:ph type="title"/>
          </p:nvPr>
        </p:nvSpPr>
        <p:spPr>
          <a:xfrm>
            <a:off x="929140" y="972766"/>
            <a:ext cx="2835464" cy="1254868"/>
          </a:xfrm>
        </p:spPr>
        <p:txBody>
          <a:bodyPr anchor="b">
            <a:normAutofit/>
          </a:bodyPr>
          <a:lstStyle/>
          <a:p>
            <a:pPr>
              <a:lnSpc>
                <a:spcPct val="90000"/>
              </a:lnSpc>
            </a:pPr>
            <a:r>
              <a:rPr lang="en-US" sz="2800" dirty="0">
                <a:solidFill>
                  <a:srgbClr val="262626"/>
                </a:solidFill>
              </a:rPr>
              <a:t>MBR (continued)</a:t>
            </a:r>
          </a:p>
        </p:txBody>
      </p:sp>
      <p:sp>
        <p:nvSpPr>
          <p:cNvPr id="3" name="Content Placeholder 2">
            <a:extLst>
              <a:ext uri="{FF2B5EF4-FFF2-40B4-BE49-F238E27FC236}">
                <a16:creationId xmlns:a16="http://schemas.microsoft.com/office/drawing/2014/main" id="{D1B70970-FFC7-27AB-E89F-BB8366E439EE}"/>
              </a:ext>
            </a:extLst>
          </p:cNvPr>
          <p:cNvSpPr>
            <a:spLocks noGrp="1"/>
          </p:cNvSpPr>
          <p:nvPr>
            <p:ph idx="1"/>
          </p:nvPr>
        </p:nvSpPr>
        <p:spPr>
          <a:xfrm>
            <a:off x="929141" y="2430471"/>
            <a:ext cx="2835464" cy="3552039"/>
          </a:xfrm>
        </p:spPr>
        <p:txBody>
          <a:bodyPr>
            <a:normAutofit/>
          </a:bodyPr>
          <a:lstStyle/>
          <a:p>
            <a:r>
              <a:rPr lang="en-US" sz="1800">
                <a:solidFill>
                  <a:srgbClr val="262626"/>
                </a:solidFill>
              </a:rPr>
              <a:t>MBR contains:</a:t>
            </a:r>
          </a:p>
          <a:p>
            <a:pPr lvl="1"/>
            <a:r>
              <a:rPr lang="en-US" sz="1800">
                <a:solidFill>
                  <a:srgbClr val="262626"/>
                </a:solidFill>
              </a:rPr>
              <a:t>Boot code</a:t>
            </a:r>
          </a:p>
          <a:p>
            <a:pPr lvl="1"/>
            <a:r>
              <a:rPr lang="en-US" sz="1800">
                <a:solidFill>
                  <a:srgbClr val="262626"/>
                </a:solidFill>
              </a:rPr>
              <a:t>Partition table</a:t>
            </a:r>
          </a:p>
          <a:p>
            <a:pPr lvl="1"/>
            <a:r>
              <a:rPr lang="en-US" sz="1800">
                <a:solidFill>
                  <a:srgbClr val="262626"/>
                </a:solidFill>
              </a:rPr>
              <a:t>Signature value</a:t>
            </a:r>
          </a:p>
          <a:p>
            <a:endParaRPr lang="en-US" sz="18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7">
            <a:extLst>
              <a:ext uri="{FF2B5EF4-FFF2-40B4-BE49-F238E27FC236}">
                <a16:creationId xmlns:a16="http://schemas.microsoft.com/office/drawing/2014/main" id="{F6ADC861-1FCA-5F9B-AC7C-9B2F9A115222}"/>
              </a:ext>
            </a:extLst>
          </p:cNvPr>
          <p:cNvGraphicFramePr>
            <a:graphicFrameLocks noGrp="1"/>
          </p:cNvGraphicFramePr>
          <p:nvPr>
            <p:extLst>
              <p:ext uri="{D42A27DB-BD31-4B8C-83A1-F6EECF244321}">
                <p14:modId xmlns:p14="http://schemas.microsoft.com/office/powerpoint/2010/main" val="3576015776"/>
              </p:ext>
            </p:extLst>
          </p:nvPr>
        </p:nvGraphicFramePr>
        <p:xfrm>
          <a:off x="4901654" y="828725"/>
          <a:ext cx="6804208" cy="4676388"/>
        </p:xfrm>
        <a:graphic>
          <a:graphicData uri="http://schemas.openxmlformats.org/drawingml/2006/table">
            <a:tbl>
              <a:tblPr firstRow="1" bandRow="1">
                <a:tableStyleId>{912C8C85-51F0-491E-9774-3900AFEF0FD7}</a:tableStyleId>
              </a:tblPr>
              <a:tblGrid>
                <a:gridCol w="1704629">
                  <a:extLst>
                    <a:ext uri="{9D8B030D-6E8A-4147-A177-3AD203B41FA5}">
                      <a16:colId xmlns:a16="http://schemas.microsoft.com/office/drawing/2014/main" val="20000"/>
                    </a:ext>
                  </a:extLst>
                </a:gridCol>
                <a:gridCol w="1025903">
                  <a:extLst>
                    <a:ext uri="{9D8B030D-6E8A-4147-A177-3AD203B41FA5}">
                      <a16:colId xmlns:a16="http://schemas.microsoft.com/office/drawing/2014/main" val="3862816179"/>
                    </a:ext>
                  </a:extLst>
                </a:gridCol>
                <a:gridCol w="2940414">
                  <a:extLst>
                    <a:ext uri="{9D8B030D-6E8A-4147-A177-3AD203B41FA5}">
                      <a16:colId xmlns:a16="http://schemas.microsoft.com/office/drawing/2014/main" val="20001"/>
                    </a:ext>
                  </a:extLst>
                </a:gridCol>
                <a:gridCol w="1133262">
                  <a:extLst>
                    <a:ext uri="{9D8B030D-6E8A-4147-A177-3AD203B41FA5}">
                      <a16:colId xmlns:a16="http://schemas.microsoft.com/office/drawing/2014/main" val="20002"/>
                    </a:ext>
                  </a:extLst>
                </a:gridCol>
              </a:tblGrid>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0"/>
                        </a:spcBef>
                      </a:pPr>
                      <a:r>
                        <a:rPr sz="2000" b="0" cap="none" spc="0" dirty="0">
                          <a:solidFill>
                            <a:schemeClr val="bg1"/>
                          </a:solidFill>
                          <a:latin typeface="Times New Roman" panose="02020603050405020304" pitchFamily="18" charset="0"/>
                          <a:cs typeface="Times New Roman" panose="02020603050405020304" pitchFamily="18" charset="0"/>
                        </a:rPr>
                        <a:t>Byte Range</a:t>
                      </a:r>
                    </a:p>
                  </a:txBody>
                  <a:tcPr marL="173909" marR="0" marT="133776" marB="133776" anchor="ctr"/>
                </a:tc>
                <a:tc>
                  <a:txBody>
                    <a:bodyPr/>
                    <a:lstStyle/>
                    <a:p>
                      <a:pPr algn="ctr">
                        <a:lnSpc>
                          <a:spcPct val="100000"/>
                        </a:lnSpc>
                        <a:spcBef>
                          <a:spcPts val="810"/>
                        </a:spcBef>
                      </a:pPr>
                      <a:r>
                        <a:rPr lang="en-US" sz="2000" b="0" cap="none" spc="0" dirty="0">
                          <a:solidFill>
                            <a:schemeClr val="bg1"/>
                          </a:solidFill>
                          <a:latin typeface="Times New Roman" panose="02020603050405020304" pitchFamily="18" charset="0"/>
                          <a:cs typeface="Times New Roman" panose="02020603050405020304" pitchFamily="18" charset="0"/>
                        </a:rPr>
                        <a:t>Length</a:t>
                      </a:r>
                      <a:endParaRPr sz="2000" b="0" cap="none" spc="0" dirty="0">
                        <a:solidFill>
                          <a:schemeClr val="bg1"/>
                        </a:solidFill>
                        <a:latin typeface="Times New Roman" panose="02020603050405020304" pitchFamily="18" charset="0"/>
                        <a:cs typeface="Times New Roman" panose="02020603050405020304" pitchFamily="18" charset="0"/>
                      </a:endParaRPr>
                    </a:p>
                  </a:txBody>
                  <a:tcPr marL="173909" marR="0" marT="133776" marB="133776" anchor="ct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197610">
                        <a:lnSpc>
                          <a:spcPct val="100000"/>
                        </a:lnSpc>
                        <a:spcBef>
                          <a:spcPts val="810"/>
                        </a:spcBef>
                      </a:pPr>
                      <a:r>
                        <a:rPr sz="2000" b="0" cap="none" spc="0">
                          <a:solidFill>
                            <a:schemeClr val="bg1"/>
                          </a:solidFill>
                          <a:latin typeface="Times New Roman" panose="02020603050405020304" pitchFamily="18" charset="0"/>
                          <a:cs typeface="Times New Roman" panose="02020603050405020304" pitchFamily="18" charset="0"/>
                        </a:rPr>
                        <a:t>Description</a:t>
                      </a:r>
                    </a:p>
                  </a:txBody>
                  <a:tcPr marL="173909" marR="0" marT="133776" marB="133776" anchor="ct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3175" algn="ctr">
                        <a:lnSpc>
                          <a:spcPct val="100000"/>
                        </a:lnSpc>
                        <a:spcBef>
                          <a:spcPts val="810"/>
                        </a:spcBef>
                      </a:pPr>
                      <a:r>
                        <a:rPr sz="2000" b="0" cap="none" spc="0">
                          <a:solidFill>
                            <a:schemeClr val="bg1"/>
                          </a:solidFill>
                          <a:latin typeface="Times New Roman" panose="02020603050405020304" pitchFamily="18" charset="0"/>
                          <a:cs typeface="Times New Roman" panose="02020603050405020304" pitchFamily="18" charset="0"/>
                        </a:rPr>
                        <a:t>Essential</a:t>
                      </a:r>
                    </a:p>
                  </a:txBody>
                  <a:tcPr marL="173909" marR="0" marT="133776" marB="133776" anchor="ctr"/>
                </a:tc>
                <a:extLst>
                  <a:ext uri="{0D108BD9-81ED-4DB2-BD59-A6C34878D82A}">
                    <a16:rowId xmlns:a16="http://schemas.microsoft.com/office/drawing/2014/main" val="10000"/>
                  </a:ext>
                </a:extLst>
              </a:tr>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0"/>
                        </a:spcBef>
                      </a:pPr>
                      <a:r>
                        <a:rPr sz="2000" b="0" cap="none" spc="0" dirty="0">
                          <a:solidFill>
                            <a:schemeClr val="tx1"/>
                          </a:solidFill>
                          <a:latin typeface="Times New Roman" panose="02020603050405020304" pitchFamily="18" charset="0"/>
                          <a:cs typeface="Times New Roman" panose="02020603050405020304" pitchFamily="18" charset="0"/>
                        </a:rPr>
                        <a:t>0 --&gt; 445</a:t>
                      </a:r>
                    </a:p>
                  </a:txBody>
                  <a:tcPr marL="173909" marR="0" marT="133776" marB="133776"/>
                </a:tc>
                <a:tc>
                  <a:txBody>
                    <a:bodyPr/>
                    <a:lstStyle/>
                    <a:p>
                      <a:pPr algn="ctr">
                        <a:lnSpc>
                          <a:spcPct val="100000"/>
                        </a:lnSpc>
                        <a:spcBef>
                          <a:spcPts val="810"/>
                        </a:spcBef>
                      </a:pPr>
                      <a:r>
                        <a:rPr lang="en-US" sz="2000" b="0" cap="none" spc="0" dirty="0">
                          <a:solidFill>
                            <a:schemeClr val="tx1"/>
                          </a:solidFill>
                          <a:latin typeface="Times New Roman" panose="02020603050405020304" pitchFamily="18" charset="0"/>
                          <a:cs typeface="Times New Roman" panose="02020603050405020304" pitchFamily="18" charset="0"/>
                        </a:rPr>
                        <a:t>446</a:t>
                      </a:r>
                      <a:endParaRPr sz="2000" b="0" cap="none" spc="0" dirty="0">
                        <a:solidFill>
                          <a:schemeClr val="tx1"/>
                        </a:solidFill>
                        <a:latin typeface="Times New Roman" panose="02020603050405020304" pitchFamily="18" charset="0"/>
                        <a:cs typeface="Times New Roman" panose="02020603050405020304" pitchFamily="18" charset="0"/>
                      </a:endParaRP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1440">
                        <a:lnSpc>
                          <a:spcPct val="100000"/>
                        </a:lnSpc>
                        <a:spcBef>
                          <a:spcPts val="810"/>
                        </a:spcBef>
                      </a:pPr>
                      <a:r>
                        <a:rPr sz="2000" b="0" cap="none" spc="0">
                          <a:solidFill>
                            <a:schemeClr val="tx1"/>
                          </a:solidFill>
                          <a:latin typeface="Times New Roman" panose="02020603050405020304" pitchFamily="18" charset="0"/>
                          <a:cs typeface="Times New Roman" panose="02020603050405020304" pitchFamily="18" charset="0"/>
                        </a:rPr>
                        <a:t>Boot Code</a:t>
                      </a: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270" algn="ctr">
                        <a:lnSpc>
                          <a:spcPct val="100000"/>
                        </a:lnSpc>
                        <a:spcBef>
                          <a:spcPts val="810"/>
                        </a:spcBef>
                      </a:pPr>
                      <a:r>
                        <a:rPr sz="2000" b="0" cap="none" spc="0">
                          <a:solidFill>
                            <a:schemeClr val="tx1"/>
                          </a:solidFill>
                          <a:latin typeface="Times New Roman" panose="02020603050405020304" pitchFamily="18" charset="0"/>
                          <a:cs typeface="Times New Roman" panose="02020603050405020304" pitchFamily="18" charset="0"/>
                        </a:rPr>
                        <a:t>No</a:t>
                      </a:r>
                    </a:p>
                  </a:txBody>
                  <a:tcPr marL="173909" marR="0" marT="133776" marB="133776"/>
                </a:tc>
                <a:extLst>
                  <a:ext uri="{0D108BD9-81ED-4DB2-BD59-A6C34878D82A}">
                    <a16:rowId xmlns:a16="http://schemas.microsoft.com/office/drawing/2014/main" val="10001"/>
                  </a:ext>
                </a:extLst>
              </a:tr>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0"/>
                        </a:spcBef>
                      </a:pPr>
                      <a:r>
                        <a:rPr sz="2000" b="0" cap="none" spc="0">
                          <a:solidFill>
                            <a:schemeClr val="tx1"/>
                          </a:solidFill>
                          <a:latin typeface="Times New Roman" panose="02020603050405020304" pitchFamily="18" charset="0"/>
                          <a:cs typeface="Times New Roman" panose="02020603050405020304" pitchFamily="18" charset="0"/>
                        </a:rPr>
                        <a:t>446 --&gt; 461</a:t>
                      </a:r>
                    </a:p>
                  </a:txBody>
                  <a:tcPr marL="173909" marR="0" marT="133776" marB="133776"/>
                </a:tc>
                <a:tc>
                  <a:txBody>
                    <a:bodyPr/>
                    <a:lstStyle/>
                    <a:p>
                      <a:pPr algn="ctr">
                        <a:lnSpc>
                          <a:spcPct val="100000"/>
                        </a:lnSpc>
                        <a:spcBef>
                          <a:spcPts val="810"/>
                        </a:spcBef>
                      </a:pPr>
                      <a:r>
                        <a:rPr lang="en-US" sz="2000" b="0" cap="none" spc="0" dirty="0">
                          <a:solidFill>
                            <a:schemeClr val="tx1"/>
                          </a:solidFill>
                          <a:latin typeface="Times New Roman" panose="02020603050405020304" pitchFamily="18" charset="0"/>
                          <a:cs typeface="Times New Roman" panose="02020603050405020304" pitchFamily="18" charset="0"/>
                        </a:rPr>
                        <a:t>16</a:t>
                      </a:r>
                      <a:endParaRPr sz="2000" b="0" cap="none" spc="0" dirty="0">
                        <a:solidFill>
                          <a:schemeClr val="tx1"/>
                        </a:solidFill>
                        <a:latin typeface="Times New Roman" panose="02020603050405020304" pitchFamily="18" charset="0"/>
                        <a:cs typeface="Times New Roman" panose="02020603050405020304" pitchFamily="18" charset="0"/>
                      </a:endParaRP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1440">
                        <a:lnSpc>
                          <a:spcPct val="100000"/>
                        </a:lnSpc>
                        <a:spcBef>
                          <a:spcPts val="810"/>
                        </a:spcBef>
                      </a:pPr>
                      <a:r>
                        <a:rPr sz="2000" b="0" cap="none" spc="0" dirty="0">
                          <a:solidFill>
                            <a:schemeClr val="tx1"/>
                          </a:solidFill>
                          <a:latin typeface="Times New Roman" panose="02020603050405020304" pitchFamily="18" charset="0"/>
                          <a:cs typeface="Times New Roman" panose="02020603050405020304" pitchFamily="18" charset="0"/>
                        </a:rPr>
                        <a:t>Partition Table Entry #1</a:t>
                      </a: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2540" algn="ctr">
                        <a:lnSpc>
                          <a:spcPct val="100000"/>
                        </a:lnSpc>
                        <a:spcBef>
                          <a:spcPts val="810"/>
                        </a:spcBef>
                      </a:pPr>
                      <a:r>
                        <a:rPr sz="2000" b="0" cap="none" spc="0">
                          <a:solidFill>
                            <a:schemeClr val="tx1"/>
                          </a:solidFill>
                          <a:latin typeface="Times New Roman" panose="02020603050405020304" pitchFamily="18" charset="0"/>
                          <a:cs typeface="Times New Roman" panose="02020603050405020304" pitchFamily="18" charset="0"/>
                        </a:rPr>
                        <a:t>Yes</a:t>
                      </a:r>
                    </a:p>
                  </a:txBody>
                  <a:tcPr marL="173909" marR="0" marT="133776" marB="133776"/>
                </a:tc>
                <a:extLst>
                  <a:ext uri="{0D108BD9-81ED-4DB2-BD59-A6C34878D82A}">
                    <a16:rowId xmlns:a16="http://schemas.microsoft.com/office/drawing/2014/main" val="10002"/>
                  </a:ext>
                </a:extLst>
              </a:tr>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462 --&gt; 477</a:t>
                      </a:r>
                    </a:p>
                  </a:txBody>
                  <a:tcPr marL="173909" marR="0" marT="133776" marB="133776"/>
                </a:tc>
                <a:tc>
                  <a:txBody>
                    <a:bodyPr/>
                    <a:lstStyle/>
                    <a:p>
                      <a:pPr algn="ctr">
                        <a:lnSpc>
                          <a:spcPct val="100000"/>
                        </a:lnSpc>
                        <a:spcBef>
                          <a:spcPts val="815"/>
                        </a:spcBef>
                      </a:pPr>
                      <a:r>
                        <a:rPr lang="en-US" sz="2000" b="0" cap="none" spc="0" dirty="0">
                          <a:solidFill>
                            <a:schemeClr val="tx1"/>
                          </a:solidFill>
                          <a:latin typeface="Times New Roman" panose="02020603050405020304" pitchFamily="18" charset="0"/>
                          <a:cs typeface="Times New Roman" panose="02020603050405020304" pitchFamily="18" charset="0"/>
                        </a:rPr>
                        <a:t>16</a:t>
                      </a:r>
                      <a:endParaRPr sz="2000" b="0" cap="none" spc="0" dirty="0">
                        <a:solidFill>
                          <a:schemeClr val="tx1"/>
                        </a:solidFill>
                        <a:latin typeface="Times New Roman" panose="02020603050405020304" pitchFamily="18" charset="0"/>
                        <a:cs typeface="Times New Roman" panose="02020603050405020304" pitchFamily="18" charset="0"/>
                      </a:endParaRP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1440">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Partition Table Entry #2</a:t>
                      </a: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2540" algn="ctr">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Yes</a:t>
                      </a:r>
                    </a:p>
                  </a:txBody>
                  <a:tcPr marL="173909" marR="0" marT="133776" marB="133776"/>
                </a:tc>
                <a:extLst>
                  <a:ext uri="{0D108BD9-81ED-4DB2-BD59-A6C34878D82A}">
                    <a16:rowId xmlns:a16="http://schemas.microsoft.com/office/drawing/2014/main" val="10003"/>
                  </a:ext>
                </a:extLst>
              </a:tr>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5"/>
                        </a:spcBef>
                      </a:pPr>
                      <a:r>
                        <a:rPr sz="2000" b="0" cap="none" spc="0">
                          <a:solidFill>
                            <a:schemeClr val="tx1"/>
                          </a:solidFill>
                          <a:latin typeface="Times New Roman" panose="02020603050405020304" pitchFamily="18" charset="0"/>
                          <a:cs typeface="Times New Roman" panose="02020603050405020304" pitchFamily="18" charset="0"/>
                        </a:rPr>
                        <a:t>478 --&gt; 493</a:t>
                      </a:r>
                    </a:p>
                  </a:txBody>
                  <a:tcPr marL="173909" marR="0" marT="133776" marB="133776"/>
                </a:tc>
                <a:tc>
                  <a:txBody>
                    <a:bodyPr/>
                    <a:lstStyle/>
                    <a:p>
                      <a:pPr algn="ctr">
                        <a:lnSpc>
                          <a:spcPct val="100000"/>
                        </a:lnSpc>
                        <a:spcBef>
                          <a:spcPts val="815"/>
                        </a:spcBef>
                      </a:pPr>
                      <a:r>
                        <a:rPr lang="en-US" sz="2000" b="0" cap="none" spc="0" dirty="0">
                          <a:solidFill>
                            <a:schemeClr val="tx1"/>
                          </a:solidFill>
                          <a:latin typeface="Times New Roman" panose="02020603050405020304" pitchFamily="18" charset="0"/>
                          <a:cs typeface="Times New Roman" panose="02020603050405020304" pitchFamily="18" charset="0"/>
                        </a:rPr>
                        <a:t>16</a:t>
                      </a:r>
                      <a:endParaRPr sz="2000" b="0" cap="none" spc="0" dirty="0">
                        <a:solidFill>
                          <a:schemeClr val="tx1"/>
                        </a:solidFill>
                        <a:latin typeface="Times New Roman" panose="02020603050405020304" pitchFamily="18" charset="0"/>
                        <a:cs typeface="Times New Roman" panose="02020603050405020304" pitchFamily="18" charset="0"/>
                      </a:endParaRP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1440">
                        <a:lnSpc>
                          <a:spcPct val="100000"/>
                        </a:lnSpc>
                        <a:spcBef>
                          <a:spcPts val="815"/>
                        </a:spcBef>
                      </a:pPr>
                      <a:r>
                        <a:rPr sz="2000" b="0" cap="none" spc="0">
                          <a:solidFill>
                            <a:schemeClr val="tx1"/>
                          </a:solidFill>
                          <a:latin typeface="Times New Roman" panose="02020603050405020304" pitchFamily="18" charset="0"/>
                          <a:cs typeface="Times New Roman" panose="02020603050405020304" pitchFamily="18" charset="0"/>
                        </a:rPr>
                        <a:t>Partition Table Entry #3</a:t>
                      </a: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2540" algn="ctr">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Yes</a:t>
                      </a:r>
                    </a:p>
                  </a:txBody>
                  <a:tcPr marL="173909" marR="0" marT="133776" marB="133776"/>
                </a:tc>
                <a:extLst>
                  <a:ext uri="{0D108BD9-81ED-4DB2-BD59-A6C34878D82A}">
                    <a16:rowId xmlns:a16="http://schemas.microsoft.com/office/drawing/2014/main" val="10004"/>
                  </a:ext>
                </a:extLst>
              </a:tr>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5"/>
                        </a:spcBef>
                      </a:pPr>
                      <a:r>
                        <a:rPr sz="2000" b="0" cap="none" spc="0">
                          <a:solidFill>
                            <a:schemeClr val="tx1"/>
                          </a:solidFill>
                          <a:latin typeface="Times New Roman" panose="02020603050405020304" pitchFamily="18" charset="0"/>
                          <a:cs typeface="Times New Roman" panose="02020603050405020304" pitchFamily="18" charset="0"/>
                        </a:rPr>
                        <a:t>494 --&gt; 509</a:t>
                      </a:r>
                    </a:p>
                  </a:txBody>
                  <a:tcPr marL="173909" marR="0" marT="133776" marB="133776"/>
                </a:tc>
                <a:tc>
                  <a:txBody>
                    <a:bodyPr/>
                    <a:lstStyle/>
                    <a:p>
                      <a:pPr algn="ctr">
                        <a:lnSpc>
                          <a:spcPct val="100000"/>
                        </a:lnSpc>
                        <a:spcBef>
                          <a:spcPts val="815"/>
                        </a:spcBef>
                      </a:pPr>
                      <a:r>
                        <a:rPr lang="en-US" sz="2000" b="0" cap="none" spc="0" dirty="0">
                          <a:solidFill>
                            <a:schemeClr val="tx1"/>
                          </a:solidFill>
                          <a:latin typeface="Times New Roman" panose="02020603050405020304" pitchFamily="18" charset="0"/>
                          <a:cs typeface="Times New Roman" panose="02020603050405020304" pitchFamily="18" charset="0"/>
                        </a:rPr>
                        <a:t>16</a:t>
                      </a:r>
                      <a:endParaRPr sz="2000" b="0" cap="none" spc="0" dirty="0">
                        <a:solidFill>
                          <a:schemeClr val="tx1"/>
                        </a:solidFill>
                        <a:latin typeface="Times New Roman" panose="02020603050405020304" pitchFamily="18" charset="0"/>
                        <a:cs typeface="Times New Roman" panose="02020603050405020304" pitchFamily="18" charset="0"/>
                      </a:endParaRP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1440">
                        <a:lnSpc>
                          <a:spcPct val="100000"/>
                        </a:lnSpc>
                        <a:spcBef>
                          <a:spcPts val="815"/>
                        </a:spcBef>
                      </a:pPr>
                      <a:r>
                        <a:rPr sz="2000" b="0" cap="none" spc="0">
                          <a:solidFill>
                            <a:schemeClr val="tx1"/>
                          </a:solidFill>
                          <a:latin typeface="Times New Roman" panose="02020603050405020304" pitchFamily="18" charset="0"/>
                          <a:cs typeface="Times New Roman" panose="02020603050405020304" pitchFamily="18" charset="0"/>
                        </a:rPr>
                        <a:t>Partition Table Entry #4</a:t>
                      </a: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2540" algn="ctr">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Yes</a:t>
                      </a:r>
                    </a:p>
                  </a:txBody>
                  <a:tcPr marL="173909" marR="0" marT="133776" marB="133776"/>
                </a:tc>
                <a:extLst>
                  <a:ext uri="{0D108BD9-81ED-4DB2-BD59-A6C34878D82A}">
                    <a16:rowId xmlns:a16="http://schemas.microsoft.com/office/drawing/2014/main" val="10005"/>
                  </a:ext>
                </a:extLst>
              </a:tr>
              <a:tr h="63320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815"/>
                        </a:spcBef>
                      </a:pPr>
                      <a:r>
                        <a:rPr sz="2000" b="0" cap="none" spc="0">
                          <a:solidFill>
                            <a:schemeClr val="tx1"/>
                          </a:solidFill>
                          <a:latin typeface="Times New Roman" panose="02020603050405020304" pitchFamily="18" charset="0"/>
                          <a:cs typeface="Times New Roman" panose="02020603050405020304" pitchFamily="18" charset="0"/>
                        </a:rPr>
                        <a:t>510 --&gt; 511</a:t>
                      </a:r>
                    </a:p>
                  </a:txBody>
                  <a:tcPr marL="173909" marR="0" marT="133776" marB="133776"/>
                </a:tc>
                <a:tc>
                  <a:txBody>
                    <a:bodyPr/>
                    <a:lstStyle/>
                    <a:p>
                      <a:pPr algn="ctr">
                        <a:lnSpc>
                          <a:spcPct val="100000"/>
                        </a:lnSpc>
                        <a:spcBef>
                          <a:spcPts val="815"/>
                        </a:spcBef>
                      </a:pPr>
                      <a:r>
                        <a:rPr lang="en-US" sz="2000" b="0" cap="none" spc="0" dirty="0">
                          <a:solidFill>
                            <a:schemeClr val="tx1"/>
                          </a:solidFill>
                          <a:latin typeface="Times New Roman" panose="02020603050405020304" pitchFamily="18" charset="0"/>
                          <a:cs typeface="Times New Roman" panose="02020603050405020304" pitchFamily="18" charset="0"/>
                        </a:rPr>
                        <a:t>2</a:t>
                      </a:r>
                      <a:endParaRPr sz="2000" b="0" cap="none" spc="0" dirty="0">
                        <a:solidFill>
                          <a:schemeClr val="tx1"/>
                        </a:solidFill>
                        <a:latin typeface="Times New Roman" panose="02020603050405020304" pitchFamily="18" charset="0"/>
                        <a:cs typeface="Times New Roman" panose="02020603050405020304" pitchFamily="18" charset="0"/>
                      </a:endParaRP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1440">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Signature value (0xAA55)</a:t>
                      </a:r>
                    </a:p>
                  </a:txBody>
                  <a:tcPr marL="173909" marR="0" marT="133776" marB="133776"/>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270" algn="ctr">
                        <a:lnSpc>
                          <a:spcPct val="100000"/>
                        </a:lnSpc>
                        <a:spcBef>
                          <a:spcPts val="815"/>
                        </a:spcBef>
                      </a:pPr>
                      <a:r>
                        <a:rPr sz="2000" b="0" cap="none" spc="0" dirty="0">
                          <a:solidFill>
                            <a:schemeClr val="tx1"/>
                          </a:solidFill>
                          <a:latin typeface="Times New Roman" panose="02020603050405020304" pitchFamily="18" charset="0"/>
                          <a:cs typeface="Times New Roman" panose="02020603050405020304" pitchFamily="18" charset="0"/>
                        </a:rPr>
                        <a:t>No</a:t>
                      </a:r>
                    </a:p>
                  </a:txBody>
                  <a:tcPr marL="173909" marR="0" marT="133776" marB="133776"/>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4648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759542-AE24-BA9F-6407-C63F4425A719}"/>
              </a:ext>
            </a:extLst>
          </p:cNvPr>
          <p:cNvPicPr>
            <a:picLocks noChangeAspect="1"/>
          </p:cNvPicPr>
          <p:nvPr/>
        </p:nvPicPr>
        <p:blipFill>
          <a:blip r:embed="rId2"/>
          <a:stretch>
            <a:fillRect/>
          </a:stretch>
        </p:blipFill>
        <p:spPr>
          <a:xfrm>
            <a:off x="996593" y="690418"/>
            <a:ext cx="6852863" cy="5477163"/>
          </a:xfrm>
          <a:prstGeom prst="rect">
            <a:avLst/>
          </a:prstGeom>
        </p:spPr>
      </p:pic>
      <p:cxnSp>
        <p:nvCxnSpPr>
          <p:cNvPr id="7" name="Straight Arrow Connector 6">
            <a:extLst>
              <a:ext uri="{FF2B5EF4-FFF2-40B4-BE49-F238E27FC236}">
                <a16:creationId xmlns:a16="http://schemas.microsoft.com/office/drawing/2014/main" id="{3003BFF8-B0E8-640A-5DA7-5F4C750AE30A}"/>
              </a:ext>
            </a:extLst>
          </p:cNvPr>
          <p:cNvCxnSpPr>
            <a:cxnSpLocks/>
          </p:cNvCxnSpPr>
          <p:nvPr/>
        </p:nvCxnSpPr>
        <p:spPr>
          <a:xfrm flipH="1">
            <a:off x="6277510" y="2075380"/>
            <a:ext cx="19212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F5683B-3F82-36BE-C8E3-F6B577A56468}"/>
              </a:ext>
            </a:extLst>
          </p:cNvPr>
          <p:cNvCxnSpPr>
            <a:cxnSpLocks/>
          </p:cNvCxnSpPr>
          <p:nvPr/>
        </p:nvCxnSpPr>
        <p:spPr>
          <a:xfrm flipH="1">
            <a:off x="6096000" y="3883631"/>
            <a:ext cx="2090794" cy="148659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1D07A4-C757-C8F2-30B3-7B2E77CD983A}"/>
              </a:ext>
            </a:extLst>
          </p:cNvPr>
          <p:cNvCxnSpPr>
            <a:cxnSpLocks/>
          </p:cNvCxnSpPr>
          <p:nvPr/>
        </p:nvCxnSpPr>
        <p:spPr>
          <a:xfrm flipH="1">
            <a:off x="6203879" y="4626930"/>
            <a:ext cx="1936686" cy="93823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1999E5-3675-398C-7E5F-8DB7057D5460}"/>
              </a:ext>
            </a:extLst>
          </p:cNvPr>
          <p:cNvCxnSpPr>
            <a:cxnSpLocks/>
          </p:cNvCxnSpPr>
          <p:nvPr/>
        </p:nvCxnSpPr>
        <p:spPr>
          <a:xfrm flipH="1">
            <a:off x="6202169" y="5198724"/>
            <a:ext cx="1952092" cy="51884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4746037-FFAA-812C-C2BE-FE898E352AD2}"/>
              </a:ext>
            </a:extLst>
          </p:cNvPr>
          <p:cNvCxnSpPr>
            <a:cxnSpLocks/>
          </p:cNvCxnSpPr>
          <p:nvPr/>
        </p:nvCxnSpPr>
        <p:spPr>
          <a:xfrm flipH="1">
            <a:off x="6200459" y="5565169"/>
            <a:ext cx="1998319" cy="32534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E867D4-28F8-3A4A-DFD6-F93045DBF96B}"/>
              </a:ext>
            </a:extLst>
          </p:cNvPr>
          <p:cNvCxnSpPr>
            <a:cxnSpLocks/>
          </p:cNvCxnSpPr>
          <p:nvPr/>
        </p:nvCxnSpPr>
        <p:spPr>
          <a:xfrm flipH="1">
            <a:off x="6219297" y="6042917"/>
            <a:ext cx="19212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20BD699-EF7B-09A1-18FE-B2398FC8C020}"/>
              </a:ext>
            </a:extLst>
          </p:cNvPr>
          <p:cNvSpPr txBox="1"/>
          <p:nvPr/>
        </p:nvSpPr>
        <p:spPr>
          <a:xfrm>
            <a:off x="8140565" y="1890714"/>
            <a:ext cx="1208918" cy="369332"/>
          </a:xfrm>
          <a:prstGeom prst="rect">
            <a:avLst/>
          </a:prstGeom>
          <a:solidFill>
            <a:srgbClr val="FFFF00"/>
          </a:solidFill>
        </p:spPr>
        <p:txBody>
          <a:bodyPr wrap="square" rtlCol="0">
            <a:spAutoFit/>
          </a:bodyPr>
          <a:lstStyle/>
          <a:p>
            <a:r>
              <a:rPr lang="en-US" dirty="0"/>
              <a:t>Boot code</a:t>
            </a:r>
          </a:p>
        </p:txBody>
      </p:sp>
      <p:sp>
        <p:nvSpPr>
          <p:cNvPr id="28" name="TextBox 27">
            <a:extLst>
              <a:ext uri="{FF2B5EF4-FFF2-40B4-BE49-F238E27FC236}">
                <a16:creationId xmlns:a16="http://schemas.microsoft.com/office/drawing/2014/main" id="{0E97CDF7-5DE8-3417-E737-FFBF1D1D546E}"/>
              </a:ext>
            </a:extLst>
          </p:cNvPr>
          <p:cNvSpPr txBox="1"/>
          <p:nvPr/>
        </p:nvSpPr>
        <p:spPr>
          <a:xfrm>
            <a:off x="8154261" y="3688691"/>
            <a:ext cx="2315105" cy="369332"/>
          </a:xfrm>
          <a:prstGeom prst="rect">
            <a:avLst/>
          </a:prstGeom>
          <a:solidFill>
            <a:srgbClr val="FF66FF"/>
          </a:solidFill>
        </p:spPr>
        <p:txBody>
          <a:bodyPr wrap="square" rtlCol="0">
            <a:spAutoFit/>
          </a:bodyPr>
          <a:lstStyle/>
          <a:p>
            <a:r>
              <a:rPr lang="en-US" dirty="0"/>
              <a:t>Partition table entry #1 </a:t>
            </a:r>
          </a:p>
        </p:txBody>
      </p:sp>
      <p:sp>
        <p:nvSpPr>
          <p:cNvPr id="30" name="TextBox 29">
            <a:extLst>
              <a:ext uri="{FF2B5EF4-FFF2-40B4-BE49-F238E27FC236}">
                <a16:creationId xmlns:a16="http://schemas.microsoft.com/office/drawing/2014/main" id="{971A2DAA-E2C6-6569-C793-AAA457231696}"/>
              </a:ext>
            </a:extLst>
          </p:cNvPr>
          <p:cNvSpPr txBox="1"/>
          <p:nvPr/>
        </p:nvSpPr>
        <p:spPr>
          <a:xfrm>
            <a:off x="8121727" y="4421382"/>
            <a:ext cx="2347639" cy="365873"/>
          </a:xfrm>
          <a:prstGeom prst="rect">
            <a:avLst/>
          </a:prstGeom>
          <a:solidFill>
            <a:srgbClr val="00FFFF"/>
          </a:solidFill>
        </p:spPr>
        <p:txBody>
          <a:bodyPr wrap="square" rtlCol="0">
            <a:spAutoFit/>
          </a:bodyPr>
          <a:lstStyle/>
          <a:p>
            <a:r>
              <a:rPr lang="en-US" dirty="0"/>
              <a:t>Partition table entry #2 </a:t>
            </a:r>
          </a:p>
        </p:txBody>
      </p:sp>
      <p:sp>
        <p:nvSpPr>
          <p:cNvPr id="32" name="TextBox 31">
            <a:extLst>
              <a:ext uri="{FF2B5EF4-FFF2-40B4-BE49-F238E27FC236}">
                <a16:creationId xmlns:a16="http://schemas.microsoft.com/office/drawing/2014/main" id="{F1CED84A-454F-4FFE-C0CE-C8586F4F2444}"/>
              </a:ext>
            </a:extLst>
          </p:cNvPr>
          <p:cNvSpPr txBox="1"/>
          <p:nvPr/>
        </p:nvSpPr>
        <p:spPr>
          <a:xfrm>
            <a:off x="8121727" y="4960203"/>
            <a:ext cx="2347639" cy="369332"/>
          </a:xfrm>
          <a:prstGeom prst="rect">
            <a:avLst/>
          </a:prstGeom>
          <a:solidFill>
            <a:srgbClr val="00FF00"/>
          </a:solidFill>
        </p:spPr>
        <p:txBody>
          <a:bodyPr wrap="square" rtlCol="0">
            <a:spAutoFit/>
          </a:bodyPr>
          <a:lstStyle/>
          <a:p>
            <a:r>
              <a:rPr lang="en-US" dirty="0"/>
              <a:t>Partition table entry #3 </a:t>
            </a:r>
          </a:p>
        </p:txBody>
      </p:sp>
      <p:sp>
        <p:nvSpPr>
          <p:cNvPr id="40" name="TextBox 39">
            <a:extLst>
              <a:ext uri="{FF2B5EF4-FFF2-40B4-BE49-F238E27FC236}">
                <a16:creationId xmlns:a16="http://schemas.microsoft.com/office/drawing/2014/main" id="{79695484-57E0-91D6-5DF0-1634ED89A96D}"/>
              </a:ext>
            </a:extLst>
          </p:cNvPr>
          <p:cNvSpPr txBox="1"/>
          <p:nvPr/>
        </p:nvSpPr>
        <p:spPr>
          <a:xfrm>
            <a:off x="8140565" y="5370228"/>
            <a:ext cx="2347639" cy="370775"/>
          </a:xfrm>
          <a:prstGeom prst="rect">
            <a:avLst/>
          </a:prstGeom>
          <a:solidFill>
            <a:srgbClr val="FF9933"/>
          </a:solidFill>
        </p:spPr>
        <p:txBody>
          <a:bodyPr wrap="square" rtlCol="0">
            <a:spAutoFit/>
          </a:bodyPr>
          <a:lstStyle/>
          <a:p>
            <a:r>
              <a:rPr lang="en-US" dirty="0"/>
              <a:t>Partition table entry #4 </a:t>
            </a:r>
          </a:p>
        </p:txBody>
      </p:sp>
      <p:sp>
        <p:nvSpPr>
          <p:cNvPr id="41" name="TextBox 40">
            <a:extLst>
              <a:ext uri="{FF2B5EF4-FFF2-40B4-BE49-F238E27FC236}">
                <a16:creationId xmlns:a16="http://schemas.microsoft.com/office/drawing/2014/main" id="{406297AE-B5E1-304A-42D9-2E4C67759857}"/>
              </a:ext>
            </a:extLst>
          </p:cNvPr>
          <p:cNvSpPr txBox="1"/>
          <p:nvPr/>
        </p:nvSpPr>
        <p:spPr>
          <a:xfrm>
            <a:off x="8154261" y="5844383"/>
            <a:ext cx="2347639" cy="369332"/>
          </a:xfrm>
          <a:prstGeom prst="rect">
            <a:avLst/>
          </a:prstGeom>
          <a:solidFill>
            <a:srgbClr val="2856C8"/>
          </a:solidFill>
        </p:spPr>
        <p:txBody>
          <a:bodyPr wrap="square" rtlCol="0">
            <a:spAutoFit/>
          </a:bodyPr>
          <a:lstStyle/>
          <a:p>
            <a:r>
              <a:rPr lang="en-US" dirty="0">
                <a:solidFill>
                  <a:schemeClr val="bg1"/>
                </a:solidFill>
              </a:rPr>
              <a:t>Signature value</a:t>
            </a:r>
          </a:p>
        </p:txBody>
      </p:sp>
    </p:spTree>
    <p:extLst>
      <p:ext uri="{BB962C8B-B14F-4D97-AF65-F5344CB8AC3E}">
        <p14:creationId xmlns:p14="http://schemas.microsoft.com/office/powerpoint/2010/main" val="44909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FE18-E9C0-0C60-CF77-E6CD56AEFD72}"/>
              </a:ext>
            </a:extLst>
          </p:cNvPr>
          <p:cNvSpPr>
            <a:spLocks noGrp="1"/>
          </p:cNvSpPr>
          <p:nvPr>
            <p:ph type="title"/>
          </p:nvPr>
        </p:nvSpPr>
        <p:spPr/>
        <p:txBody>
          <a:bodyPr/>
          <a:lstStyle/>
          <a:p>
            <a:r>
              <a:rPr lang="en-US" dirty="0"/>
              <a:t>MBR – Boot code</a:t>
            </a:r>
          </a:p>
        </p:txBody>
      </p:sp>
      <p:sp>
        <p:nvSpPr>
          <p:cNvPr id="3" name="Content Placeholder 2">
            <a:extLst>
              <a:ext uri="{FF2B5EF4-FFF2-40B4-BE49-F238E27FC236}">
                <a16:creationId xmlns:a16="http://schemas.microsoft.com/office/drawing/2014/main" id="{0AE74CDC-69E6-A0CC-E7A7-8226DADB8016}"/>
              </a:ext>
            </a:extLst>
          </p:cNvPr>
          <p:cNvSpPr>
            <a:spLocks noGrp="1"/>
          </p:cNvSpPr>
          <p:nvPr>
            <p:ph idx="1"/>
          </p:nvPr>
        </p:nvSpPr>
        <p:spPr/>
        <p:txBody>
          <a:bodyPr>
            <a:normAutofit/>
          </a:bodyPr>
          <a:lstStyle/>
          <a:p>
            <a:r>
              <a:rPr lang="en-US" dirty="0"/>
              <a:t>Boot code</a:t>
            </a:r>
          </a:p>
          <a:p>
            <a:pPr lvl="1"/>
            <a:r>
              <a:rPr lang="en-US" dirty="0"/>
              <a:t>contains the instructions that tell the computer how to process the partition table and locate the operating system.</a:t>
            </a:r>
          </a:p>
          <a:p>
            <a:pPr lvl="1"/>
            <a:r>
              <a:rPr lang="en-US" dirty="0"/>
              <a:t>Standard boot code processes the partition table in the MBR and identifies which partition has the bootable flag set</a:t>
            </a:r>
          </a:p>
          <a:p>
            <a:pPr lvl="1"/>
            <a:r>
              <a:rPr lang="en-US" dirty="0"/>
              <a:t>Find partition, and execute code found</a:t>
            </a:r>
          </a:p>
          <a:p>
            <a:pPr lvl="1"/>
            <a:r>
              <a:rPr lang="en-US" dirty="0"/>
              <a:t>Boot loader might need more than 446 bytes! </a:t>
            </a:r>
            <a:r>
              <a:rPr lang="en-US" i="1" dirty="0"/>
              <a:t>(</a:t>
            </a:r>
            <a:r>
              <a:rPr lang="en-US" i="1" dirty="0" err="1"/>
              <a:t>jmp</a:t>
            </a:r>
            <a:r>
              <a:rPr lang="en-US" i="1" dirty="0"/>
              <a:t> to the loader EB 09)</a:t>
            </a:r>
          </a:p>
          <a:p>
            <a:pPr lvl="1"/>
            <a:endParaRPr lang="en-US" dirty="0"/>
          </a:p>
          <a:p>
            <a:endParaRPr lang="en-US" dirty="0"/>
          </a:p>
        </p:txBody>
      </p:sp>
    </p:spTree>
    <p:extLst>
      <p:ext uri="{BB962C8B-B14F-4D97-AF65-F5344CB8AC3E}">
        <p14:creationId xmlns:p14="http://schemas.microsoft.com/office/powerpoint/2010/main" val="281831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2664744-9E9C-97E3-E3EE-FB2B2333C07F}"/>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MBR – partition table</a:t>
            </a:r>
          </a:p>
        </p:txBody>
      </p:sp>
      <p:sp>
        <p:nvSpPr>
          <p:cNvPr id="3" name="Content Placeholder 2">
            <a:extLst>
              <a:ext uri="{FF2B5EF4-FFF2-40B4-BE49-F238E27FC236}">
                <a16:creationId xmlns:a16="http://schemas.microsoft.com/office/drawing/2014/main" id="{8C15AC18-C027-F3CC-BBAB-28756C70727B}"/>
              </a:ext>
            </a:extLst>
          </p:cNvPr>
          <p:cNvSpPr>
            <a:spLocks noGrp="1"/>
          </p:cNvSpPr>
          <p:nvPr>
            <p:ph idx="1"/>
          </p:nvPr>
        </p:nvSpPr>
        <p:spPr>
          <a:xfrm>
            <a:off x="929141" y="2430471"/>
            <a:ext cx="2835464" cy="3552039"/>
          </a:xfrm>
        </p:spPr>
        <p:txBody>
          <a:bodyPr>
            <a:normAutofit fontScale="92500"/>
          </a:bodyPr>
          <a:lstStyle/>
          <a:p>
            <a:r>
              <a:rPr lang="en-US" sz="1800" dirty="0">
                <a:solidFill>
                  <a:srgbClr val="262626"/>
                </a:solidFill>
              </a:rPr>
              <a:t>Partition Table</a:t>
            </a:r>
          </a:p>
          <a:p>
            <a:pPr lvl="1"/>
            <a:r>
              <a:rPr lang="en-US" sz="1800" dirty="0">
                <a:solidFill>
                  <a:srgbClr val="262626"/>
                </a:solidFill>
              </a:rPr>
              <a:t>Each entry = 16 byte</a:t>
            </a:r>
          </a:p>
          <a:p>
            <a:pPr lvl="1"/>
            <a:r>
              <a:rPr lang="en-US" sz="1800" dirty="0">
                <a:solidFill>
                  <a:srgbClr val="262626"/>
                </a:solidFill>
              </a:rPr>
              <a:t>Four entries, each can describe a partition</a:t>
            </a:r>
          </a:p>
          <a:p>
            <a:pPr lvl="1"/>
            <a:r>
              <a:rPr lang="en-US" sz="1800" dirty="0">
                <a:solidFill>
                  <a:srgbClr val="262626"/>
                </a:solidFill>
              </a:rPr>
              <a:t>partition entry is written in little endian (</a:t>
            </a:r>
            <a:r>
              <a:rPr lang="en-US" sz="1600" dirty="0"/>
              <a:t>Little endian stores with the least significant byte first (low address) in smallest address; read from right to left.</a:t>
            </a:r>
            <a:r>
              <a:rPr lang="en-US" sz="1800" dirty="0">
                <a:solidFill>
                  <a:srgbClr val="262626"/>
                </a:solidFill>
              </a:rPr>
              <a:t>)</a:t>
            </a:r>
          </a:p>
          <a:p>
            <a:endParaRPr lang="en-US" sz="1800" dirty="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7">
            <a:extLst>
              <a:ext uri="{FF2B5EF4-FFF2-40B4-BE49-F238E27FC236}">
                <a16:creationId xmlns:a16="http://schemas.microsoft.com/office/drawing/2014/main" id="{F9E0001E-6496-5387-D7E6-556C0568C811}"/>
              </a:ext>
            </a:extLst>
          </p:cNvPr>
          <p:cNvGraphicFramePr>
            <a:graphicFrameLocks noGrp="1"/>
          </p:cNvGraphicFramePr>
          <p:nvPr>
            <p:extLst>
              <p:ext uri="{D42A27DB-BD31-4B8C-83A1-F6EECF244321}">
                <p14:modId xmlns:p14="http://schemas.microsoft.com/office/powerpoint/2010/main" val="3775684096"/>
              </p:ext>
            </p:extLst>
          </p:nvPr>
        </p:nvGraphicFramePr>
        <p:xfrm>
          <a:off x="4932477" y="1070884"/>
          <a:ext cx="6944448" cy="4216417"/>
        </p:xfrm>
        <a:graphic>
          <a:graphicData uri="http://schemas.openxmlformats.org/drawingml/2006/table">
            <a:tbl>
              <a:tblPr firstRow="1" bandRow="1">
                <a:tableStyleId>{912C8C85-51F0-491E-9774-3900AFEF0FD7}</a:tableStyleId>
              </a:tblPr>
              <a:tblGrid>
                <a:gridCol w="1520958">
                  <a:extLst>
                    <a:ext uri="{9D8B030D-6E8A-4147-A177-3AD203B41FA5}">
                      <a16:colId xmlns:a16="http://schemas.microsoft.com/office/drawing/2014/main" val="20000"/>
                    </a:ext>
                  </a:extLst>
                </a:gridCol>
                <a:gridCol w="1252183">
                  <a:extLst>
                    <a:ext uri="{9D8B030D-6E8A-4147-A177-3AD203B41FA5}">
                      <a16:colId xmlns:a16="http://schemas.microsoft.com/office/drawing/2014/main" val="1780902224"/>
                    </a:ext>
                  </a:extLst>
                </a:gridCol>
                <a:gridCol w="2743200">
                  <a:extLst>
                    <a:ext uri="{9D8B030D-6E8A-4147-A177-3AD203B41FA5}">
                      <a16:colId xmlns:a16="http://schemas.microsoft.com/office/drawing/2014/main" val="20001"/>
                    </a:ext>
                  </a:extLst>
                </a:gridCol>
                <a:gridCol w="1428107">
                  <a:extLst>
                    <a:ext uri="{9D8B030D-6E8A-4147-A177-3AD203B41FA5}">
                      <a16:colId xmlns:a16="http://schemas.microsoft.com/office/drawing/2014/main" val="20002"/>
                    </a:ext>
                  </a:extLst>
                </a:gridCol>
              </a:tblGrid>
              <a:tr h="561710">
                <a:tc>
                  <a:txBody>
                    <a:bodyPr/>
                    <a:lstStyle/>
                    <a:p>
                      <a:pPr marL="139065">
                        <a:lnSpc>
                          <a:spcPct val="100000"/>
                        </a:lnSpc>
                        <a:spcBef>
                          <a:spcPts val="295"/>
                        </a:spcBef>
                      </a:pPr>
                      <a:r>
                        <a:rPr sz="1700" b="1" cap="all" spc="60" dirty="0">
                          <a:solidFill>
                            <a:schemeClr val="tx1"/>
                          </a:solidFill>
                          <a:latin typeface="Times New Roman" panose="02020603050405020304" pitchFamily="18" charset="0"/>
                          <a:cs typeface="Times New Roman" panose="02020603050405020304" pitchFamily="18" charset="0"/>
                        </a:rPr>
                        <a:t>Byte </a:t>
                      </a:r>
                      <a:endParaRPr lang="en-US" sz="1700" b="1" cap="all" spc="60" dirty="0">
                        <a:solidFill>
                          <a:schemeClr val="tx1"/>
                        </a:solidFill>
                        <a:latin typeface="Times New Roman" panose="02020603050405020304" pitchFamily="18" charset="0"/>
                        <a:cs typeface="Times New Roman" panose="02020603050405020304" pitchFamily="18" charset="0"/>
                      </a:endParaRPr>
                    </a:p>
                    <a:p>
                      <a:pPr marL="139065">
                        <a:lnSpc>
                          <a:spcPct val="100000"/>
                        </a:lnSpc>
                        <a:spcBef>
                          <a:spcPts val="295"/>
                        </a:spcBef>
                      </a:pPr>
                      <a:r>
                        <a:rPr sz="1700" b="1" cap="all" spc="60" dirty="0">
                          <a:solidFill>
                            <a:schemeClr val="tx1"/>
                          </a:solidFill>
                          <a:latin typeface="Times New Roman" panose="02020603050405020304" pitchFamily="18" charset="0"/>
                          <a:cs typeface="Times New Roman" panose="02020603050405020304" pitchFamily="18" charset="0"/>
                        </a:rPr>
                        <a:t>Range</a:t>
                      </a:r>
                    </a:p>
                  </a:txBody>
                  <a:tcPr marL="0" marR="0" marT="127661" marB="127661" anchor="b"/>
                </a:tc>
                <a:tc>
                  <a:txBody>
                    <a:bodyPr/>
                    <a:lstStyle/>
                    <a:p>
                      <a:pPr marL="139065">
                        <a:lnSpc>
                          <a:spcPct val="100000"/>
                        </a:lnSpc>
                        <a:spcBef>
                          <a:spcPts val="295"/>
                        </a:spcBef>
                      </a:pPr>
                      <a:r>
                        <a:rPr lang="en-US" sz="1700" b="1" cap="all" spc="60" dirty="0">
                          <a:solidFill>
                            <a:schemeClr val="tx1"/>
                          </a:solidFill>
                          <a:latin typeface="Times New Roman" panose="02020603050405020304" pitchFamily="18" charset="0"/>
                          <a:cs typeface="Times New Roman" panose="02020603050405020304" pitchFamily="18" charset="0"/>
                        </a:rPr>
                        <a:t>length</a:t>
                      </a:r>
                      <a:endParaRPr sz="1700" b="1" cap="all" spc="60" dirty="0">
                        <a:solidFill>
                          <a:schemeClr val="tx1"/>
                        </a:solidFill>
                        <a:latin typeface="Times New Roman" panose="02020603050405020304" pitchFamily="18" charset="0"/>
                        <a:cs typeface="Times New Roman" panose="02020603050405020304" pitchFamily="18" charset="0"/>
                      </a:endParaRPr>
                    </a:p>
                  </a:txBody>
                  <a:tcPr marL="0" marR="0" marT="127661" marB="127661" anchor="b"/>
                </a:tc>
                <a:tc>
                  <a:txBody>
                    <a:bodyPr/>
                    <a:lstStyle/>
                    <a:p>
                      <a:pPr marL="1032510">
                        <a:lnSpc>
                          <a:spcPct val="100000"/>
                        </a:lnSpc>
                        <a:spcBef>
                          <a:spcPts val="295"/>
                        </a:spcBef>
                      </a:pPr>
                      <a:r>
                        <a:rPr sz="1700" b="1" cap="all" spc="60">
                          <a:solidFill>
                            <a:schemeClr val="tx1"/>
                          </a:solidFill>
                          <a:latin typeface="Times New Roman" panose="02020603050405020304" pitchFamily="18" charset="0"/>
                          <a:cs typeface="Times New Roman" panose="02020603050405020304" pitchFamily="18" charset="0"/>
                        </a:rPr>
                        <a:t>Description</a:t>
                      </a:r>
                    </a:p>
                  </a:txBody>
                  <a:tcPr marL="0" marR="0" marT="127661" marB="127661" anchor="b"/>
                </a:tc>
                <a:tc>
                  <a:txBody>
                    <a:bodyPr/>
                    <a:lstStyle/>
                    <a:p>
                      <a:pPr marL="635" algn="ctr">
                        <a:lnSpc>
                          <a:spcPct val="100000"/>
                        </a:lnSpc>
                        <a:spcBef>
                          <a:spcPts val="295"/>
                        </a:spcBef>
                      </a:pPr>
                      <a:r>
                        <a:rPr sz="1700" b="1" cap="all" spc="60">
                          <a:solidFill>
                            <a:schemeClr val="tx1"/>
                          </a:solidFill>
                          <a:latin typeface="Times New Roman" panose="02020603050405020304" pitchFamily="18" charset="0"/>
                          <a:cs typeface="Times New Roman" panose="02020603050405020304" pitchFamily="18" charset="0"/>
                        </a:rPr>
                        <a:t>Essential</a:t>
                      </a:r>
                    </a:p>
                  </a:txBody>
                  <a:tcPr marL="0" marR="0" marT="127661" marB="127661" anchor="b"/>
                </a:tc>
                <a:extLst>
                  <a:ext uri="{0D108BD9-81ED-4DB2-BD59-A6C34878D82A}">
                    <a16:rowId xmlns:a16="http://schemas.microsoft.com/office/drawing/2014/main" val="10000"/>
                  </a:ext>
                </a:extLst>
              </a:tr>
              <a:tr h="567029">
                <a:tc>
                  <a:txBody>
                    <a:bodyPr/>
                    <a:lstStyle/>
                    <a:p>
                      <a:pPr marL="91440">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0 --&gt; 0</a:t>
                      </a:r>
                    </a:p>
                  </a:txBody>
                  <a:tcPr marL="0" marR="0" marT="47873" marB="127661"/>
                </a:tc>
                <a:tc>
                  <a:txBody>
                    <a:bodyPr/>
                    <a:lstStyle/>
                    <a:p>
                      <a:pPr marL="91440">
                        <a:lnSpc>
                          <a:spcPct val="100000"/>
                        </a:lnSpc>
                        <a:spcBef>
                          <a:spcPts val="270"/>
                        </a:spcBef>
                      </a:pPr>
                      <a:r>
                        <a:rPr lang="en-US" sz="2200" cap="none" spc="0" dirty="0">
                          <a:solidFill>
                            <a:schemeClr val="tx1"/>
                          </a:solidFill>
                          <a:latin typeface="Times New Roman" panose="02020603050405020304" pitchFamily="18" charset="0"/>
                          <a:cs typeface="Times New Roman" panose="02020603050405020304" pitchFamily="18" charset="0"/>
                        </a:rPr>
                        <a:t>1</a:t>
                      </a:r>
                      <a:endParaRPr sz="2200" cap="none" spc="0" dirty="0">
                        <a:solidFill>
                          <a:schemeClr val="tx1"/>
                        </a:solidFill>
                        <a:latin typeface="Times New Roman" panose="02020603050405020304" pitchFamily="18" charset="0"/>
                        <a:cs typeface="Times New Roman" panose="02020603050405020304" pitchFamily="18" charset="0"/>
                      </a:endParaRPr>
                    </a:p>
                  </a:txBody>
                  <a:tcPr marL="0" marR="0" marT="47873" marB="127661"/>
                </a:tc>
                <a:tc>
                  <a:txBody>
                    <a:bodyPr/>
                    <a:lstStyle/>
                    <a:p>
                      <a:pPr marL="91440">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Bootable Flag</a:t>
                      </a:r>
                    </a:p>
                  </a:txBody>
                  <a:tcPr marL="0" marR="0" marT="47873" marB="127661"/>
                </a:tc>
                <a:tc>
                  <a:txBody>
                    <a:bodyPr/>
                    <a:lstStyle/>
                    <a:p>
                      <a:pPr marL="1270" algn="ctr">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No</a:t>
                      </a:r>
                    </a:p>
                  </a:txBody>
                  <a:tcPr marL="0" marR="0" marT="47873" marB="127661"/>
                </a:tc>
                <a:extLst>
                  <a:ext uri="{0D108BD9-81ED-4DB2-BD59-A6C34878D82A}">
                    <a16:rowId xmlns:a16="http://schemas.microsoft.com/office/drawing/2014/main" val="10001"/>
                  </a:ext>
                </a:extLst>
              </a:tr>
              <a:tr h="567029">
                <a:tc>
                  <a:txBody>
                    <a:bodyPr/>
                    <a:lstStyle/>
                    <a:p>
                      <a:pPr marL="91440">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1 --&gt; 3</a:t>
                      </a:r>
                    </a:p>
                  </a:txBody>
                  <a:tcPr marL="0" marR="0" marT="47873" marB="127661"/>
                </a:tc>
                <a:tc>
                  <a:txBody>
                    <a:bodyPr/>
                    <a:lstStyle/>
                    <a:p>
                      <a:pPr marL="91440">
                        <a:lnSpc>
                          <a:spcPct val="100000"/>
                        </a:lnSpc>
                        <a:spcBef>
                          <a:spcPts val="270"/>
                        </a:spcBef>
                      </a:pPr>
                      <a:r>
                        <a:rPr lang="en-US" sz="2200" cap="none" spc="0" dirty="0">
                          <a:solidFill>
                            <a:schemeClr val="tx1"/>
                          </a:solidFill>
                          <a:latin typeface="Times New Roman" panose="02020603050405020304" pitchFamily="18" charset="0"/>
                          <a:cs typeface="Times New Roman" panose="02020603050405020304" pitchFamily="18" charset="0"/>
                        </a:rPr>
                        <a:t>3</a:t>
                      </a:r>
                      <a:endParaRPr sz="2200" cap="none" spc="0" dirty="0">
                        <a:solidFill>
                          <a:schemeClr val="tx1"/>
                        </a:solidFill>
                        <a:latin typeface="Times New Roman" panose="02020603050405020304" pitchFamily="18" charset="0"/>
                        <a:cs typeface="Times New Roman" panose="02020603050405020304" pitchFamily="18" charset="0"/>
                      </a:endParaRPr>
                    </a:p>
                  </a:txBody>
                  <a:tcPr marL="0" marR="0" marT="47873" marB="127661"/>
                </a:tc>
                <a:tc>
                  <a:txBody>
                    <a:bodyPr/>
                    <a:lstStyle/>
                    <a:p>
                      <a:pPr marL="91440">
                        <a:lnSpc>
                          <a:spcPct val="100000"/>
                        </a:lnSpc>
                        <a:spcBef>
                          <a:spcPts val="270"/>
                        </a:spcBef>
                      </a:pPr>
                      <a:r>
                        <a:rPr sz="2200" cap="none" spc="0" dirty="0">
                          <a:solidFill>
                            <a:schemeClr val="tx1"/>
                          </a:solidFill>
                          <a:latin typeface="Times New Roman" panose="02020603050405020304" pitchFamily="18" charset="0"/>
                          <a:cs typeface="Times New Roman" panose="02020603050405020304" pitchFamily="18" charset="0"/>
                        </a:rPr>
                        <a:t>Starting CHS Address</a:t>
                      </a:r>
                    </a:p>
                  </a:txBody>
                  <a:tcPr marL="0" marR="0" marT="47873" marB="127661"/>
                </a:tc>
                <a:tc>
                  <a:txBody>
                    <a:bodyPr/>
                    <a:lstStyle/>
                    <a:p>
                      <a:pPr marL="1270" algn="ctr">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Yes</a:t>
                      </a:r>
                    </a:p>
                  </a:txBody>
                  <a:tcPr marL="0" marR="0" marT="47873" marB="127661"/>
                </a:tc>
                <a:extLst>
                  <a:ext uri="{0D108BD9-81ED-4DB2-BD59-A6C34878D82A}">
                    <a16:rowId xmlns:a16="http://schemas.microsoft.com/office/drawing/2014/main" val="10002"/>
                  </a:ext>
                </a:extLst>
              </a:tr>
              <a:tr h="567029">
                <a:tc>
                  <a:txBody>
                    <a:bodyPr/>
                    <a:lstStyle/>
                    <a:p>
                      <a:pPr marL="91440">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4 --&gt; 4</a:t>
                      </a:r>
                    </a:p>
                  </a:txBody>
                  <a:tcPr marL="0" marR="0" marT="47873" marB="127661"/>
                </a:tc>
                <a:tc>
                  <a:txBody>
                    <a:bodyPr/>
                    <a:lstStyle/>
                    <a:p>
                      <a:pPr marL="91440">
                        <a:lnSpc>
                          <a:spcPct val="100000"/>
                        </a:lnSpc>
                        <a:spcBef>
                          <a:spcPts val="270"/>
                        </a:spcBef>
                      </a:pPr>
                      <a:r>
                        <a:rPr lang="en-US" sz="2200" cap="none" spc="0" dirty="0">
                          <a:solidFill>
                            <a:schemeClr val="tx1"/>
                          </a:solidFill>
                          <a:latin typeface="Times New Roman" panose="02020603050405020304" pitchFamily="18" charset="0"/>
                          <a:cs typeface="Times New Roman" panose="02020603050405020304" pitchFamily="18" charset="0"/>
                        </a:rPr>
                        <a:t>1</a:t>
                      </a:r>
                      <a:endParaRPr sz="2200" cap="none" spc="0" dirty="0">
                        <a:solidFill>
                          <a:schemeClr val="tx1"/>
                        </a:solidFill>
                        <a:latin typeface="Times New Roman" panose="02020603050405020304" pitchFamily="18" charset="0"/>
                        <a:cs typeface="Times New Roman" panose="02020603050405020304" pitchFamily="18" charset="0"/>
                      </a:endParaRPr>
                    </a:p>
                  </a:txBody>
                  <a:tcPr marL="0" marR="0" marT="47873" marB="127661"/>
                </a:tc>
                <a:tc>
                  <a:txBody>
                    <a:bodyPr/>
                    <a:lstStyle/>
                    <a:p>
                      <a:pPr marL="91440">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Partition Type</a:t>
                      </a:r>
                    </a:p>
                  </a:txBody>
                  <a:tcPr marL="0" marR="0" marT="47873" marB="127661"/>
                </a:tc>
                <a:tc>
                  <a:txBody>
                    <a:bodyPr/>
                    <a:lstStyle/>
                    <a:p>
                      <a:pPr marL="1270" algn="ctr">
                        <a:lnSpc>
                          <a:spcPct val="100000"/>
                        </a:lnSpc>
                        <a:spcBef>
                          <a:spcPts val="270"/>
                        </a:spcBef>
                      </a:pPr>
                      <a:r>
                        <a:rPr sz="2200" cap="none" spc="0">
                          <a:solidFill>
                            <a:schemeClr val="tx1"/>
                          </a:solidFill>
                          <a:latin typeface="Times New Roman" panose="02020603050405020304" pitchFamily="18" charset="0"/>
                          <a:cs typeface="Times New Roman" panose="02020603050405020304" pitchFamily="18" charset="0"/>
                        </a:rPr>
                        <a:t>No</a:t>
                      </a:r>
                    </a:p>
                  </a:txBody>
                  <a:tcPr marL="0" marR="0" marT="47873" marB="127661"/>
                </a:tc>
                <a:extLst>
                  <a:ext uri="{0D108BD9-81ED-4DB2-BD59-A6C34878D82A}">
                    <a16:rowId xmlns:a16="http://schemas.microsoft.com/office/drawing/2014/main" val="10003"/>
                  </a:ext>
                </a:extLst>
              </a:tr>
              <a:tr h="567916">
                <a:tc>
                  <a:txBody>
                    <a:bodyPr/>
                    <a:lstStyle/>
                    <a:p>
                      <a:pPr marL="91440">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5 --&gt; 7</a:t>
                      </a:r>
                    </a:p>
                  </a:txBody>
                  <a:tcPr marL="0" marR="0" marT="48759" marB="127661"/>
                </a:tc>
                <a:tc>
                  <a:txBody>
                    <a:bodyPr/>
                    <a:lstStyle/>
                    <a:p>
                      <a:pPr marL="91440">
                        <a:lnSpc>
                          <a:spcPct val="100000"/>
                        </a:lnSpc>
                        <a:spcBef>
                          <a:spcPts val="275"/>
                        </a:spcBef>
                      </a:pPr>
                      <a:r>
                        <a:rPr lang="en-US" sz="2200" cap="none" spc="0" dirty="0">
                          <a:solidFill>
                            <a:schemeClr val="tx1"/>
                          </a:solidFill>
                          <a:latin typeface="Times New Roman" panose="02020603050405020304" pitchFamily="18" charset="0"/>
                          <a:cs typeface="Times New Roman" panose="02020603050405020304" pitchFamily="18" charset="0"/>
                        </a:rPr>
                        <a:t>3</a:t>
                      </a:r>
                      <a:endParaRPr sz="2200" cap="none" spc="0" dirty="0">
                        <a:solidFill>
                          <a:schemeClr val="tx1"/>
                        </a:solidFill>
                        <a:latin typeface="Times New Roman" panose="02020603050405020304" pitchFamily="18" charset="0"/>
                        <a:cs typeface="Times New Roman" panose="02020603050405020304" pitchFamily="18" charset="0"/>
                      </a:endParaRPr>
                    </a:p>
                  </a:txBody>
                  <a:tcPr marL="0" marR="0" marT="48759" marB="127661"/>
                </a:tc>
                <a:tc>
                  <a:txBody>
                    <a:bodyPr/>
                    <a:lstStyle/>
                    <a:p>
                      <a:pPr marL="91440">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Ending CHS Address</a:t>
                      </a:r>
                    </a:p>
                  </a:txBody>
                  <a:tcPr marL="0" marR="0" marT="48759" marB="127661"/>
                </a:tc>
                <a:tc>
                  <a:txBody>
                    <a:bodyPr/>
                    <a:lstStyle/>
                    <a:p>
                      <a:pPr marL="1270" algn="ctr">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Yes</a:t>
                      </a:r>
                    </a:p>
                  </a:txBody>
                  <a:tcPr marL="0" marR="0" marT="48759" marB="127661"/>
                </a:tc>
                <a:extLst>
                  <a:ext uri="{0D108BD9-81ED-4DB2-BD59-A6C34878D82A}">
                    <a16:rowId xmlns:a16="http://schemas.microsoft.com/office/drawing/2014/main" val="10004"/>
                  </a:ext>
                </a:extLst>
              </a:tr>
              <a:tr h="567916">
                <a:tc>
                  <a:txBody>
                    <a:bodyPr/>
                    <a:lstStyle/>
                    <a:p>
                      <a:pPr marL="91440">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8 --&gt; 11</a:t>
                      </a:r>
                    </a:p>
                  </a:txBody>
                  <a:tcPr marL="0" marR="0" marT="48759" marB="127661"/>
                </a:tc>
                <a:tc>
                  <a:txBody>
                    <a:bodyPr/>
                    <a:lstStyle/>
                    <a:p>
                      <a:pPr marL="91440">
                        <a:lnSpc>
                          <a:spcPct val="100000"/>
                        </a:lnSpc>
                        <a:spcBef>
                          <a:spcPts val="275"/>
                        </a:spcBef>
                      </a:pPr>
                      <a:r>
                        <a:rPr lang="en-US" sz="2200" cap="none" spc="0" dirty="0">
                          <a:solidFill>
                            <a:schemeClr val="tx1"/>
                          </a:solidFill>
                          <a:latin typeface="Times New Roman" panose="02020603050405020304" pitchFamily="18" charset="0"/>
                          <a:cs typeface="Times New Roman" panose="02020603050405020304" pitchFamily="18" charset="0"/>
                        </a:rPr>
                        <a:t>4</a:t>
                      </a:r>
                      <a:endParaRPr sz="2200" cap="none" spc="0" dirty="0">
                        <a:solidFill>
                          <a:schemeClr val="tx1"/>
                        </a:solidFill>
                        <a:latin typeface="Times New Roman" panose="02020603050405020304" pitchFamily="18" charset="0"/>
                        <a:cs typeface="Times New Roman" panose="02020603050405020304" pitchFamily="18" charset="0"/>
                      </a:endParaRPr>
                    </a:p>
                  </a:txBody>
                  <a:tcPr marL="0" marR="0" marT="48759" marB="127661"/>
                </a:tc>
                <a:tc>
                  <a:txBody>
                    <a:bodyPr/>
                    <a:lstStyle/>
                    <a:p>
                      <a:pPr marL="91440">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Starting LBA Address</a:t>
                      </a:r>
                    </a:p>
                  </a:txBody>
                  <a:tcPr marL="0" marR="0" marT="48759" marB="127661"/>
                </a:tc>
                <a:tc>
                  <a:txBody>
                    <a:bodyPr/>
                    <a:lstStyle/>
                    <a:p>
                      <a:pPr marL="1270" algn="ctr">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Yes</a:t>
                      </a:r>
                    </a:p>
                  </a:txBody>
                  <a:tcPr marL="0" marR="0" marT="48759" marB="127661"/>
                </a:tc>
                <a:extLst>
                  <a:ext uri="{0D108BD9-81ED-4DB2-BD59-A6C34878D82A}">
                    <a16:rowId xmlns:a16="http://schemas.microsoft.com/office/drawing/2014/main" val="10005"/>
                  </a:ext>
                </a:extLst>
              </a:tr>
              <a:tr h="567916">
                <a:tc>
                  <a:txBody>
                    <a:bodyPr/>
                    <a:lstStyle/>
                    <a:p>
                      <a:pPr marL="91440">
                        <a:lnSpc>
                          <a:spcPct val="100000"/>
                        </a:lnSpc>
                        <a:spcBef>
                          <a:spcPts val="275"/>
                        </a:spcBef>
                      </a:pPr>
                      <a:r>
                        <a:rPr sz="2200" cap="none" spc="0" dirty="0">
                          <a:solidFill>
                            <a:schemeClr val="tx1"/>
                          </a:solidFill>
                          <a:latin typeface="Times New Roman" panose="02020603050405020304" pitchFamily="18" charset="0"/>
                          <a:cs typeface="Times New Roman" panose="02020603050405020304" pitchFamily="18" charset="0"/>
                        </a:rPr>
                        <a:t>12 --&gt; 15</a:t>
                      </a:r>
                    </a:p>
                  </a:txBody>
                  <a:tcPr marL="0" marR="0" marT="48759" marB="127661"/>
                </a:tc>
                <a:tc>
                  <a:txBody>
                    <a:bodyPr/>
                    <a:lstStyle/>
                    <a:p>
                      <a:pPr marL="91440">
                        <a:lnSpc>
                          <a:spcPct val="100000"/>
                        </a:lnSpc>
                        <a:spcBef>
                          <a:spcPts val="275"/>
                        </a:spcBef>
                      </a:pPr>
                      <a:r>
                        <a:rPr lang="en-US" sz="2200" cap="none" spc="0" dirty="0">
                          <a:solidFill>
                            <a:schemeClr val="tx1"/>
                          </a:solidFill>
                          <a:latin typeface="Times New Roman" panose="02020603050405020304" pitchFamily="18" charset="0"/>
                          <a:cs typeface="Times New Roman" panose="02020603050405020304" pitchFamily="18" charset="0"/>
                        </a:rPr>
                        <a:t>4</a:t>
                      </a:r>
                      <a:endParaRPr sz="2200" cap="none" spc="0" dirty="0">
                        <a:solidFill>
                          <a:schemeClr val="tx1"/>
                        </a:solidFill>
                        <a:latin typeface="Times New Roman" panose="02020603050405020304" pitchFamily="18" charset="0"/>
                        <a:cs typeface="Times New Roman" panose="02020603050405020304" pitchFamily="18" charset="0"/>
                      </a:endParaRPr>
                    </a:p>
                  </a:txBody>
                  <a:tcPr marL="0" marR="0" marT="48759" marB="127661"/>
                </a:tc>
                <a:tc>
                  <a:txBody>
                    <a:bodyPr/>
                    <a:lstStyle/>
                    <a:p>
                      <a:pPr marL="91440">
                        <a:lnSpc>
                          <a:spcPct val="100000"/>
                        </a:lnSpc>
                        <a:spcBef>
                          <a:spcPts val="275"/>
                        </a:spcBef>
                      </a:pPr>
                      <a:r>
                        <a:rPr sz="2200" cap="none" spc="0">
                          <a:solidFill>
                            <a:schemeClr val="tx1"/>
                          </a:solidFill>
                          <a:latin typeface="Times New Roman" panose="02020603050405020304" pitchFamily="18" charset="0"/>
                          <a:cs typeface="Times New Roman" panose="02020603050405020304" pitchFamily="18" charset="0"/>
                        </a:rPr>
                        <a:t>Size in Sectors</a:t>
                      </a:r>
                    </a:p>
                  </a:txBody>
                  <a:tcPr marL="0" marR="0" marT="48759" marB="127661"/>
                </a:tc>
                <a:tc>
                  <a:txBody>
                    <a:bodyPr/>
                    <a:lstStyle/>
                    <a:p>
                      <a:pPr marL="1270" algn="ctr">
                        <a:lnSpc>
                          <a:spcPct val="100000"/>
                        </a:lnSpc>
                        <a:spcBef>
                          <a:spcPts val="275"/>
                        </a:spcBef>
                      </a:pPr>
                      <a:r>
                        <a:rPr sz="2200" cap="none" spc="0" dirty="0">
                          <a:solidFill>
                            <a:schemeClr val="tx1"/>
                          </a:solidFill>
                          <a:latin typeface="Times New Roman" panose="02020603050405020304" pitchFamily="18" charset="0"/>
                          <a:cs typeface="Times New Roman" panose="02020603050405020304" pitchFamily="18" charset="0"/>
                        </a:rPr>
                        <a:t>Yes</a:t>
                      </a:r>
                    </a:p>
                  </a:txBody>
                  <a:tcPr marL="0" marR="0" marT="48759" marB="127661"/>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592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7962B-AC62-82F9-4984-436DAD9E149A}"/>
              </a:ext>
            </a:extLst>
          </p:cNvPr>
          <p:cNvPicPr>
            <a:picLocks noChangeAspect="1"/>
          </p:cNvPicPr>
          <p:nvPr/>
        </p:nvPicPr>
        <p:blipFill>
          <a:blip r:embed="rId2"/>
          <a:stretch>
            <a:fillRect/>
          </a:stretch>
        </p:blipFill>
        <p:spPr>
          <a:xfrm>
            <a:off x="2067336" y="686192"/>
            <a:ext cx="7995683" cy="5423972"/>
          </a:xfrm>
          <a:prstGeom prst="rect">
            <a:avLst/>
          </a:prstGeom>
        </p:spPr>
      </p:pic>
      <p:cxnSp>
        <p:nvCxnSpPr>
          <p:cNvPr id="6" name="Straight Arrow Connector 5">
            <a:extLst>
              <a:ext uri="{FF2B5EF4-FFF2-40B4-BE49-F238E27FC236}">
                <a16:creationId xmlns:a16="http://schemas.microsoft.com/office/drawing/2014/main" id="{8D87336E-89EB-2135-4130-09DD928741B1}"/>
              </a:ext>
            </a:extLst>
          </p:cNvPr>
          <p:cNvCxnSpPr>
            <a:cxnSpLocks/>
          </p:cNvCxnSpPr>
          <p:nvPr/>
        </p:nvCxnSpPr>
        <p:spPr>
          <a:xfrm>
            <a:off x="6475228" y="4223515"/>
            <a:ext cx="0" cy="135857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76B0F72-F7F4-A9DE-4DB3-EB945557A340}"/>
              </a:ext>
            </a:extLst>
          </p:cNvPr>
          <p:cNvSpPr txBox="1"/>
          <p:nvPr/>
        </p:nvSpPr>
        <p:spPr>
          <a:xfrm>
            <a:off x="5716773" y="3781129"/>
            <a:ext cx="1383140" cy="369332"/>
          </a:xfrm>
          <a:prstGeom prst="rect">
            <a:avLst/>
          </a:prstGeom>
          <a:solidFill>
            <a:srgbClr val="FFFF00"/>
          </a:solidFill>
          <a:ln>
            <a:solidFill>
              <a:schemeClr val="bg1"/>
            </a:solidFill>
          </a:ln>
        </p:spPr>
        <p:txBody>
          <a:bodyPr wrap="square" rtlCol="0">
            <a:spAutoFit/>
          </a:bodyPr>
          <a:lstStyle/>
          <a:p>
            <a:r>
              <a:rPr lang="en-US" dirty="0"/>
              <a:t>Bootable flag</a:t>
            </a:r>
          </a:p>
        </p:txBody>
      </p:sp>
      <p:cxnSp>
        <p:nvCxnSpPr>
          <p:cNvPr id="10" name="Straight Arrow Connector 9">
            <a:extLst>
              <a:ext uri="{FF2B5EF4-FFF2-40B4-BE49-F238E27FC236}">
                <a16:creationId xmlns:a16="http://schemas.microsoft.com/office/drawing/2014/main" id="{54AC16F0-39FE-CAE1-A8E8-C5FCD8207C01}"/>
              </a:ext>
            </a:extLst>
          </p:cNvPr>
          <p:cNvCxnSpPr>
            <a:cxnSpLocks/>
          </p:cNvCxnSpPr>
          <p:nvPr/>
        </p:nvCxnSpPr>
        <p:spPr>
          <a:xfrm flipH="1">
            <a:off x="6832315" y="4633645"/>
            <a:ext cx="1017141" cy="96565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F6B5674-96FF-0841-440B-EDE088CB61B4}"/>
              </a:ext>
            </a:extLst>
          </p:cNvPr>
          <p:cNvSpPr txBox="1"/>
          <p:nvPr/>
        </p:nvSpPr>
        <p:spPr>
          <a:xfrm>
            <a:off x="7630461" y="4223515"/>
            <a:ext cx="2191631" cy="369332"/>
          </a:xfrm>
          <a:prstGeom prst="rect">
            <a:avLst/>
          </a:prstGeom>
          <a:solidFill>
            <a:srgbClr val="FF66FF"/>
          </a:solidFill>
          <a:ln>
            <a:solidFill>
              <a:schemeClr val="bg1"/>
            </a:solidFill>
          </a:ln>
        </p:spPr>
        <p:txBody>
          <a:bodyPr wrap="square" rtlCol="0">
            <a:spAutoFit/>
          </a:bodyPr>
          <a:lstStyle/>
          <a:p>
            <a:r>
              <a:rPr lang="en-US" dirty="0"/>
              <a:t>Starting CHS address</a:t>
            </a:r>
          </a:p>
        </p:txBody>
      </p:sp>
      <p:cxnSp>
        <p:nvCxnSpPr>
          <p:cNvPr id="15" name="Straight Arrow Connector 14">
            <a:extLst>
              <a:ext uri="{FF2B5EF4-FFF2-40B4-BE49-F238E27FC236}">
                <a16:creationId xmlns:a16="http://schemas.microsoft.com/office/drawing/2014/main" id="{5479578A-1F22-B01C-B4B1-64BF9E4C9B63}"/>
              </a:ext>
            </a:extLst>
          </p:cNvPr>
          <p:cNvCxnSpPr>
            <a:cxnSpLocks/>
          </p:cNvCxnSpPr>
          <p:nvPr/>
        </p:nvCxnSpPr>
        <p:spPr>
          <a:xfrm>
            <a:off x="3576203" y="2968086"/>
            <a:ext cx="0" cy="270928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87E530-4417-BD98-B47B-8789B3D6B02F}"/>
              </a:ext>
            </a:extLst>
          </p:cNvPr>
          <p:cNvSpPr txBox="1"/>
          <p:nvPr/>
        </p:nvSpPr>
        <p:spPr>
          <a:xfrm>
            <a:off x="2927587" y="2598754"/>
            <a:ext cx="1500575" cy="369332"/>
          </a:xfrm>
          <a:prstGeom prst="rect">
            <a:avLst/>
          </a:prstGeom>
          <a:solidFill>
            <a:srgbClr val="00FF00"/>
          </a:solidFill>
          <a:ln>
            <a:solidFill>
              <a:schemeClr val="bg1"/>
            </a:solidFill>
          </a:ln>
        </p:spPr>
        <p:txBody>
          <a:bodyPr wrap="square" rtlCol="0">
            <a:spAutoFit/>
          </a:bodyPr>
          <a:lstStyle/>
          <a:p>
            <a:r>
              <a:rPr lang="en-US" dirty="0"/>
              <a:t>Partition type</a:t>
            </a:r>
          </a:p>
        </p:txBody>
      </p:sp>
      <p:cxnSp>
        <p:nvCxnSpPr>
          <p:cNvPr id="18" name="Straight Arrow Connector 17">
            <a:extLst>
              <a:ext uri="{FF2B5EF4-FFF2-40B4-BE49-F238E27FC236}">
                <a16:creationId xmlns:a16="http://schemas.microsoft.com/office/drawing/2014/main" id="{935CFB84-4ECB-B392-2E35-1396E7C02C4C}"/>
              </a:ext>
            </a:extLst>
          </p:cNvPr>
          <p:cNvCxnSpPr>
            <a:cxnSpLocks/>
          </p:cNvCxnSpPr>
          <p:nvPr/>
        </p:nvCxnSpPr>
        <p:spPr>
          <a:xfrm>
            <a:off x="4059089" y="3750067"/>
            <a:ext cx="0" cy="19680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EBB40E1-FE7D-81FB-0ECC-9337E63E763E}"/>
              </a:ext>
            </a:extLst>
          </p:cNvPr>
          <p:cNvSpPr txBox="1"/>
          <p:nvPr/>
        </p:nvSpPr>
        <p:spPr>
          <a:xfrm>
            <a:off x="3677874" y="3254448"/>
            <a:ext cx="2038899" cy="369332"/>
          </a:xfrm>
          <a:prstGeom prst="rect">
            <a:avLst/>
          </a:prstGeom>
          <a:solidFill>
            <a:srgbClr val="FF9933"/>
          </a:solidFill>
          <a:ln>
            <a:solidFill>
              <a:schemeClr val="bg1"/>
            </a:solidFill>
          </a:ln>
        </p:spPr>
        <p:txBody>
          <a:bodyPr wrap="square" rtlCol="0">
            <a:spAutoFit/>
          </a:bodyPr>
          <a:lstStyle/>
          <a:p>
            <a:r>
              <a:rPr lang="en-US" dirty="0"/>
              <a:t>Ending CHS address</a:t>
            </a:r>
          </a:p>
        </p:txBody>
      </p:sp>
      <p:cxnSp>
        <p:nvCxnSpPr>
          <p:cNvPr id="21" name="Straight Arrow Connector 20">
            <a:extLst>
              <a:ext uri="{FF2B5EF4-FFF2-40B4-BE49-F238E27FC236}">
                <a16:creationId xmlns:a16="http://schemas.microsoft.com/office/drawing/2014/main" id="{22FD3EF4-73B3-B2C0-5993-FB6CCBFA3DF5}"/>
              </a:ext>
            </a:extLst>
          </p:cNvPr>
          <p:cNvCxnSpPr>
            <a:cxnSpLocks/>
          </p:cNvCxnSpPr>
          <p:nvPr/>
        </p:nvCxnSpPr>
        <p:spPr>
          <a:xfrm>
            <a:off x="4901570" y="4902804"/>
            <a:ext cx="0" cy="81536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24FDD9-3ED5-BE8A-9D07-CB7DDFDEE818}"/>
              </a:ext>
            </a:extLst>
          </p:cNvPr>
          <p:cNvSpPr txBox="1"/>
          <p:nvPr/>
        </p:nvSpPr>
        <p:spPr>
          <a:xfrm>
            <a:off x="4153932" y="4460418"/>
            <a:ext cx="2236592" cy="369332"/>
          </a:xfrm>
          <a:prstGeom prst="rect">
            <a:avLst/>
          </a:prstGeom>
          <a:solidFill>
            <a:srgbClr val="00FFFF"/>
          </a:solidFill>
          <a:ln>
            <a:solidFill>
              <a:schemeClr val="bg1"/>
            </a:solidFill>
          </a:ln>
        </p:spPr>
        <p:txBody>
          <a:bodyPr wrap="square" rtlCol="0">
            <a:spAutoFit/>
          </a:bodyPr>
          <a:lstStyle/>
          <a:p>
            <a:r>
              <a:rPr lang="en-US" dirty="0"/>
              <a:t>Starting LBA address</a:t>
            </a:r>
          </a:p>
        </p:txBody>
      </p:sp>
      <p:cxnSp>
        <p:nvCxnSpPr>
          <p:cNvPr id="25" name="Straight Arrow Connector 24">
            <a:extLst>
              <a:ext uri="{FF2B5EF4-FFF2-40B4-BE49-F238E27FC236}">
                <a16:creationId xmlns:a16="http://schemas.microsoft.com/office/drawing/2014/main" id="{030666A7-B6EF-F06F-B1FC-D70830C8BD2D}"/>
              </a:ext>
            </a:extLst>
          </p:cNvPr>
          <p:cNvCxnSpPr>
            <a:cxnSpLocks/>
          </p:cNvCxnSpPr>
          <p:nvPr/>
        </p:nvCxnSpPr>
        <p:spPr>
          <a:xfrm flipH="1">
            <a:off x="6390524" y="5876818"/>
            <a:ext cx="2191631"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19F60B-39E0-CDCA-63B5-C7639443E2BA}"/>
              </a:ext>
            </a:extLst>
          </p:cNvPr>
          <p:cNvSpPr txBox="1"/>
          <p:nvPr/>
        </p:nvSpPr>
        <p:spPr>
          <a:xfrm>
            <a:off x="8654359" y="5687344"/>
            <a:ext cx="1486236" cy="369325"/>
          </a:xfrm>
          <a:prstGeom prst="rect">
            <a:avLst/>
          </a:prstGeom>
          <a:solidFill>
            <a:srgbClr val="FF99CC"/>
          </a:solidFill>
          <a:ln>
            <a:solidFill>
              <a:schemeClr val="bg1"/>
            </a:solidFill>
          </a:ln>
        </p:spPr>
        <p:txBody>
          <a:bodyPr wrap="square" rtlCol="0">
            <a:spAutoFit/>
          </a:bodyPr>
          <a:lstStyle/>
          <a:p>
            <a:r>
              <a:rPr lang="en-US" dirty="0"/>
              <a:t>Size in sectors</a:t>
            </a:r>
          </a:p>
        </p:txBody>
      </p:sp>
    </p:spTree>
    <p:extLst>
      <p:ext uri="{BB962C8B-B14F-4D97-AF65-F5344CB8AC3E}">
        <p14:creationId xmlns:p14="http://schemas.microsoft.com/office/powerpoint/2010/main" val="106664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6683-72A2-9488-3619-66B20816BB58}"/>
              </a:ext>
            </a:extLst>
          </p:cNvPr>
          <p:cNvSpPr>
            <a:spLocks noGrp="1"/>
          </p:cNvSpPr>
          <p:nvPr>
            <p:ph type="title"/>
          </p:nvPr>
        </p:nvSpPr>
        <p:spPr/>
        <p:txBody>
          <a:bodyPr/>
          <a:lstStyle/>
          <a:p>
            <a:r>
              <a:rPr lang="en-US" dirty="0"/>
              <a:t>MBR – partition table (continued)</a:t>
            </a:r>
          </a:p>
        </p:txBody>
      </p:sp>
      <p:sp>
        <p:nvSpPr>
          <p:cNvPr id="3" name="Content Placeholder 2">
            <a:extLst>
              <a:ext uri="{FF2B5EF4-FFF2-40B4-BE49-F238E27FC236}">
                <a16:creationId xmlns:a16="http://schemas.microsoft.com/office/drawing/2014/main" id="{99D12E9C-8B89-7F68-7FDA-6FF3BEA86170}"/>
              </a:ext>
            </a:extLst>
          </p:cNvPr>
          <p:cNvSpPr>
            <a:spLocks noGrp="1"/>
          </p:cNvSpPr>
          <p:nvPr>
            <p:ph idx="1"/>
          </p:nvPr>
        </p:nvSpPr>
        <p:spPr/>
        <p:txBody>
          <a:bodyPr/>
          <a:lstStyle/>
          <a:p>
            <a:r>
              <a:rPr lang="en-US" dirty="0"/>
              <a:t>Bootable flag field identifies which partition is the “bootable" one.</a:t>
            </a:r>
          </a:p>
          <a:p>
            <a:r>
              <a:rPr lang="en-US" dirty="0"/>
              <a:t>Used to identify where the operating system is located when the computer is booting.</a:t>
            </a:r>
          </a:p>
          <a:p>
            <a:r>
              <a:rPr lang="en-US" dirty="0"/>
              <a:t>80 means bootable 0 means not bootable</a:t>
            </a:r>
          </a:p>
          <a:p>
            <a:endParaRPr lang="en-US" dirty="0"/>
          </a:p>
        </p:txBody>
      </p:sp>
    </p:spTree>
    <p:extLst>
      <p:ext uri="{BB962C8B-B14F-4D97-AF65-F5344CB8AC3E}">
        <p14:creationId xmlns:p14="http://schemas.microsoft.com/office/powerpoint/2010/main" val="75746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5AA7D1-6B6C-A94F-2949-40001079F195}"/>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MBR – partition table (continued)</a:t>
            </a:r>
          </a:p>
        </p:txBody>
      </p:sp>
      <p:sp>
        <p:nvSpPr>
          <p:cNvPr id="3" name="Content Placeholder 2">
            <a:extLst>
              <a:ext uri="{FF2B5EF4-FFF2-40B4-BE49-F238E27FC236}">
                <a16:creationId xmlns:a16="http://schemas.microsoft.com/office/drawing/2014/main" id="{8633E20F-E785-34B9-2929-40E31BAF79AF}"/>
              </a:ext>
            </a:extLst>
          </p:cNvPr>
          <p:cNvSpPr>
            <a:spLocks noGrp="1"/>
          </p:cNvSpPr>
          <p:nvPr>
            <p:ph idx="1"/>
          </p:nvPr>
        </p:nvSpPr>
        <p:spPr>
          <a:xfrm>
            <a:off x="929141" y="2430471"/>
            <a:ext cx="2835464" cy="3552039"/>
          </a:xfrm>
        </p:spPr>
        <p:txBody>
          <a:bodyPr>
            <a:normAutofit/>
          </a:bodyPr>
          <a:lstStyle/>
          <a:p>
            <a:r>
              <a:rPr lang="en-US" sz="1800">
                <a:solidFill>
                  <a:srgbClr val="262626"/>
                </a:solidFill>
              </a:rPr>
              <a:t>Type field identifies what type of data should exist in the partition (FAT, NTFS, EXT, etc)</a:t>
            </a:r>
          </a:p>
          <a:p>
            <a:endParaRPr lang="en-US" sz="18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2">
            <a:extLst>
              <a:ext uri="{FF2B5EF4-FFF2-40B4-BE49-F238E27FC236}">
                <a16:creationId xmlns:a16="http://schemas.microsoft.com/office/drawing/2014/main" id="{DF7E0FAD-48A6-9C45-4D8F-6A1624C95DD3}"/>
              </a:ext>
            </a:extLst>
          </p:cNvPr>
          <p:cNvPicPr/>
          <p:nvPr/>
        </p:nvPicPr>
        <p:blipFill>
          <a:blip r:embed="rId3" cstate="print"/>
          <a:stretch>
            <a:fillRect/>
          </a:stretch>
        </p:blipFill>
        <p:spPr>
          <a:xfrm>
            <a:off x="5520607" y="609602"/>
            <a:ext cx="5928646" cy="5587749"/>
          </a:xfrm>
          <a:prstGeom prst="rect">
            <a:avLst/>
          </a:prstGeom>
        </p:spPr>
      </p:pic>
    </p:spTree>
    <p:extLst>
      <p:ext uri="{BB962C8B-B14F-4D97-AF65-F5344CB8AC3E}">
        <p14:creationId xmlns:p14="http://schemas.microsoft.com/office/powerpoint/2010/main" val="357347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464E-EFA2-9080-7226-B82287E3FE9B}"/>
              </a:ext>
            </a:extLst>
          </p:cNvPr>
          <p:cNvSpPr>
            <a:spLocks noGrp="1"/>
          </p:cNvSpPr>
          <p:nvPr>
            <p:ph type="title"/>
          </p:nvPr>
        </p:nvSpPr>
        <p:spPr/>
        <p:txBody>
          <a:bodyPr/>
          <a:lstStyle/>
          <a:p>
            <a:r>
              <a:rPr lang="en-US" dirty="0"/>
              <a:t>File system</a:t>
            </a:r>
          </a:p>
        </p:txBody>
      </p:sp>
      <p:sp>
        <p:nvSpPr>
          <p:cNvPr id="3" name="Content Placeholder 2">
            <a:extLst>
              <a:ext uri="{FF2B5EF4-FFF2-40B4-BE49-F238E27FC236}">
                <a16:creationId xmlns:a16="http://schemas.microsoft.com/office/drawing/2014/main" id="{7364B990-0DA9-D2CC-A991-3BEE2A545F6A}"/>
              </a:ext>
            </a:extLst>
          </p:cNvPr>
          <p:cNvSpPr>
            <a:spLocks noGrp="1"/>
          </p:cNvSpPr>
          <p:nvPr>
            <p:ph idx="1"/>
          </p:nvPr>
        </p:nvSpPr>
        <p:spPr/>
        <p:txBody>
          <a:bodyPr>
            <a:normAutofit/>
          </a:bodyPr>
          <a:lstStyle/>
          <a:p>
            <a:r>
              <a:rPr lang="en-US" dirty="0"/>
              <a:t>File system</a:t>
            </a:r>
          </a:p>
          <a:p>
            <a:pPr lvl="1"/>
            <a:r>
              <a:rPr lang="en-US" dirty="0"/>
              <a:t>Gives OS a road map to data on a disk</a:t>
            </a:r>
          </a:p>
          <a:p>
            <a:r>
              <a:rPr lang="en-US" dirty="0"/>
              <a:t>Type of file system an OS uses determines how data is stored on the disk</a:t>
            </a:r>
          </a:p>
          <a:p>
            <a:r>
              <a:rPr lang="en-US" dirty="0"/>
              <a:t>A file system is usually directly related to an OS</a:t>
            </a:r>
          </a:p>
          <a:p>
            <a:r>
              <a:rPr lang="en-US" dirty="0"/>
              <a:t>When you need to access a suspect’s computer to acquire or inspect data</a:t>
            </a:r>
          </a:p>
          <a:p>
            <a:pPr lvl="1"/>
            <a:r>
              <a:rPr lang="en-US" dirty="0"/>
              <a:t>You should be familiar with the computer’s platform</a:t>
            </a:r>
          </a:p>
          <a:p>
            <a:endParaRPr lang="en-US" dirty="0"/>
          </a:p>
        </p:txBody>
      </p:sp>
    </p:spTree>
    <p:extLst>
      <p:ext uri="{BB962C8B-B14F-4D97-AF65-F5344CB8AC3E}">
        <p14:creationId xmlns:p14="http://schemas.microsoft.com/office/powerpoint/2010/main" val="205801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75ED-754C-E5A2-865B-BE4C079CC6B6}"/>
              </a:ext>
            </a:extLst>
          </p:cNvPr>
          <p:cNvSpPr>
            <a:spLocks noGrp="1"/>
          </p:cNvSpPr>
          <p:nvPr>
            <p:ph type="title"/>
          </p:nvPr>
        </p:nvSpPr>
        <p:spPr/>
        <p:txBody>
          <a:bodyPr/>
          <a:lstStyle/>
          <a:p>
            <a:r>
              <a:rPr lang="en-US" dirty="0"/>
              <a:t>MBR - partition table (continued)</a:t>
            </a:r>
          </a:p>
        </p:txBody>
      </p:sp>
      <p:sp>
        <p:nvSpPr>
          <p:cNvPr id="3" name="Content Placeholder 2">
            <a:extLst>
              <a:ext uri="{FF2B5EF4-FFF2-40B4-BE49-F238E27FC236}">
                <a16:creationId xmlns:a16="http://schemas.microsoft.com/office/drawing/2014/main" id="{19AEAAB2-0CF5-38AB-7ECB-CBEA685F2AD8}"/>
              </a:ext>
            </a:extLst>
          </p:cNvPr>
          <p:cNvSpPr>
            <a:spLocks noGrp="1"/>
          </p:cNvSpPr>
          <p:nvPr>
            <p:ph idx="1"/>
          </p:nvPr>
        </p:nvSpPr>
        <p:spPr/>
        <p:txBody>
          <a:bodyPr>
            <a:normAutofit/>
          </a:bodyPr>
          <a:lstStyle/>
          <a:p>
            <a:r>
              <a:rPr lang="en-US" dirty="0"/>
              <a:t>Each table entry describes the layout of a partition in both Cylinder/Head/Sector (CHS) and Logical Block Address (LBA) addresses</a:t>
            </a:r>
          </a:p>
          <a:p>
            <a:pPr lvl="1"/>
            <a:r>
              <a:rPr lang="en-US" dirty="0"/>
              <a:t>First sector is LBA 0 or CHS 0/0/1</a:t>
            </a:r>
          </a:p>
          <a:p>
            <a:endParaRPr lang="en-US" dirty="0"/>
          </a:p>
          <a:p>
            <a:r>
              <a:rPr lang="en-US" dirty="0"/>
              <a:t>Note:</a:t>
            </a:r>
          </a:p>
          <a:p>
            <a:pPr lvl="1"/>
            <a:r>
              <a:rPr lang="en-US" dirty="0"/>
              <a:t>CHS addresses used with disks less than 8 GB in size</a:t>
            </a:r>
          </a:p>
          <a:p>
            <a:pPr lvl="1"/>
            <a:r>
              <a:rPr lang="en-US" dirty="0"/>
              <a:t>LBA addresses allow disks to be terabytes (TB) in size</a:t>
            </a:r>
          </a:p>
          <a:p>
            <a:endParaRPr lang="en-US" dirty="0"/>
          </a:p>
        </p:txBody>
      </p:sp>
    </p:spTree>
    <p:extLst>
      <p:ext uri="{BB962C8B-B14F-4D97-AF65-F5344CB8AC3E}">
        <p14:creationId xmlns:p14="http://schemas.microsoft.com/office/powerpoint/2010/main" val="286082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EBE75ED-754C-E5A2-865B-BE4C079CC6B6}"/>
              </a:ext>
            </a:extLst>
          </p:cNvPr>
          <p:cNvSpPr>
            <a:spLocks noGrp="1"/>
          </p:cNvSpPr>
          <p:nvPr>
            <p:ph type="title"/>
          </p:nvPr>
        </p:nvSpPr>
        <p:spPr>
          <a:xfrm>
            <a:off x="1092643" y="1092200"/>
            <a:ext cx="2928751" cy="4498860"/>
          </a:xfrm>
        </p:spPr>
        <p:txBody>
          <a:bodyPr>
            <a:normAutofit/>
          </a:bodyPr>
          <a:lstStyle/>
          <a:p>
            <a:r>
              <a:rPr lang="en-US">
                <a:solidFill>
                  <a:srgbClr val="262626"/>
                </a:solidFill>
              </a:rPr>
              <a:t>MBR - partition table (continued)</a:t>
            </a:r>
          </a:p>
        </p:txBody>
      </p:sp>
      <p:sp>
        <p:nvSpPr>
          <p:cNvPr id="3" name="Content Placeholder 2">
            <a:extLst>
              <a:ext uri="{FF2B5EF4-FFF2-40B4-BE49-F238E27FC236}">
                <a16:creationId xmlns:a16="http://schemas.microsoft.com/office/drawing/2014/main" id="{19AEAAB2-0CF5-38AB-7ECB-CBEA685F2AD8}"/>
              </a:ext>
            </a:extLst>
          </p:cNvPr>
          <p:cNvSpPr>
            <a:spLocks noGrp="1"/>
          </p:cNvSpPr>
          <p:nvPr>
            <p:ph idx="1"/>
          </p:nvPr>
        </p:nvSpPr>
        <p:spPr>
          <a:xfrm>
            <a:off x="4554194" y="1092200"/>
            <a:ext cx="6546426" cy="2948858"/>
          </a:xfrm>
        </p:spPr>
        <p:txBody>
          <a:bodyPr>
            <a:normAutofit/>
          </a:bodyPr>
          <a:lstStyle/>
          <a:p>
            <a:r>
              <a:rPr lang="en-US">
                <a:solidFill>
                  <a:srgbClr val="262626"/>
                </a:solidFill>
              </a:rPr>
              <a:t>Using the four entries in the MBR, we can describe a simple disk layout with up to four partitions.</a:t>
            </a:r>
          </a:p>
          <a:p>
            <a:r>
              <a:rPr lang="en-US">
                <a:solidFill>
                  <a:srgbClr val="262626"/>
                </a:solidFill>
              </a:rPr>
              <a:t>We need more than four?</a:t>
            </a:r>
          </a:p>
          <a:p>
            <a:pPr lvl="1"/>
            <a:r>
              <a:rPr lang="en-US">
                <a:solidFill>
                  <a:srgbClr val="262626"/>
                </a:solidFill>
              </a:rPr>
              <a:t>Solution is to use one, two, or three of the entries in the MBR for normal partitions “primary” and then create an "extended partition" that will fill up the remainder of the disk</a:t>
            </a:r>
          </a:p>
          <a:p>
            <a:endParaRPr lang="en-US">
              <a:solidFill>
                <a:srgbClr val="262626"/>
              </a:solidFill>
            </a:endParaRPr>
          </a:p>
        </p:txBody>
      </p:sp>
      <p:pic>
        <p:nvPicPr>
          <p:cNvPr id="5" name="object 5">
            <a:extLst>
              <a:ext uri="{FF2B5EF4-FFF2-40B4-BE49-F238E27FC236}">
                <a16:creationId xmlns:a16="http://schemas.microsoft.com/office/drawing/2014/main" id="{1F80C5CF-F297-DD60-FB62-065BAB8A0869}"/>
              </a:ext>
            </a:extLst>
          </p:cNvPr>
          <p:cNvPicPr/>
          <p:nvPr/>
        </p:nvPicPr>
        <p:blipFill rotWithShape="1">
          <a:blip r:embed="rId5" cstate="print"/>
          <a:srcRect t="23077"/>
          <a:stretch/>
        </p:blipFill>
        <p:spPr>
          <a:xfrm>
            <a:off x="5220047" y="4241800"/>
            <a:ext cx="5879310" cy="1349260"/>
          </a:xfrm>
          <a:prstGeom prst="rect">
            <a:avLst/>
          </a:prstGeom>
        </p:spPr>
      </p:pic>
    </p:spTree>
    <p:extLst>
      <p:ext uri="{BB962C8B-B14F-4D97-AF65-F5344CB8AC3E}">
        <p14:creationId xmlns:p14="http://schemas.microsoft.com/office/powerpoint/2010/main" val="313991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DB93B78-C238-D590-2055-1799FAB5E0C6}"/>
              </a:ext>
            </a:extLst>
          </p:cNvPr>
          <p:cNvSpPr>
            <a:spLocks noGrp="1"/>
          </p:cNvSpPr>
          <p:nvPr>
            <p:ph type="title"/>
          </p:nvPr>
        </p:nvSpPr>
        <p:spPr>
          <a:xfrm>
            <a:off x="1092643" y="1092200"/>
            <a:ext cx="2928751" cy="4498860"/>
          </a:xfrm>
        </p:spPr>
        <p:txBody>
          <a:bodyPr>
            <a:normAutofit/>
          </a:bodyPr>
          <a:lstStyle/>
          <a:p>
            <a:r>
              <a:rPr lang="en-US">
                <a:solidFill>
                  <a:srgbClr val="262626"/>
                </a:solidFill>
              </a:rPr>
              <a:t>Primary partition</a:t>
            </a:r>
          </a:p>
        </p:txBody>
      </p:sp>
      <p:sp>
        <p:nvSpPr>
          <p:cNvPr id="3" name="Content Placeholder 2">
            <a:extLst>
              <a:ext uri="{FF2B5EF4-FFF2-40B4-BE49-F238E27FC236}">
                <a16:creationId xmlns:a16="http://schemas.microsoft.com/office/drawing/2014/main" id="{9093D178-6AFC-DB8C-3EEC-0B0309BE56E2}"/>
              </a:ext>
            </a:extLst>
          </p:cNvPr>
          <p:cNvSpPr>
            <a:spLocks noGrp="1"/>
          </p:cNvSpPr>
          <p:nvPr>
            <p:ph idx="1"/>
          </p:nvPr>
        </p:nvSpPr>
        <p:spPr>
          <a:xfrm>
            <a:off x="4554194" y="1092200"/>
            <a:ext cx="6546426" cy="2948858"/>
          </a:xfrm>
        </p:spPr>
        <p:txBody>
          <a:bodyPr>
            <a:normAutofit/>
          </a:bodyPr>
          <a:lstStyle/>
          <a:p>
            <a:r>
              <a:rPr lang="en-US">
                <a:solidFill>
                  <a:srgbClr val="262626"/>
                </a:solidFill>
              </a:rPr>
              <a:t>Primary file system partition:</a:t>
            </a:r>
          </a:p>
          <a:p>
            <a:pPr lvl="1"/>
            <a:r>
              <a:rPr lang="en-US">
                <a:solidFill>
                  <a:srgbClr val="262626"/>
                </a:solidFill>
              </a:rPr>
              <a:t>partition whose entry is in the MBR and the partition contains a file system or other structured data</a:t>
            </a:r>
          </a:p>
          <a:p>
            <a:r>
              <a:rPr lang="en-US">
                <a:solidFill>
                  <a:srgbClr val="262626"/>
                </a:solidFill>
              </a:rPr>
              <a:t>Primary extended partition:</a:t>
            </a:r>
          </a:p>
          <a:p>
            <a:pPr lvl="1"/>
            <a:r>
              <a:rPr lang="en-US">
                <a:solidFill>
                  <a:srgbClr val="262626"/>
                </a:solidFill>
              </a:rPr>
              <a:t>partition whose entry is in the MBR, and the partition contains additional partitions</a:t>
            </a:r>
          </a:p>
          <a:p>
            <a:endParaRPr lang="en-US">
              <a:solidFill>
                <a:srgbClr val="262626"/>
              </a:solidFill>
            </a:endParaRPr>
          </a:p>
        </p:txBody>
      </p:sp>
      <p:pic>
        <p:nvPicPr>
          <p:cNvPr id="5" name="object 7">
            <a:extLst>
              <a:ext uri="{FF2B5EF4-FFF2-40B4-BE49-F238E27FC236}">
                <a16:creationId xmlns:a16="http://schemas.microsoft.com/office/drawing/2014/main" id="{17F8ED78-A3D7-F59C-8393-35FCB7581AFE}"/>
              </a:ext>
            </a:extLst>
          </p:cNvPr>
          <p:cNvPicPr/>
          <p:nvPr/>
        </p:nvPicPr>
        <p:blipFill rotWithShape="1">
          <a:blip r:embed="rId5" cstate="print"/>
          <a:srcRect t="31505"/>
          <a:stretch/>
        </p:blipFill>
        <p:spPr>
          <a:xfrm>
            <a:off x="5065920" y="3897220"/>
            <a:ext cx="5773318" cy="2025837"/>
          </a:xfrm>
          <a:prstGeom prst="rect">
            <a:avLst/>
          </a:prstGeom>
        </p:spPr>
      </p:pic>
    </p:spTree>
    <p:extLst>
      <p:ext uri="{BB962C8B-B14F-4D97-AF65-F5344CB8AC3E}">
        <p14:creationId xmlns:p14="http://schemas.microsoft.com/office/powerpoint/2010/main" val="414004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2F14-441D-DC9B-7219-52AB4DF41BA6}"/>
              </a:ext>
            </a:extLst>
          </p:cNvPr>
          <p:cNvSpPr>
            <a:spLocks noGrp="1"/>
          </p:cNvSpPr>
          <p:nvPr>
            <p:ph type="title"/>
          </p:nvPr>
        </p:nvSpPr>
        <p:spPr/>
        <p:txBody>
          <a:bodyPr/>
          <a:lstStyle/>
          <a:p>
            <a:r>
              <a:rPr lang="en-US" dirty="0"/>
              <a:t>Secondary partition</a:t>
            </a:r>
          </a:p>
        </p:txBody>
      </p:sp>
      <p:sp>
        <p:nvSpPr>
          <p:cNvPr id="3" name="Content Placeholder 2">
            <a:extLst>
              <a:ext uri="{FF2B5EF4-FFF2-40B4-BE49-F238E27FC236}">
                <a16:creationId xmlns:a16="http://schemas.microsoft.com/office/drawing/2014/main" id="{5BF4B1BE-21A8-D346-DCB8-1796C5C91DA0}"/>
              </a:ext>
            </a:extLst>
          </p:cNvPr>
          <p:cNvSpPr>
            <a:spLocks noGrp="1"/>
          </p:cNvSpPr>
          <p:nvPr>
            <p:ph idx="1"/>
          </p:nvPr>
        </p:nvSpPr>
        <p:spPr/>
        <p:txBody>
          <a:bodyPr/>
          <a:lstStyle/>
          <a:p>
            <a:r>
              <a:rPr lang="en-US" dirty="0"/>
              <a:t>Secondary file system partition, also called a logical partition, is located inside the primary extended partition bounds and contains a file system or other structured data</a:t>
            </a:r>
          </a:p>
          <a:p>
            <a:endParaRPr lang="en-US" dirty="0"/>
          </a:p>
        </p:txBody>
      </p:sp>
      <p:pic>
        <p:nvPicPr>
          <p:cNvPr id="5" name="Picture 4">
            <a:extLst>
              <a:ext uri="{FF2B5EF4-FFF2-40B4-BE49-F238E27FC236}">
                <a16:creationId xmlns:a16="http://schemas.microsoft.com/office/drawing/2014/main" id="{4F5182B1-9468-A866-DFF3-913D42635C73}"/>
              </a:ext>
            </a:extLst>
          </p:cNvPr>
          <p:cNvPicPr>
            <a:picLocks noChangeAspect="1"/>
          </p:cNvPicPr>
          <p:nvPr/>
        </p:nvPicPr>
        <p:blipFill>
          <a:blip r:embed="rId2"/>
          <a:stretch>
            <a:fillRect/>
          </a:stretch>
        </p:blipFill>
        <p:spPr>
          <a:xfrm>
            <a:off x="2678237" y="3742268"/>
            <a:ext cx="7143750" cy="2133600"/>
          </a:xfrm>
          <a:prstGeom prst="rect">
            <a:avLst/>
          </a:prstGeom>
        </p:spPr>
      </p:pic>
    </p:spTree>
    <p:extLst>
      <p:ext uri="{BB962C8B-B14F-4D97-AF65-F5344CB8AC3E}">
        <p14:creationId xmlns:p14="http://schemas.microsoft.com/office/powerpoint/2010/main" val="389248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80342399-3A6D-46D6-716B-E2656288B349}"/>
              </a:ext>
            </a:extLst>
          </p:cNvPr>
          <p:cNvPicPr/>
          <p:nvPr/>
        </p:nvPicPr>
        <p:blipFill>
          <a:blip r:embed="rId2" cstate="print"/>
          <a:stretch>
            <a:fillRect/>
          </a:stretch>
        </p:blipFill>
        <p:spPr>
          <a:xfrm>
            <a:off x="2137026" y="644703"/>
            <a:ext cx="7760328" cy="5568593"/>
          </a:xfrm>
          <a:prstGeom prst="rect">
            <a:avLst/>
          </a:prstGeom>
        </p:spPr>
      </p:pic>
    </p:spTree>
    <p:extLst>
      <p:ext uri="{BB962C8B-B14F-4D97-AF65-F5344CB8AC3E}">
        <p14:creationId xmlns:p14="http://schemas.microsoft.com/office/powerpoint/2010/main" val="51327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A42D-F74E-571D-DF07-7120D2308A54}"/>
              </a:ext>
            </a:extLst>
          </p:cNvPr>
          <p:cNvSpPr>
            <a:spLocks noGrp="1"/>
          </p:cNvSpPr>
          <p:nvPr>
            <p:ph type="title"/>
          </p:nvPr>
        </p:nvSpPr>
        <p:spPr/>
        <p:txBody>
          <a:bodyPr/>
          <a:lstStyle/>
          <a:p>
            <a:r>
              <a:rPr lang="en-US" dirty="0"/>
              <a:t>Disk drive</a:t>
            </a:r>
          </a:p>
        </p:txBody>
      </p:sp>
      <p:sp>
        <p:nvSpPr>
          <p:cNvPr id="3" name="Content Placeholder 2">
            <a:extLst>
              <a:ext uri="{FF2B5EF4-FFF2-40B4-BE49-F238E27FC236}">
                <a16:creationId xmlns:a16="http://schemas.microsoft.com/office/drawing/2014/main" id="{623AE0AD-0022-FA88-6BB6-EE23F617018A}"/>
              </a:ext>
            </a:extLst>
          </p:cNvPr>
          <p:cNvSpPr>
            <a:spLocks noGrp="1"/>
          </p:cNvSpPr>
          <p:nvPr>
            <p:ph idx="1"/>
          </p:nvPr>
        </p:nvSpPr>
        <p:spPr/>
        <p:txBody>
          <a:bodyPr>
            <a:normAutofit fontScale="92500"/>
          </a:bodyPr>
          <a:lstStyle/>
          <a:p>
            <a:r>
              <a:rPr lang="en-US" dirty="0"/>
              <a:t>Disk drives are made up of one or more platters coated with magnetic material</a:t>
            </a:r>
          </a:p>
          <a:p>
            <a:r>
              <a:rPr lang="en-US" dirty="0"/>
              <a:t>Disk drive components</a:t>
            </a:r>
          </a:p>
          <a:p>
            <a:pPr lvl="1"/>
            <a:r>
              <a:rPr lang="en-US" dirty="0"/>
              <a:t>Geometry</a:t>
            </a:r>
          </a:p>
          <a:p>
            <a:pPr lvl="1"/>
            <a:r>
              <a:rPr lang="en-US" dirty="0"/>
              <a:t>Head: range between 0 – 254 (formerly to be 0 – 15)</a:t>
            </a:r>
          </a:p>
          <a:p>
            <a:pPr lvl="1"/>
            <a:r>
              <a:rPr lang="en-US" dirty="0"/>
              <a:t>Tracks</a:t>
            </a:r>
          </a:p>
          <a:p>
            <a:pPr lvl="1"/>
            <a:r>
              <a:rPr lang="en-US" dirty="0"/>
              <a:t>Cylinders: range between 0 – 1023</a:t>
            </a:r>
          </a:p>
          <a:p>
            <a:pPr lvl="1"/>
            <a:r>
              <a:rPr lang="en-US" dirty="0"/>
              <a:t>Sectors: range between 1 – 63</a:t>
            </a:r>
          </a:p>
          <a:p>
            <a:endParaRPr lang="en-US" dirty="0"/>
          </a:p>
        </p:txBody>
      </p:sp>
    </p:spTree>
    <p:extLst>
      <p:ext uri="{BB962C8B-B14F-4D97-AF65-F5344CB8AC3E}">
        <p14:creationId xmlns:p14="http://schemas.microsoft.com/office/powerpoint/2010/main" val="206195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3" name="Picture 2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6" name="Picture 2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8" name="Straight Connector 2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B6C5C0-6044-EF4F-53BD-28B064CF790A}"/>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Disk structure</a:t>
            </a:r>
          </a:p>
        </p:txBody>
      </p:sp>
      <p:sp useBgFill="1">
        <p:nvSpPr>
          <p:cNvPr id="36" name="Rectangle 35">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a:extLst>
              <a:ext uri="{FF2B5EF4-FFF2-40B4-BE49-F238E27FC236}">
                <a16:creationId xmlns:a16="http://schemas.microsoft.com/office/drawing/2014/main" id="{4E1E2CEB-831E-E574-6AC5-612F6678CBF0}"/>
              </a:ext>
            </a:extLst>
          </p:cNvPr>
          <p:cNvPicPr>
            <a:picLocks/>
          </p:cNvPicPr>
          <p:nvPr/>
        </p:nvPicPr>
        <p:blipFill>
          <a:blip r:embed="rId5" cstate="print"/>
          <a:stretch>
            <a:fillRect/>
          </a:stretch>
        </p:blipFill>
        <p:spPr>
          <a:xfrm>
            <a:off x="5435910" y="682226"/>
            <a:ext cx="6098041" cy="5442501"/>
          </a:xfrm>
          <a:prstGeom prst="rect">
            <a:avLst/>
          </a:prstGeom>
        </p:spPr>
      </p:pic>
    </p:spTree>
    <p:extLst>
      <p:ext uri="{BB962C8B-B14F-4D97-AF65-F5344CB8AC3E}">
        <p14:creationId xmlns:p14="http://schemas.microsoft.com/office/powerpoint/2010/main" val="144225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CF1E87B-4203-6B87-5BEF-2F0713BB77F3}"/>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Disk structure (continued)</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of a diagram of a cylinder&#10;&#10;Description automatically generated">
            <a:extLst>
              <a:ext uri="{FF2B5EF4-FFF2-40B4-BE49-F238E27FC236}">
                <a16:creationId xmlns:a16="http://schemas.microsoft.com/office/drawing/2014/main" id="{659D8A38-0F94-045C-650C-30C682A47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5910" y="933770"/>
            <a:ext cx="6098041" cy="4939413"/>
          </a:xfrm>
          <a:prstGeom prst="rect">
            <a:avLst/>
          </a:prstGeom>
        </p:spPr>
      </p:pic>
    </p:spTree>
    <p:extLst>
      <p:ext uri="{BB962C8B-B14F-4D97-AF65-F5344CB8AC3E}">
        <p14:creationId xmlns:p14="http://schemas.microsoft.com/office/powerpoint/2010/main" val="283755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43F7-461E-92CB-CC17-1209F41133D2}"/>
              </a:ext>
            </a:extLst>
          </p:cNvPr>
          <p:cNvSpPr>
            <a:spLocks noGrp="1"/>
          </p:cNvSpPr>
          <p:nvPr>
            <p:ph type="title"/>
          </p:nvPr>
        </p:nvSpPr>
        <p:spPr/>
        <p:txBody>
          <a:bodyPr/>
          <a:lstStyle/>
          <a:p>
            <a:r>
              <a:rPr lang="en-US" dirty="0"/>
              <a:t>File structure</a:t>
            </a:r>
          </a:p>
        </p:txBody>
      </p:sp>
      <p:sp>
        <p:nvSpPr>
          <p:cNvPr id="3" name="Content Placeholder 2">
            <a:extLst>
              <a:ext uri="{FF2B5EF4-FFF2-40B4-BE49-F238E27FC236}">
                <a16:creationId xmlns:a16="http://schemas.microsoft.com/office/drawing/2014/main" id="{8F5EBBEB-FBAF-5299-0CB4-ABFD64D4DB38}"/>
              </a:ext>
            </a:extLst>
          </p:cNvPr>
          <p:cNvSpPr>
            <a:spLocks noGrp="1"/>
          </p:cNvSpPr>
          <p:nvPr>
            <p:ph idx="1"/>
          </p:nvPr>
        </p:nvSpPr>
        <p:spPr/>
        <p:txBody>
          <a:bodyPr>
            <a:normAutofit fontScale="85000" lnSpcReduction="20000"/>
          </a:bodyPr>
          <a:lstStyle/>
          <a:p>
            <a:r>
              <a:rPr lang="en-US" dirty="0"/>
              <a:t>Sector: A sector is the smallest addressable unit of storage on a disk. It represents a fixed-size portion of the disk surface that can hold a specific amount of data, typically 512 bytes or 4,096 bytes (4 KB). Sectors are used for low-level disk operations, such as reading and writing data.</a:t>
            </a:r>
          </a:p>
          <a:p>
            <a:endParaRPr lang="en-US" dirty="0"/>
          </a:p>
          <a:p>
            <a:r>
              <a:rPr lang="en-US" dirty="0"/>
              <a:t>Cluster: A cluster, also known as an allocation unit, is a logical grouping of sectors used by the file system to organize and allocate disk space for files. A cluster consists of one or more </a:t>
            </a:r>
            <a:r>
              <a:rPr lang="en-US" b="1" dirty="0"/>
              <a:t>contiguous</a:t>
            </a:r>
            <a:r>
              <a:rPr lang="en-US" dirty="0"/>
              <a:t> sectors, and its size is determined by the file system during disk formatting. The cluster size is typically larger than a single sector and is chosen to balance efficiency in disk space utilization and file system performance. Clusters are typically 512, 1024, 2048, 4096, or more bytes each.</a:t>
            </a:r>
          </a:p>
        </p:txBody>
      </p:sp>
    </p:spTree>
    <p:extLst>
      <p:ext uri="{BB962C8B-B14F-4D97-AF65-F5344CB8AC3E}">
        <p14:creationId xmlns:p14="http://schemas.microsoft.com/office/powerpoint/2010/main" val="261283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3C3C-928B-8D22-5A03-EFA110B396C8}"/>
              </a:ext>
            </a:extLst>
          </p:cNvPr>
          <p:cNvSpPr>
            <a:spLocks noGrp="1"/>
          </p:cNvSpPr>
          <p:nvPr>
            <p:ph type="title"/>
          </p:nvPr>
        </p:nvSpPr>
        <p:spPr/>
        <p:txBody>
          <a:bodyPr/>
          <a:lstStyle/>
          <a:p>
            <a:r>
              <a:rPr lang="en-US" dirty="0"/>
              <a:t>File structure (continued)</a:t>
            </a:r>
          </a:p>
        </p:txBody>
      </p:sp>
      <p:sp>
        <p:nvSpPr>
          <p:cNvPr id="3" name="Content Placeholder 2">
            <a:extLst>
              <a:ext uri="{FF2B5EF4-FFF2-40B4-BE49-F238E27FC236}">
                <a16:creationId xmlns:a16="http://schemas.microsoft.com/office/drawing/2014/main" id="{ED3F7A39-0922-C7A2-3ED5-6E73D3D4B9DF}"/>
              </a:ext>
            </a:extLst>
          </p:cNvPr>
          <p:cNvSpPr>
            <a:spLocks noGrp="1"/>
          </p:cNvSpPr>
          <p:nvPr>
            <p:ph idx="1"/>
          </p:nvPr>
        </p:nvSpPr>
        <p:spPr/>
        <p:txBody>
          <a:bodyPr>
            <a:normAutofit fontScale="92500"/>
          </a:bodyPr>
          <a:lstStyle/>
          <a:p>
            <a:r>
              <a:rPr lang="en-US" dirty="0"/>
              <a:t>Combining sectors </a:t>
            </a:r>
            <a:r>
              <a:rPr lang="en-US" b="1" dirty="0"/>
              <a:t>minimizes the overhead of writing or reading </a:t>
            </a:r>
            <a:r>
              <a:rPr lang="en-US" dirty="0"/>
              <a:t>files to a disk</a:t>
            </a:r>
          </a:p>
          <a:p>
            <a:pPr lvl="1"/>
            <a:r>
              <a:rPr lang="en-US" dirty="0"/>
              <a:t>Clusters minimize overhead by reducing the number of actions required to read/write a file.</a:t>
            </a:r>
          </a:p>
          <a:p>
            <a:pPr lvl="1"/>
            <a:r>
              <a:rPr lang="en-US" dirty="0"/>
              <a:t>Instead of reading multiple sectors individually, a file stored in clusters can be read in a single action by retrieving the cluster's beginning address and size.</a:t>
            </a:r>
          </a:p>
          <a:p>
            <a:r>
              <a:rPr lang="en-US" dirty="0"/>
              <a:t>One drawback of clusters is that they can lead to wasted space.</a:t>
            </a:r>
          </a:p>
          <a:p>
            <a:pPr lvl="1"/>
            <a:r>
              <a:rPr lang="en-US" dirty="0"/>
              <a:t>If a file is smaller than the cluster size, it still occupies the entire cluster, resulting in unused space.</a:t>
            </a:r>
          </a:p>
          <a:p>
            <a:pPr lvl="1"/>
            <a:endParaRPr lang="en-US" dirty="0"/>
          </a:p>
        </p:txBody>
      </p:sp>
    </p:spTree>
    <p:extLst>
      <p:ext uri="{BB962C8B-B14F-4D97-AF65-F5344CB8AC3E}">
        <p14:creationId xmlns:p14="http://schemas.microsoft.com/office/powerpoint/2010/main" val="7551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3C3C-928B-8D22-5A03-EFA110B396C8}"/>
              </a:ext>
            </a:extLst>
          </p:cNvPr>
          <p:cNvSpPr>
            <a:spLocks noGrp="1"/>
          </p:cNvSpPr>
          <p:nvPr>
            <p:ph type="title"/>
          </p:nvPr>
        </p:nvSpPr>
        <p:spPr/>
        <p:txBody>
          <a:bodyPr/>
          <a:lstStyle/>
          <a:p>
            <a:r>
              <a:rPr lang="en-US" dirty="0"/>
              <a:t>File structure (continued)</a:t>
            </a:r>
          </a:p>
        </p:txBody>
      </p:sp>
      <p:sp>
        <p:nvSpPr>
          <p:cNvPr id="3" name="Content Placeholder 2">
            <a:extLst>
              <a:ext uri="{FF2B5EF4-FFF2-40B4-BE49-F238E27FC236}">
                <a16:creationId xmlns:a16="http://schemas.microsoft.com/office/drawing/2014/main" id="{ED3F7A39-0922-C7A2-3ED5-6E73D3D4B9DF}"/>
              </a:ext>
            </a:extLst>
          </p:cNvPr>
          <p:cNvSpPr>
            <a:spLocks noGrp="1"/>
          </p:cNvSpPr>
          <p:nvPr>
            <p:ph idx="1"/>
          </p:nvPr>
        </p:nvSpPr>
        <p:spPr/>
        <p:txBody>
          <a:bodyPr>
            <a:normAutofit/>
          </a:bodyPr>
          <a:lstStyle/>
          <a:p>
            <a:r>
              <a:rPr lang="en-US" dirty="0"/>
              <a:t>If you know that all the files that will be saved on your device are small files, then choose the cluster size to be small.</a:t>
            </a:r>
          </a:p>
          <a:p>
            <a:pPr lvl="1"/>
            <a:r>
              <a:rPr lang="en-US" dirty="0"/>
              <a:t>This approach ensures efficient space utilization for files that do not require large clusters and minimize the wasted space.</a:t>
            </a:r>
          </a:p>
          <a:p>
            <a:r>
              <a:rPr lang="en-US" dirty="0"/>
              <a:t>If you know that all the files that will be saved on your device are big files, then choose the cluster size to be big.</a:t>
            </a:r>
          </a:p>
          <a:p>
            <a:pPr lvl="1"/>
            <a:r>
              <a:rPr lang="en-US" dirty="0"/>
              <a:t>Larger clusters allow the file system to process data in larger chunks, improving read and write speeds.</a:t>
            </a:r>
          </a:p>
        </p:txBody>
      </p:sp>
    </p:spTree>
    <p:extLst>
      <p:ext uri="{BB962C8B-B14F-4D97-AF65-F5344CB8AC3E}">
        <p14:creationId xmlns:p14="http://schemas.microsoft.com/office/powerpoint/2010/main" val="151731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B85C-58C2-469E-80B9-E264FFBA6968}"/>
              </a:ext>
            </a:extLst>
          </p:cNvPr>
          <p:cNvSpPr>
            <a:spLocks noGrp="1"/>
          </p:cNvSpPr>
          <p:nvPr>
            <p:ph type="title"/>
          </p:nvPr>
        </p:nvSpPr>
        <p:spPr/>
        <p:txBody>
          <a:bodyPr/>
          <a:lstStyle/>
          <a:p>
            <a:r>
              <a:rPr lang="en-US" dirty="0"/>
              <a:t>File structure (continued)</a:t>
            </a:r>
          </a:p>
        </p:txBody>
      </p:sp>
      <p:sp>
        <p:nvSpPr>
          <p:cNvPr id="3" name="Content Placeholder 2">
            <a:extLst>
              <a:ext uri="{FF2B5EF4-FFF2-40B4-BE49-F238E27FC236}">
                <a16:creationId xmlns:a16="http://schemas.microsoft.com/office/drawing/2014/main" id="{64B47C77-F963-6470-2A1F-BEB05987185A}"/>
              </a:ext>
            </a:extLst>
          </p:cNvPr>
          <p:cNvSpPr>
            <a:spLocks noGrp="1"/>
          </p:cNvSpPr>
          <p:nvPr>
            <p:ph idx="1"/>
          </p:nvPr>
        </p:nvSpPr>
        <p:spPr/>
        <p:txBody>
          <a:bodyPr>
            <a:normAutofit/>
          </a:bodyPr>
          <a:lstStyle/>
          <a:p>
            <a:r>
              <a:rPr lang="en-US" dirty="0"/>
              <a:t>OS assigns these cluster numbers, called </a:t>
            </a:r>
            <a:r>
              <a:rPr lang="en-US" b="1" dirty="0"/>
              <a:t>logical addresses</a:t>
            </a:r>
          </a:p>
          <a:p>
            <a:r>
              <a:rPr lang="en-US" dirty="0"/>
              <a:t>Sector numbers are called </a:t>
            </a:r>
            <a:r>
              <a:rPr lang="en-US" b="1" dirty="0"/>
              <a:t>physical addresses</a:t>
            </a:r>
          </a:p>
          <a:p>
            <a:r>
              <a:rPr lang="en-US" dirty="0"/>
              <a:t>Clusters and their addresses are specific to a logical disk drive, which is a disk partition</a:t>
            </a:r>
          </a:p>
          <a:p>
            <a:r>
              <a:rPr lang="en-US" dirty="0"/>
              <a:t>Command can be used to check the size: </a:t>
            </a:r>
            <a:r>
              <a:rPr lang="en-US" b="1" dirty="0" err="1"/>
              <a:t>fsutil</a:t>
            </a:r>
            <a:r>
              <a:rPr lang="en-US" b="1" dirty="0"/>
              <a:t> </a:t>
            </a:r>
            <a:r>
              <a:rPr lang="en-US" b="1" dirty="0" err="1"/>
              <a:t>fsinfo</a:t>
            </a:r>
            <a:r>
              <a:rPr lang="en-US" b="1" dirty="0"/>
              <a:t> </a:t>
            </a:r>
            <a:r>
              <a:rPr lang="en-US" b="1" dirty="0" err="1"/>
              <a:t>ntfsinfo</a:t>
            </a:r>
            <a:r>
              <a:rPr lang="en-US" b="1" dirty="0"/>
              <a:t> C: </a:t>
            </a:r>
            <a:r>
              <a:rPr lang="en-US" dirty="0"/>
              <a:t>or</a:t>
            </a:r>
            <a:r>
              <a:rPr lang="en-US" b="1" dirty="0"/>
              <a:t> </a:t>
            </a:r>
            <a:r>
              <a:rPr lang="en-US" b="1" dirty="0" err="1"/>
              <a:t>fsutil</a:t>
            </a:r>
            <a:r>
              <a:rPr lang="en-US" b="1" dirty="0"/>
              <a:t> </a:t>
            </a:r>
            <a:r>
              <a:rPr lang="en-US" b="1" dirty="0" err="1"/>
              <a:t>sectorinfo</a:t>
            </a:r>
            <a:r>
              <a:rPr lang="en-US" b="1" dirty="0"/>
              <a:t> C:</a:t>
            </a:r>
          </a:p>
        </p:txBody>
      </p:sp>
    </p:spTree>
    <p:extLst>
      <p:ext uri="{BB962C8B-B14F-4D97-AF65-F5344CB8AC3E}">
        <p14:creationId xmlns:p14="http://schemas.microsoft.com/office/powerpoint/2010/main" val="1766831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4648</TotalTime>
  <Words>1232</Words>
  <Application>Microsoft Office PowerPoint</Application>
  <PresentationFormat>Widescreen</PresentationFormat>
  <Paragraphs>167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Garamond</vt:lpstr>
      <vt:lpstr>Times New Roman</vt:lpstr>
      <vt:lpstr>Organic</vt:lpstr>
      <vt:lpstr>Disks</vt:lpstr>
      <vt:lpstr>File system</vt:lpstr>
      <vt:lpstr>Disk drive</vt:lpstr>
      <vt:lpstr>Disk structure</vt:lpstr>
      <vt:lpstr>Disk structure (continued)</vt:lpstr>
      <vt:lpstr>File structure</vt:lpstr>
      <vt:lpstr>File structure (continued)</vt:lpstr>
      <vt:lpstr>File structure (continued)</vt:lpstr>
      <vt:lpstr>File structure (continued)</vt:lpstr>
      <vt:lpstr>Disk partition</vt:lpstr>
      <vt:lpstr>Disk partition</vt:lpstr>
      <vt:lpstr>Master Boot Record (MBR)</vt:lpstr>
      <vt:lpstr>MBR (continued)</vt:lpstr>
      <vt:lpstr>PowerPoint Presentation</vt:lpstr>
      <vt:lpstr>MBR – Boot code</vt:lpstr>
      <vt:lpstr>MBR – partition table</vt:lpstr>
      <vt:lpstr>PowerPoint Presentation</vt:lpstr>
      <vt:lpstr>MBR – partition table (continued)</vt:lpstr>
      <vt:lpstr>MBR – partition table (continued)</vt:lpstr>
      <vt:lpstr>MBR - partition table (continued)</vt:lpstr>
      <vt:lpstr>MBR - partition table (continued)</vt:lpstr>
      <vt:lpstr>Primary partition</vt:lpstr>
      <vt:lpstr>Secondary partition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Disks</dc:title>
  <dc:creator>Safaa Hriez</dc:creator>
  <cp:lastModifiedBy>Safaa Hriez</cp:lastModifiedBy>
  <cp:revision>113</cp:revision>
  <dcterms:created xsi:type="dcterms:W3CDTF">2024-03-20T02:43:51Z</dcterms:created>
  <dcterms:modified xsi:type="dcterms:W3CDTF">2024-03-26T11:05:21Z</dcterms:modified>
</cp:coreProperties>
</file>