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3.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4.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310" r:id="rId2"/>
    <p:sldId id="311" r:id="rId3"/>
    <p:sldId id="312" r:id="rId4"/>
    <p:sldId id="313" r:id="rId5"/>
    <p:sldId id="315" r:id="rId6"/>
    <p:sldId id="314" r:id="rId7"/>
    <p:sldId id="316" r:id="rId8"/>
    <p:sldId id="286" r:id="rId9"/>
    <p:sldId id="327" r:id="rId10"/>
    <p:sldId id="285" r:id="rId11"/>
    <p:sldId id="284" r:id="rId12"/>
    <p:sldId id="337" r:id="rId13"/>
    <p:sldId id="287" r:id="rId14"/>
    <p:sldId id="328" r:id="rId15"/>
    <p:sldId id="329" r:id="rId16"/>
    <p:sldId id="339" r:id="rId17"/>
    <p:sldId id="330" r:id="rId18"/>
    <p:sldId id="331" r:id="rId19"/>
    <p:sldId id="289" r:id="rId20"/>
    <p:sldId id="291" r:id="rId21"/>
    <p:sldId id="340" r:id="rId22"/>
    <p:sldId id="296" r:id="rId23"/>
    <p:sldId id="333" r:id="rId24"/>
    <p:sldId id="320" r:id="rId25"/>
    <p:sldId id="319" r:id="rId26"/>
    <p:sldId id="334" r:id="rId27"/>
    <p:sldId id="305" r:id="rId28"/>
    <p:sldId id="298" r:id="rId29"/>
    <p:sldId id="301" r:id="rId30"/>
    <p:sldId id="292" r:id="rId31"/>
    <p:sldId id="299" r:id="rId32"/>
    <p:sldId id="300" r:id="rId33"/>
    <p:sldId id="318" r:id="rId34"/>
    <p:sldId id="297" r:id="rId35"/>
    <p:sldId id="335" r:id="rId36"/>
    <p:sldId id="349" r:id="rId37"/>
    <p:sldId id="293" r:id="rId38"/>
    <p:sldId id="294" r:id="rId39"/>
    <p:sldId id="304" r:id="rId40"/>
    <p:sldId id="336" r:id="rId41"/>
    <p:sldId id="350" r:id="rId42"/>
    <p:sldId id="309" r:id="rId43"/>
    <p:sldId id="351" r:id="rId44"/>
    <p:sldId id="352" r:id="rId45"/>
    <p:sldId id="342" r:id="rId46"/>
    <p:sldId id="353" r:id="rId47"/>
    <p:sldId id="348" r:id="rId48"/>
    <p:sldId id="347" r:id="rId49"/>
    <p:sldId id="343" r:id="rId50"/>
    <p:sldId id="344" r:id="rId51"/>
    <p:sldId id="345" r:id="rId52"/>
    <p:sldId id="346" r:id="rId53"/>
    <p:sldId id="355" r:id="rId54"/>
    <p:sldId id="356" r:id="rId55"/>
    <p:sldId id="357" r:id="rId56"/>
    <p:sldId id="371" r:id="rId57"/>
    <p:sldId id="354" r:id="rId58"/>
    <p:sldId id="359" r:id="rId59"/>
    <p:sldId id="362" r:id="rId60"/>
    <p:sldId id="360" r:id="rId61"/>
    <p:sldId id="302" r:id="rId62"/>
    <p:sldId id="303" r:id="rId63"/>
    <p:sldId id="361" r:id="rId64"/>
    <p:sldId id="363" r:id="rId65"/>
    <p:sldId id="364" r:id="rId66"/>
    <p:sldId id="373" r:id="rId67"/>
    <p:sldId id="365" r:id="rId68"/>
    <p:sldId id="366" r:id="rId69"/>
    <p:sldId id="367" r:id="rId70"/>
    <p:sldId id="368" r:id="rId71"/>
    <p:sldId id="369" r:id="rId72"/>
    <p:sldId id="370" r:id="rId73"/>
    <p:sldId id="372" r:id="rId74"/>
    <p:sldId id="322" r:id="rId75"/>
    <p:sldId id="323" r:id="rId76"/>
    <p:sldId id="325" r:id="rId77"/>
    <p:sldId id="326" r:id="rId78"/>
    <p:sldId id="374" r:id="rId79"/>
    <p:sldId id="321"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4BEB7"/>
    <a:srgbClr val="1E4B38"/>
    <a:srgbClr val="E0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247" autoAdjust="0"/>
  </p:normalViewPr>
  <p:slideViewPr>
    <p:cSldViewPr snapToGrid="0">
      <p:cViewPr varScale="1">
        <p:scale>
          <a:sx n="63" d="100"/>
          <a:sy n="63" d="100"/>
        </p:scale>
        <p:origin x="9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a Hriez" userId="e70a6f72-8185-40e6-aefd-730349bc5482" providerId="ADAL" clId="{E1106286-963B-4A84-A034-F340DEE0F85D}"/>
    <pc:docChg chg="delSld">
      <pc:chgData name="Safaa Hriez" userId="e70a6f72-8185-40e6-aefd-730349bc5482" providerId="ADAL" clId="{E1106286-963B-4A84-A034-F340DEE0F85D}" dt="2024-04-23T13:00:48.246" v="0" actId="47"/>
      <pc:docMkLst>
        <pc:docMk/>
      </pc:docMkLst>
      <pc:sldChg chg="del">
        <pc:chgData name="Safaa Hriez" userId="e70a6f72-8185-40e6-aefd-730349bc5482" providerId="ADAL" clId="{E1106286-963B-4A84-A034-F340DEE0F85D}" dt="2024-04-23T13:00:48.246" v="0" actId="47"/>
        <pc:sldMkLst>
          <pc:docMk/>
          <pc:sldMk cId="222513351" sldId="34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8:52:13.44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0,'2491'0,"-2469"0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04:42.675"/>
    </inkml:context>
    <inkml:brush xml:id="br0">
      <inkml:brushProperty name="width" value="0.2" units="cm"/>
      <inkml:brushProperty name="height" value="0.4" units="cm"/>
      <inkml:brushProperty name="color" value="#9393FF"/>
      <inkml:brushProperty name="tip" value="rectangle"/>
      <inkml:brushProperty name="rasterOp" value="maskPen"/>
      <inkml:brushProperty name="ignorePressure" value="1"/>
    </inkml:brush>
  </inkml:definitions>
  <inkml:trace contextRef="#ctx0" brushRef="#br0">0 1,'1586'0,"-1565"0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65"/>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97,'5597'0,"-5577"0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67"/>
    </inkml:context>
    <inkml:brush xml:id="br0">
      <inkml:brushProperty name="width" value="0.2" units="cm"/>
      <inkml:brushProperty name="height" value="0.4" units="cm"/>
      <inkml:brushProperty name="color" value="#2D7154"/>
      <inkml:brushProperty name="tip" value="rectangle"/>
      <inkml:brushProperty name="rasterOp" value="maskPen"/>
      <inkml:brushProperty name="ignorePressure" value="1"/>
    </inkml:brush>
  </inkml:definitions>
  <inkml:trace contextRef="#ctx0" brushRef="#br0">0 93,'5722'0,"-5631"0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68"/>
    </inkml:context>
    <inkml:brush xml:id="br0">
      <inkml:brushProperty name="width" value="0.2" units="cm"/>
      <inkml:brushProperty name="height" value="0.4" units="cm"/>
      <inkml:brushProperty name="color" value="#0069AF"/>
      <inkml:brushProperty name="tip" value="rectangle"/>
      <inkml:brushProperty name="rasterOp" value="maskPen"/>
      <inkml:brushProperty name="ignorePressure" value="1"/>
    </inkml:brush>
  </inkml:definitions>
  <inkml:trace contextRef="#ctx0" brushRef="#br0">0 74,'5479'0,"-5433"0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69"/>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74,'5820'0,"-6250"0,394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0"/>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0 108,'2505'0,"-2476"0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1"/>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0 108,'5474'0,"-5433"0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2"/>
    </inkml:context>
    <inkml:brush xml:id="br0">
      <inkml:brushProperty name="width" value="0.2" units="cm"/>
      <inkml:brushProperty name="height" value="0.4" units="cm"/>
      <inkml:brushProperty name="color" value="#7F88C7"/>
      <inkml:brushProperty name="tip" value="rectangle"/>
      <inkml:brushProperty name="rasterOp" value="maskPen"/>
      <inkml:brushProperty name="ignorePressure" value="1"/>
    </inkml:brush>
  </inkml:definitions>
  <inkml:trace contextRef="#ctx0" brushRef="#br0">1 48,'5730'0,"-5648"0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1,'5730'0,"-5641"0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4"/>
    </inkml:context>
    <inkml:brush xml:id="br0">
      <inkml:brushProperty name="width" value="0.2" units="cm"/>
      <inkml:brushProperty name="height" value="0.4" units="cm"/>
      <inkml:brushProperty name="color" value="#5EE865"/>
      <inkml:brushProperty name="tip" value="rectangle"/>
      <inkml:brushProperty name="rasterOp" value="maskPen"/>
      <inkml:brushProperty name="ignorePressure" value="1"/>
    </inkml:brush>
  </inkml:definitions>
  <inkml:trace contextRef="#ctx0" brushRef="#br0">0 93,'2659'0,"-2617"0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5"/>
    </inkml:context>
    <inkml:brush xml:id="br0">
      <inkml:brushProperty name="width" value="0.2" units="cm"/>
      <inkml:brushProperty name="height" value="0.4" units="cm"/>
      <inkml:brushProperty name="color" value="#F3DF7F"/>
      <inkml:brushProperty name="tip" value="rectangle"/>
      <inkml:brushProperty name="rasterOp" value="maskPen"/>
      <inkml:brushProperty name="ignorePressure" value="1"/>
    </inkml:brush>
  </inkml:definitions>
  <inkml:trace contextRef="#ctx0" brushRef="#br0">1 48,'445'0,"-439"0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06:43.432"/>
    </inkml:context>
    <inkml:brush xml:id="br0">
      <inkml:brushProperty name="width" value="0.2" units="cm"/>
      <inkml:brushProperty name="height" value="0.4" units="cm"/>
      <inkml:brushProperty name="color" value="#9BF7DB"/>
      <inkml:brushProperty name="tip" value="rectangle"/>
      <inkml:brushProperty name="rasterOp" value="maskPen"/>
      <inkml:brushProperty name="ignorePressure" value="1"/>
    </inkml:brush>
  </inkml:definitions>
  <inkml:trace contextRef="#ctx0" brushRef="#br0">0 1,'1309'0,"-1287"0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6"/>
    </inkml:context>
    <inkml:brush xml:id="br0">
      <inkml:brushProperty name="width" value="0.2" units="cm"/>
      <inkml:brushProperty name="height" value="0.4" units="cm"/>
      <inkml:brushProperty name="color" value="#F97B9F"/>
      <inkml:brushProperty name="tip" value="rectangle"/>
      <inkml:brushProperty name="rasterOp" value="maskPen"/>
      <inkml:brushProperty name="ignorePressure" value="1"/>
    </inkml:brush>
  </inkml:definitions>
  <inkml:trace contextRef="#ctx0" brushRef="#br0">0 108,'5474'0,"-5433"0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30:41.478"/>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97,'11520'0,"-11479"0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59:19.405"/>
    </inkml:context>
    <inkml:brush xml:id="br0">
      <inkml:brushProperty name="width" value="0.2" units="cm"/>
      <inkml:brushProperty name="height" value="0.4" units="cm"/>
      <inkml:brushProperty name="color" value="#FF0000"/>
      <inkml:brushProperty name="tip" value="rectangle"/>
      <inkml:brushProperty name="rasterOp" value="maskPen"/>
      <inkml:brushProperty name="ignorePressure" value="1"/>
    </inkml:brush>
  </inkml:definitions>
  <inkml:trace contextRef="#ctx0" brushRef="#br0">240 74,'-236'0,"233"0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4T13:59:19.406"/>
    </inkml:context>
    <inkml:brush xml:id="br0">
      <inkml:brushProperty name="width" value="0.2" units="cm"/>
      <inkml:brushProperty name="height" value="0.4" units="cm"/>
      <inkml:brushProperty name="color" value="#84BEB7"/>
      <inkml:brushProperty name="tip" value="rectangle"/>
      <inkml:brushProperty name="rasterOp" value="maskPen"/>
      <inkml:brushProperty name="ignorePressure" value="1"/>
    </inkml:brush>
  </inkml:definitions>
  <inkml:trace contextRef="#ctx0" brushRef="#br0">0 108,'9928'0,"-9854"0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3:52.662"/>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97,'3426'0,"-3414"0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3:52.663"/>
    </inkml:context>
    <inkml:brush xml:id="br0">
      <inkml:brushProperty name="width" value="0.2" units="cm"/>
      <inkml:brushProperty name="height" value="0.4" units="cm"/>
      <inkml:brushProperty name="color" value="#FF0000"/>
      <inkml:brushProperty name="tip" value="rectangle"/>
      <inkml:brushProperty name="rasterOp" value="maskPen"/>
      <inkml:brushProperty name="ignorePressure" value="1"/>
    </inkml:brush>
  </inkml:definitions>
  <inkml:trace contextRef="#ctx0" brushRef="#br0">1 74,'3145'0,"-3104"0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4:37.376"/>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93,'543'0,"-536"0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4:37.377"/>
    </inkml:context>
    <inkml:brush xml:id="br0">
      <inkml:brushProperty name="width" value="0.2" units="cm"/>
      <inkml:brushProperty name="height" value="0.4" units="cm"/>
      <inkml:brushProperty name="color" value="#D9AEFF"/>
      <inkml:brushProperty name="tip" value="rectangle"/>
      <inkml:brushProperty name="rasterOp" value="maskPen"/>
      <inkml:brushProperty name="ignorePressure" value="1"/>
    </inkml:brush>
  </inkml:definitions>
  <inkml:trace contextRef="#ctx0" brushRef="#br0">0 93,'502'0,"-493"0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4:37.378"/>
    </inkml:context>
    <inkml:brush xml:id="br0">
      <inkml:brushProperty name="width" value="0.2" units="cm"/>
      <inkml:brushProperty name="height" value="0.4" units="cm"/>
      <inkml:brushProperty name="color" value="#2D7154"/>
      <inkml:brushProperty name="tip" value="rectangle"/>
      <inkml:brushProperty name="rasterOp" value="maskPen"/>
      <inkml:brushProperty name="ignorePressure" value="1"/>
    </inkml:brush>
  </inkml:definitions>
  <inkml:trace contextRef="#ctx0" brushRef="#br0">0 93,'1313'0,"-1292"0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4:37.379"/>
    </inkml:context>
    <inkml:brush xml:id="br0">
      <inkml:brushProperty name="width" value="0.2" units="cm"/>
      <inkml:brushProperty name="height" value="0.4" units="cm"/>
      <inkml:brushProperty name="color" value="#0069AF"/>
      <inkml:brushProperty name="tip" value="rectangle"/>
      <inkml:brushProperty name="rasterOp" value="maskPen"/>
      <inkml:brushProperty name="ignorePressure" value="1"/>
    </inkml:brush>
  </inkml:definitions>
  <inkml:trace contextRef="#ctx0" brushRef="#br0">0 74,'1331'0,"-1320"0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08:10.269"/>
    </inkml:context>
    <inkml:brush xml:id="br0">
      <inkml:brushProperty name="width" value="0.2" units="cm"/>
      <inkml:brushProperty name="height" value="0.4" units="cm"/>
      <inkml:brushProperty name="color" value="#F9F499"/>
      <inkml:brushProperty name="tip" value="rectangle"/>
      <inkml:brushProperty name="rasterOp" value="maskPen"/>
      <inkml:brushProperty name="ignorePressure" value="1"/>
    </inkml:brush>
  </inkml:definitions>
  <inkml:trace contextRef="#ctx0" brushRef="#br0">1 1,'3094'0,"-3072"0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4:37.380"/>
    </inkml:context>
    <inkml:brush xml:id="br0">
      <inkml:brushProperty name="width" value="0.2" units="cm"/>
      <inkml:brushProperty name="height" value="0.4" units="cm"/>
      <inkml:brushProperty name="color" value="#7F88C7"/>
      <inkml:brushProperty name="tip" value="rectangle"/>
      <inkml:brushProperty name="rasterOp" value="maskPen"/>
      <inkml:brushProperty name="ignorePressure" value="1"/>
    </inkml:brush>
  </inkml:definitions>
  <inkml:trace contextRef="#ctx0" brushRef="#br0">1 48,'1315'0,"-1296"0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5:19.504"/>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74,'6842'0,"-7349"0,465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5:19.505"/>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0 283,'1555'0,"-1537"0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5:19.50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0 108,'6628'0,"-6578"0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15:19.506"/>
    </inkml:context>
    <inkml:brush xml:id="br0">
      <inkml:brushProperty name="width" value="0.2" units="cm"/>
      <inkml:brushProperty name="height" value="0.4" units="cm"/>
      <inkml:brushProperty name="color" value="#5EE865"/>
      <inkml:brushProperty name="tip" value="rectangle"/>
      <inkml:brushProperty name="rasterOp" value="maskPen"/>
      <inkml:brushProperty name="ignorePressure" value="1"/>
    </inkml:brush>
  </inkml:definitions>
  <inkml:trace contextRef="#ctx0" brushRef="#br0">0 1904,'1458'0,"-1448"0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22:11.436"/>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1,'3321'0,"-3301"0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24:20.847"/>
    </inkml:context>
    <inkml:brush xml:id="br0">
      <inkml:brushProperty name="width" value="0.2" units="cm"/>
      <inkml:brushProperty name="height" value="0.4" units="cm"/>
      <inkml:brushProperty name="color" value="#F97B9F"/>
      <inkml:brushProperty name="tip" value="rectangle"/>
      <inkml:brushProperty name="rasterOp" value="maskPen"/>
      <inkml:brushProperty name="ignorePressure" value="1"/>
    </inkml:brush>
  </inkml:definitions>
  <inkml:trace contextRef="#ctx0" brushRef="#br0">0 108,'6814'0,"-6763"0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25:41.918"/>
    </inkml:context>
    <inkml:brush xml:id="br0">
      <inkml:brushProperty name="width" value="0.2" units="cm"/>
      <inkml:brushProperty name="height" value="0.4" units="cm"/>
      <inkml:brushProperty name="color" value="#4E948C"/>
      <inkml:brushProperty name="tip" value="rectangle"/>
      <inkml:brushProperty name="rasterOp" value="maskPen"/>
      <inkml:brushProperty name="ignorePressure" value="1"/>
    </inkml:brush>
  </inkml:definitions>
  <inkml:trace contextRef="#ctx0" brushRef="#br0">0 108,'6814'0,"-6763"0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27:29.563"/>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0 696,'6530'0,"-6454"0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16T03:29:33.8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1,'6757'0,"-6652"0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10:24.877"/>
    </inkml:context>
    <inkml:brush xml:id="br0">
      <inkml:brushProperty name="width" value="0.2" units="cm"/>
      <inkml:brushProperty name="height" value="0.4" units="cm"/>
      <inkml:brushProperty name="color" value="#E6ACAC"/>
      <inkml:brushProperty name="tip" value="rectangle"/>
      <inkml:brushProperty name="rasterOp" value="maskPen"/>
      <inkml:brushProperty name="ignorePressure" value="1"/>
    </inkml:brush>
  </inkml:definitions>
  <inkml:trace contextRef="#ctx0" brushRef="#br0">1 1,'3244'0,"-3222"0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11:42.277"/>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1,'3321'0,"-3301"0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12:10.434"/>
    </inkml:context>
    <inkml:brush xml:id="br0">
      <inkml:brushProperty name="width" value="0.2" units="cm"/>
      <inkml:brushProperty name="height" value="0.4" units="cm"/>
      <inkml:brushProperty name="color" value="#9775A1"/>
      <inkml:brushProperty name="tip" value="rectangle"/>
      <inkml:brushProperty name="rasterOp" value="maskPen"/>
      <inkml:brushProperty name="ignorePressure" value="1"/>
    </inkml:brush>
  </inkml:definitions>
  <inkml:trace contextRef="#ctx0" brushRef="#br0">1 1,'6439'0,"-6417"0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16:33.514"/>
    </inkml:context>
    <inkml:brush xml:id="br0">
      <inkml:brushProperty name="width" value="0.2" units="cm"/>
      <inkml:brushProperty name="height" value="0.4" units="cm"/>
      <inkml:brushProperty name="color" value="#E23497"/>
      <inkml:brushProperty name="tip" value="rectangle"/>
      <inkml:brushProperty name="rasterOp" value="maskPen"/>
      <inkml:brushProperty name="ignorePressure" value="1"/>
    </inkml:brush>
  </inkml:definitions>
  <inkml:trace contextRef="#ctx0" brushRef="#br0">1 0,'6817'0,"-7005"0,171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20:36.594"/>
    </inkml:context>
    <inkml:brush xml:id="br0">
      <inkml:brushProperty name="width" value="0.2" units="cm"/>
      <inkml:brushProperty name="height" value="0.4" units="cm"/>
      <inkml:brushProperty name="color" value="#D0AC46"/>
      <inkml:brushProperty name="tip" value="rectangle"/>
      <inkml:brushProperty name="rasterOp" value="maskPen"/>
      <inkml:brushProperty name="ignorePressure" value="1"/>
    </inkml:brush>
  </inkml:definitions>
  <inkml:trace contextRef="#ctx0" brushRef="#br0">0 0,'6364'0,"-6343"0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26:59.115"/>
    </inkml:context>
    <inkml:brush xml:id="br0">
      <inkml:brushProperty name="width" value="0.2" units="cm"/>
      <inkml:brushProperty name="height" value="0.4" units="cm"/>
      <inkml:brushProperty name="color" value="#30AEE6"/>
      <inkml:brushProperty name="tip" value="rectangle"/>
      <inkml:brushProperty name="rasterOp" value="maskPen"/>
      <inkml:brushProperty name="ignorePressure" value="1"/>
    </inkml:brush>
  </inkml:definitions>
  <inkml:trace contextRef="#ctx0" brushRef="#br0">1 0,'3270'0,"-3249"0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28:51.785"/>
    </inkml:context>
    <inkml:brush xml:id="br0">
      <inkml:brushProperty name="width" value="0.2" units="cm"/>
      <inkml:brushProperty name="height" value="0.4" units="cm"/>
      <inkml:brushProperty name="color" value="#33E3B5"/>
      <inkml:brushProperty name="tip" value="rectangle"/>
      <inkml:brushProperty name="rasterOp" value="maskPen"/>
      <inkml:brushProperty name="ignorePressure" value="1"/>
    </inkml:brush>
  </inkml:definitions>
  <inkml:trace contextRef="#ctx0" brushRef="#br0">1 0,'3194'0,"-3172"0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8:52:24.79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0,'6463'0,"-6441"0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30:34.913"/>
    </inkml:context>
    <inkml:brush xml:id="br0">
      <inkml:brushProperty name="width" value="0.2" units="cm"/>
      <inkml:brushProperty name="height" value="0.4" units="cm"/>
      <inkml:brushProperty name="color" value="#67BD59"/>
      <inkml:brushProperty name="tip" value="rectangle"/>
      <inkml:brushProperty name="rasterOp" value="maskPen"/>
      <inkml:brushProperty name="ignorePressure" value="1"/>
    </inkml:brush>
  </inkml:definitions>
  <inkml:trace contextRef="#ctx0" brushRef="#br0">0 0,'6542'0,"-6523"0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32:37.045"/>
    </inkml:context>
    <inkml:brush xml:id="br0">
      <inkml:brushProperty name="width" value="0.2" units="cm"/>
      <inkml:brushProperty name="height" value="0.4" units="cm"/>
      <inkml:brushProperty name="color" value="#F63F20"/>
      <inkml:brushProperty name="tip" value="rectangle"/>
      <inkml:brushProperty name="rasterOp" value="maskPen"/>
      <inkml:brushProperty name="ignorePressure" value="1"/>
    </inkml:brush>
  </inkml:definitions>
  <inkml:trace contextRef="#ctx0" brushRef="#br0">0 1,'3321'0,"-3299"0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35:19.393"/>
    </inkml:context>
    <inkml:brush xml:id="br0">
      <inkml:brushProperty name="width" value="0.2" units="cm"/>
      <inkml:brushProperty name="height" value="0.4" units="cm"/>
      <inkml:brushProperty name="color" value="#59BD7F"/>
      <inkml:brushProperty name="tip" value="rectangle"/>
      <inkml:brushProperty name="rasterOp" value="maskPen"/>
      <inkml:brushProperty name="ignorePressure" value="1"/>
    </inkml:brush>
  </inkml:definitions>
  <inkml:trace contextRef="#ctx0" brushRef="#br0">0 28,'1'-1,"-1"0,1 0,-1 0,1 0,-1 0,1 0,0 0,-1 0,1 0,0 0,0 0,0 1,0-1,0 0,0 0,0 1,0-1,0 1,0-1,0 1,0-1,0 1,0 0,0-1,1 1,-1 0,2 0,38-5,-36 5,437-3,-226 6,312-3,-498 1,54 10,-54-5,52 1,-57-7,-4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0:02:30.50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30.622"/>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0 1,'5788'0,"-5771"0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30.623"/>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1 0,'11996'0,"-11975"0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30.628"/>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0 1,'5911'0,"-5890"0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30.629"/>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1,'5834'0,"-5812"0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30.630"/>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0:53.873"/>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1 0,'11996'0,"-11975"0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8:52:36.357"/>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1 0,'1434'0,"-1412"0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1:03.372"/>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1 0,'11996'0,"-11975"0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1:10.551"/>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1 0,'11996'0,"-11975"0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1:21.708"/>
    </inkml:context>
    <inkml:brush xml:id="br0">
      <inkml:brushProperty name="width" value="0.2" units="cm"/>
      <inkml:brushProperty name="height" value="0.4" units="cm"/>
      <inkml:brushProperty name="color" value="#BD523D"/>
      <inkml:brushProperty name="tip" value="rectangle"/>
      <inkml:brushProperty name="rasterOp" value="maskPen"/>
      <inkml:brushProperty name="ignorePressure" value="1"/>
    </inkml:brush>
  </inkml:definitions>
  <inkml:trace contextRef="#ctx0" brushRef="#br0">1 0,'11996'0,"-11975"0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1:47.592"/>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11:52.928"/>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2:46.769"/>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2:52.493"/>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3:01.519"/>
    </inkml:context>
    <inkml:brush xml:id="br0">
      <inkml:brushProperty name="width" value="0.2" units="cm"/>
      <inkml:brushProperty name="height" value="0.4" units="cm"/>
      <inkml:brushProperty name="color" value="#E0286E"/>
      <inkml:brushProperty name="tip" value="rectangle"/>
      <inkml:brushProperty name="rasterOp" value="maskPen"/>
      <inkml:brushProperty name="ignorePressure" value="1"/>
    </inkml:brush>
  </inkml:definitions>
  <inkml:trace contextRef="#ctx0" brushRef="#br0">1 1,'12000'0,"-11978"0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3:07.708"/>
    </inkml:context>
    <inkml:brush xml:id="br0">
      <inkml:brushProperty name="width" value="0.2" units="cm"/>
      <inkml:brushProperty name="height" value="0.4" units="cm"/>
      <inkml:brushProperty name="color" value="#83992A"/>
      <inkml:brushProperty name="tip" value="rectangle"/>
      <inkml:brushProperty name="rasterOp" value="maskPen"/>
      <inkml:brushProperty name="ignorePressure" value="1"/>
    </inkml:brush>
  </inkml:definitions>
  <inkml:trace contextRef="#ctx0" brushRef="#br0">1 1,'12000'0,"-11978"0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3:41.949"/>
    </inkml:context>
    <inkml:brush xml:id="br0">
      <inkml:brushProperty name="width" value="0.2" units="cm"/>
      <inkml:brushProperty name="height" value="0.4" units="cm"/>
      <inkml:brushProperty name="color" value="#83992A"/>
      <inkml:brushProperty name="tip" value="rectangle"/>
      <inkml:brushProperty name="rasterOp" value="maskPen"/>
      <inkml:brushProperty name="ignorePressure" value="1"/>
    </inkml:brush>
  </inkml:definitions>
  <inkml:trace contextRef="#ctx0" brushRef="#br0">1 1,'11997'0,"-11976"0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8:52:51.657"/>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1 0,'604'0,"-583"0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23:50.592"/>
    </inkml:context>
    <inkml:brush xml:id="br0">
      <inkml:brushProperty name="width" value="0.2" units="cm"/>
      <inkml:brushProperty name="height" value="0.4" units="cm"/>
      <inkml:brushProperty name="color" value="#83992A"/>
      <inkml:brushProperty name="tip" value="rectangle"/>
      <inkml:brushProperty name="rasterOp" value="maskPen"/>
      <inkml:brushProperty name="ignorePressure" value="1"/>
    </inkml:brush>
  </inkml:definitions>
  <inkml:trace contextRef="#ctx0" brushRef="#br0">1 1,'11997'0,"-11976"0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37:26.946"/>
    </inkml:context>
    <inkml:brush xml:id="br0">
      <inkml:brushProperty name="width" value="0.2" units="cm"/>
      <inkml:brushProperty name="height" value="0.4" units="cm"/>
      <inkml:brushProperty name="color" value="#83992A"/>
      <inkml:brushProperty name="tip" value="rectangle"/>
      <inkml:brushProperty name="rasterOp" value="maskPen"/>
      <inkml:brushProperty name="ignorePressure" value="1"/>
    </inkml:brush>
  </inkml:definitions>
  <inkml:trace contextRef="#ctx0" brushRef="#br0">1 1,'11997'0,"-11976"0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2T21:37:31.149"/>
    </inkml:context>
    <inkml:brush xml:id="br0">
      <inkml:brushProperty name="width" value="0.2" units="cm"/>
      <inkml:brushProperty name="height" value="0.4" units="cm"/>
      <inkml:brushProperty name="color" value="#83992A"/>
      <inkml:brushProperty name="tip" value="rectangle"/>
      <inkml:brushProperty name="rasterOp" value="maskPen"/>
      <inkml:brushProperty name="ignorePressure" value="1"/>
    </inkml:brush>
  </inkml:definitions>
  <inkml:trace contextRef="#ctx0" brushRef="#br0">0 1,'5923'0,"-5913"0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8:04.619"/>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0 1,'5847'0,"-5837"0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8:20.326"/>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1 1,'12022'0,"-12001"0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8:20.327"/>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1 1,'12022'0,"-12001"0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8:52.266"/>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1 1,'12022'0,"-12001"0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8:52.267"/>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1 1,'12022'0,"-12001"0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49:01.246"/>
    </inkml:context>
    <inkml:brush xml:id="br0">
      <inkml:brushProperty name="width" value="0.2" units="cm"/>
      <inkml:brushProperty name="height" value="0.4" units="cm"/>
      <inkml:brushProperty name="color" value="#0070C0"/>
      <inkml:brushProperty name="tip" value="rectangle"/>
      <inkml:brushProperty name="rasterOp" value="maskPen"/>
      <inkml:brushProperty name="ignorePressure" value="1"/>
    </inkml:brush>
  </inkml:definitions>
  <inkml:trace contextRef="#ctx0" brushRef="#br0">0 1,'5847'0,"-5837"0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51:30.861"/>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0,'12047'0,"-12026"0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8:53:00.694"/>
    </inkml:context>
    <inkml:brush xml:id="br0">
      <inkml:brushProperty name="width" value="0.2" units="cm"/>
      <inkml:brushProperty name="height" value="0.4" units="cm"/>
      <inkml:brushProperty name="color" value="#FFACD5"/>
      <inkml:brushProperty name="tip" value="rectangle"/>
      <inkml:brushProperty name="rasterOp" value="maskPen"/>
      <inkml:brushProperty name="ignorePressure" value="1"/>
    </inkml:brush>
  </inkml:definitions>
  <inkml:trace contextRef="#ctx0" brushRef="#br0">1 0,'1434'0,"-1412"0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51:40.49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0,'12047'0,"-12026"0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52:02.179"/>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0,'12047'0,"-12026"0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52:11.959"/>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0,'5925'0,"-5914"0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5:59:48.141"/>
    </inkml:context>
    <inkml:brush xml:id="br0">
      <inkml:brushProperty name="width" value="0.2" units="cm"/>
      <inkml:brushProperty name="height" value="0.4" units="cm"/>
      <inkml:brushProperty name="color" value="#D9AEFF"/>
      <inkml:brushProperty name="tip" value="rectangle"/>
      <inkml:brushProperty name="rasterOp" value="maskPen"/>
      <inkml:brushProperty name="ignorePressure" value="1"/>
    </inkml:brush>
  </inkml:definitions>
  <inkml:trace contextRef="#ctx0" brushRef="#br0">1 0,'2618'0,"-2596"0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33:53.046"/>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0 1,'1189'0,"-1176"0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1"/>
    </inkml:context>
    <inkml:brush xml:id="br0">
      <inkml:brushProperty name="width" value="0.2" units="cm"/>
      <inkml:brushProperty name="height" value="0.4" units="cm"/>
      <inkml:brushProperty name="color" value="#59BD7F"/>
      <inkml:brushProperty name="tip" value="rectangle"/>
      <inkml:brushProperty name="rasterOp" value="maskPen"/>
      <inkml:brushProperty name="ignorePressure" value="1"/>
    </inkml:brush>
  </inkml:definitions>
  <inkml:trace contextRef="#ctx0" brushRef="#br0">0 97,'2765'0,"-2752"0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97,'1265'0,"-1245"0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97,'1352'0,"-1336"0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4"/>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97,'5840'0,"-5819"0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5"/>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0 74,'1269'0,"-1252"0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9:02:49.900"/>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1,'2445'0,"-2426"0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6"/>
    </inkml:context>
    <inkml:brush xml:id="br0">
      <inkml:brushProperty name="width" value="0.2" units="cm"/>
      <inkml:brushProperty name="height" value="0.4" units="cm"/>
      <inkml:brushProperty name="color" value="#A23C33"/>
      <inkml:brushProperty name="tip" value="rectangle"/>
      <inkml:brushProperty name="rasterOp" value="maskPen"/>
      <inkml:brushProperty name="ignorePressure" value="1"/>
    </inkml:brush>
  </inkml:definitions>
  <inkml:trace contextRef="#ctx0" brushRef="#br0">1 93,'1303'0,"-1287"0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7"/>
    </inkml:context>
    <inkml:brush xml:id="br0">
      <inkml:brushProperty name="width" value="0.2" units="cm"/>
      <inkml:brushProperty name="height" value="0.4" units="cm"/>
      <inkml:brushProperty name="color" value="#D9AEFF"/>
      <inkml:brushProperty name="tip" value="rectangle"/>
      <inkml:brushProperty name="rasterOp" value="maskPen"/>
      <inkml:brushProperty name="ignorePressure" value="1"/>
    </inkml:brush>
  </inkml:definitions>
  <inkml:trace contextRef="#ctx0" brushRef="#br0">0 93,'1265'0,"-1244"0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8"/>
    </inkml:context>
    <inkml:brush xml:id="br0">
      <inkml:brushProperty name="width" value="0.2" units="cm"/>
      <inkml:brushProperty name="height" value="0.4" units="cm"/>
      <inkml:brushProperty name="color" value="#EF0C4D"/>
      <inkml:brushProperty name="tip" value="rectangle"/>
      <inkml:brushProperty name="rasterOp" value="maskPen"/>
      <inkml:brushProperty name="ignorePressure" value="1"/>
    </inkml:brush>
  </inkml:definitions>
  <inkml:trace contextRef="#ctx0" brushRef="#br0">0 93,'1313'0,"-1292"0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699"/>
    </inkml:context>
    <inkml:brush xml:id="br0">
      <inkml:brushProperty name="width" value="0.2" units="cm"/>
      <inkml:brushProperty name="height" value="0.4" units="cm"/>
      <inkml:brushProperty name="color" value="#0069AF"/>
      <inkml:brushProperty name="tip" value="rectangle"/>
      <inkml:brushProperty name="rasterOp" value="maskPen"/>
      <inkml:brushProperty name="ignorePressure" value="1"/>
    </inkml:brush>
  </inkml:definitions>
  <inkml:trace contextRef="#ctx0" brushRef="#br0">0 74,'2777'0,"-2755"0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0"/>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74,'2748'0,"-2951"0,186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1"/>
    </inkml:context>
    <inkml:brush xml:id="br0">
      <inkml:brushProperty name="width" value="0.2" units="cm"/>
      <inkml:brushProperty name="height" value="0.4" units="cm"/>
      <inkml:brushProperty name="color" value="#A8C614"/>
      <inkml:brushProperty name="tip" value="rectangle"/>
      <inkml:brushProperty name="rasterOp" value="maskPen"/>
      <inkml:brushProperty name="ignorePressure" value="1"/>
    </inkml:brush>
  </inkml:definitions>
  <inkml:trace contextRef="#ctx0" brushRef="#br0">0 108,'5973'0,"-5956"0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2"/>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0 108,'1325'0,"-1308"0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3"/>
    </inkml:context>
    <inkml:brush xml:id="br0">
      <inkml:brushProperty name="width" value="0.2" units="cm"/>
      <inkml:brushProperty name="height" value="0.4" units="cm"/>
      <inkml:brushProperty name="color" value="#84BEB7"/>
      <inkml:brushProperty name="tip" value="rectangle"/>
      <inkml:brushProperty name="rasterOp" value="maskPen"/>
      <inkml:brushProperty name="ignorePressure" value="1"/>
    </inkml:brush>
  </inkml:definitions>
  <inkml:trace contextRef="#ctx0" brushRef="#br0">1 108,'2777'0,"-2756"0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4"/>
    </inkml:context>
    <inkml:brush xml:id="br0">
      <inkml:brushProperty name="width" value="0.2" units="cm"/>
      <inkml:brushProperty name="height" value="0.4" units="cm"/>
      <inkml:brushProperty name="color" value="#7F88C7"/>
      <inkml:brushProperty name="tip" value="rectangle"/>
      <inkml:brushProperty name="rasterOp" value="maskPen"/>
      <inkml:brushProperty name="ignorePressure" value="1"/>
    </inkml:brush>
  </inkml:definitions>
  <inkml:trace contextRef="#ctx0" brushRef="#br0">1 48,'1083'0,"-1066"0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1:27.705"/>
    </inkml:context>
    <inkml:brush xml:id="br0">
      <inkml:brushProperty name="width" value="0.2" units="cm"/>
      <inkml:brushProperty name="height" value="0.4" units="cm"/>
      <inkml:brushProperty name="color" value="#5EE865"/>
      <inkml:brushProperty name="tip" value="rectangle"/>
      <inkml:brushProperty name="rasterOp" value="maskPen"/>
      <inkml:brushProperty name="ignorePressure" value="1"/>
    </inkml:brush>
  </inkml:definitions>
  <inkml:trace contextRef="#ctx0" brushRef="#br0">1 67,'3077'0,"-3054"0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9:59:17.472"/>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1,'1509'0,"-1487"0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29"/>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97,'3426'0,"-3414"0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0"/>
    </inkml:context>
    <inkml:brush xml:id="br0">
      <inkml:brushProperty name="width" value="0.2" units="cm"/>
      <inkml:brushProperty name="height" value="0.4" units="cm"/>
      <inkml:brushProperty name="color" value="#FF0000"/>
      <inkml:brushProperty name="tip" value="rectangle"/>
      <inkml:brushProperty name="rasterOp" value="maskPen"/>
      <inkml:brushProperty name="ignorePressure" value="1"/>
    </inkml:brush>
  </inkml:definitions>
  <inkml:trace contextRef="#ctx0" brushRef="#br0">1 74,'3145'0,"-3104"0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1"/>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93,'543'0,"-536"0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2"/>
    </inkml:context>
    <inkml:brush xml:id="br0">
      <inkml:brushProperty name="width" value="0.2" units="cm"/>
      <inkml:brushProperty name="height" value="0.4" units="cm"/>
      <inkml:brushProperty name="color" value="#D9AEFF"/>
      <inkml:brushProperty name="tip" value="rectangle"/>
      <inkml:brushProperty name="rasterOp" value="maskPen"/>
      <inkml:brushProperty name="ignorePressure" value="1"/>
    </inkml:brush>
  </inkml:definitions>
  <inkml:trace contextRef="#ctx0" brushRef="#br0">0 93,'502'0,"-493"0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3"/>
    </inkml:context>
    <inkml:brush xml:id="br0">
      <inkml:brushProperty name="width" value="0.2" units="cm"/>
      <inkml:brushProperty name="height" value="0.4" units="cm"/>
      <inkml:brushProperty name="color" value="#2D7154"/>
      <inkml:brushProperty name="tip" value="rectangle"/>
      <inkml:brushProperty name="rasterOp" value="maskPen"/>
      <inkml:brushProperty name="ignorePressure" value="1"/>
    </inkml:brush>
  </inkml:definitions>
  <inkml:trace contextRef="#ctx0" brushRef="#br0">0 93,'1313'0,"-1292"0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4"/>
    </inkml:context>
    <inkml:brush xml:id="br0">
      <inkml:brushProperty name="width" value="0.2" units="cm"/>
      <inkml:brushProperty name="height" value="0.4" units="cm"/>
      <inkml:brushProperty name="color" value="#0069AF"/>
      <inkml:brushProperty name="tip" value="rectangle"/>
      <inkml:brushProperty name="rasterOp" value="maskPen"/>
      <inkml:brushProperty name="ignorePressure" value="1"/>
    </inkml:brush>
  </inkml:definitions>
  <inkml:trace contextRef="#ctx0" brushRef="#br0">0 74,'1331'0,"-1320"0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5"/>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74,'3293'0,"-3537"0,224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7"/>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0 108,'603'0,"-596"0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0 108,'1325'0,"-1315"0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9"/>
    </inkml:context>
    <inkml:brush xml:id="br0">
      <inkml:brushProperty name="width" value="0.2" units="cm"/>
      <inkml:brushProperty name="height" value="0.4" units="cm"/>
      <inkml:brushProperty name="color" value="#7F88C7"/>
      <inkml:brushProperty name="tip" value="rectangle"/>
      <inkml:brushProperty name="rasterOp" value="maskPen"/>
      <inkml:brushProperty name="ignorePressure" value="1"/>
    </inkml:brush>
  </inkml:definitions>
  <inkml:trace contextRef="#ctx0" brushRef="#br0">1 48,'1315'0,"-1296"0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19:59:30.083"/>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1,'554'0,"-532"0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40"/>
    </inkml:context>
    <inkml:brush xml:id="br0">
      <inkml:brushProperty name="width" value="0.2" units="cm"/>
      <inkml:brushProperty name="height" value="0.4" units="cm"/>
      <inkml:brushProperty name="color" value="#5EE865"/>
      <inkml:brushProperty name="tip" value="rectangle"/>
      <inkml:brushProperty name="rasterOp" value="maskPen"/>
      <inkml:brushProperty name="ignorePressure" value="1"/>
    </inkml:brush>
  </inkml:definitions>
  <inkml:trace contextRef="#ctx0" brushRef="#br0">0 67,'574'0,"-570"0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1:37.0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1,'14068'0,"-13849"0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1:48.83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1,'14068'0,"-13849"0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1:51.9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1,'14068'0,"-13849"0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1:54.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1,'14068'0,"-13849"0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2:43.4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1,'6757'0,"-6652"0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29"/>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97,'6949'0,"-6925"0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0"/>
    </inkml:context>
    <inkml:brush xml:id="br0">
      <inkml:brushProperty name="width" value="0.2" units="cm"/>
      <inkml:brushProperty name="height" value="0.4" units="cm"/>
      <inkml:brushProperty name="color" value="#FF0000"/>
      <inkml:brushProperty name="tip" value="rectangle"/>
      <inkml:brushProperty name="rasterOp" value="maskPen"/>
      <inkml:brushProperty name="ignorePressure" value="1"/>
    </inkml:brush>
  </inkml:definitions>
  <inkml:trace contextRef="#ctx0" brushRef="#br0">1 74,'3252'0,"-3210"0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3"/>
    </inkml:context>
    <inkml:brush xml:id="br0">
      <inkml:brushProperty name="width" value="0.2" units="cm"/>
      <inkml:brushProperty name="height" value="0.4" units="cm"/>
      <inkml:brushProperty name="color" value="#2D7154"/>
      <inkml:brushProperty name="tip" value="rectangle"/>
      <inkml:brushProperty name="rasterOp" value="maskPen"/>
      <inkml:brushProperty name="ignorePressure" value="1"/>
    </inkml:brush>
  </inkml:definitions>
  <inkml:trace contextRef="#ctx0" brushRef="#br0">0 93,'3220'0,"-3169"0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4"/>
    </inkml:context>
    <inkml:brush xml:id="br0">
      <inkml:brushProperty name="width" value="0.2" units="cm"/>
      <inkml:brushProperty name="height" value="0.4" units="cm"/>
      <inkml:brushProperty name="color" value="#0069AF"/>
      <inkml:brushProperty name="tip" value="rectangle"/>
      <inkml:brushProperty name="rasterOp" value="maskPen"/>
      <inkml:brushProperty name="ignorePressure" value="1"/>
    </inkml:brush>
  </inkml:definitions>
  <inkml:trace contextRef="#ctx0" brushRef="#br0">0 74,'6809'0,"-6752"0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20:04:02.416"/>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0 1,'1510'0,"-1488"0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5"/>
    </inkml:context>
    <inkml:brush xml:id="br0">
      <inkml:brushProperty name="width" value="0.2" units="cm"/>
      <inkml:brushProperty name="height" value="0.4" units="cm"/>
      <inkml:brushProperty name="color" value="#969696"/>
      <inkml:brushProperty name="tip" value="rectangle"/>
      <inkml:brushProperty name="rasterOp" value="maskPen"/>
      <inkml:brushProperty name="ignorePressure" value="1"/>
    </inkml:brush>
  </inkml:definitions>
  <inkml:trace contextRef="#ctx0" brushRef="#br0">1 74,'7160'0,"-7690"0,486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7"/>
    </inkml:context>
    <inkml:brush xml:id="br0">
      <inkml:brushProperty name="width" value="0.2" units="cm"/>
      <inkml:brushProperty name="height" value="0.4" units="cm"/>
      <inkml:brushProperty name="color" value="#D0800A"/>
      <inkml:brushProperty name="tip" value="rectangle"/>
      <inkml:brushProperty name="rasterOp" value="maskPen"/>
      <inkml:brushProperty name="ignorePressure" value="1"/>
    </inkml:brush>
  </inkml:definitions>
  <inkml:trace contextRef="#ctx0" brushRef="#br0">0 108,'3217'0,"-3180"0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0 108,'6814'0,"-6763"0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48:08.439"/>
    </inkml:context>
    <inkml:brush xml:id="br0">
      <inkml:brushProperty name="width" value="0.2" units="cm"/>
      <inkml:brushProperty name="height" value="0.4" units="cm"/>
      <inkml:brushProperty name="color" value="#7F88C7"/>
      <inkml:brushProperty name="tip" value="rectangle"/>
      <inkml:brushProperty name="rasterOp" value="maskPen"/>
      <inkml:brushProperty name="ignorePressure" value="1"/>
    </inkml:brush>
  </inkml:definitions>
  <inkml:trace contextRef="#ctx0" brushRef="#br0">1 48,'3636'0,"-3584"0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8:51:37.0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1,'7049'0,"-6940"0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9:21:00.841"/>
    </inkml:context>
    <inkml:brush xml:id="br0">
      <inkml:brushProperty name="width" value="0.2" units="cm"/>
      <inkml:brushProperty name="height" value="0.4" units="cm"/>
      <inkml:brushProperty name="color" value="#5EE865"/>
      <inkml:brushProperty name="tip" value="rectangle"/>
      <inkml:brushProperty name="rasterOp" value="maskPen"/>
      <inkml:brushProperty name="ignorePressure" value="1"/>
    </inkml:brush>
  </inkml:definitions>
  <inkml:trace contextRef="#ctx0" brushRef="#br0">0 93,'3220'0,"-3169"0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9:21:26.041"/>
    </inkml:context>
    <inkml:brush xml:id="br0">
      <inkml:brushProperty name="width" value="0.2" units="cm"/>
      <inkml:brushProperty name="height" value="0.4" units="cm"/>
      <inkml:brushProperty name="color" value="#F3DF7F"/>
      <inkml:brushProperty name="tip" value="rectangle"/>
      <inkml:brushProperty name="rasterOp" value="maskPen"/>
      <inkml:brushProperty name="ignorePressure" value="1"/>
    </inkml:brush>
  </inkml:definitions>
  <inkml:trace contextRef="#ctx0" brushRef="#br0">1 48,'3636'0,"-3584"0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9:21:51.853"/>
    </inkml:context>
    <inkml:brush xml:id="br0">
      <inkml:brushProperty name="width" value="0.2" units="cm"/>
      <inkml:brushProperty name="height" value="0.4" units="cm"/>
      <inkml:brushProperty name="color" value="#F97B9F"/>
      <inkml:brushProperty name="tip" value="rectangle"/>
      <inkml:brushProperty name="rasterOp" value="maskPen"/>
      <inkml:brushProperty name="ignorePressure" value="1"/>
    </inkml:brush>
  </inkml:definitions>
  <inkml:trace contextRef="#ctx0" brushRef="#br0">0 108,'6814'0,"-6763"0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9:22:25.464"/>
    </inkml:context>
    <inkml:brush xml:id="br0">
      <inkml:brushProperty name="width" value="0.2" units="cm"/>
      <inkml:brushProperty name="height" value="0.4" units="cm"/>
      <inkml:brushProperty name="color" value="#4E948C"/>
      <inkml:brushProperty name="tip" value="rectangle"/>
      <inkml:brushProperty name="rasterOp" value="maskPen"/>
      <inkml:brushProperty name="ignorePressure" value="1"/>
    </inkml:brush>
  </inkml:definitions>
  <inkml:trace contextRef="#ctx0" brushRef="#br0">0 108,'6814'0,"-6763"0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9:23:19.103"/>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0 97,'14172'0,"-14122"0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73FFA-A654-451F-9893-4520754DF6B2}"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AC83F-106D-4292-A3B9-E209CFBB5E7F}" type="slidenum">
              <a:rPr lang="en-US" smtClean="0"/>
              <a:t>‹#›</a:t>
            </a:fld>
            <a:endParaRPr lang="en-US"/>
          </a:p>
        </p:txBody>
      </p:sp>
    </p:spTree>
    <p:extLst>
      <p:ext uri="{BB962C8B-B14F-4D97-AF65-F5344CB8AC3E}">
        <p14:creationId xmlns:p14="http://schemas.microsoft.com/office/powerpoint/2010/main" val="1489842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52525"/>
                </a:solidFill>
                <a:effectLst/>
                <a:latin typeface="Open Sans" panose="020B0606030504020204" pitchFamily="34" charset="0"/>
              </a:rPr>
              <a:t>In a sparse file, only non-zero data is allocated physical storage space on the disk. When reading a sparse file, the file system recognizes the sparse regions and fills them with zeros as needed, providing the illusion of a fully populated file to applications. However, in reality, the sparse regions consume minimal disk space, equivalent to metadata describing their size and position within the file.</a:t>
            </a:r>
          </a:p>
          <a:p>
            <a:pPr marL="171450" indent="-171450">
              <a:buFont typeface="Arial" panose="020B0604020202020204" pitchFamily="34" charset="0"/>
              <a:buChar char="•"/>
            </a:pPr>
            <a:r>
              <a:rPr lang="en-US" dirty="0">
                <a:effectLst/>
              </a:rPr>
              <a:t>Sparse files are commonly used in scenarios where files contain large amounts of empty space, such as virtual machine disk images, database files, or log files. By using sparse files, storage resources can be utilized more efficiently, reducing disk space consumption and improving overall system performance.</a:t>
            </a:r>
            <a:br>
              <a:rPr lang="en-US" b="0" i="0" dirty="0">
                <a:solidFill>
                  <a:srgbClr val="FFFFFF"/>
                </a:solidFill>
                <a:effectLst/>
                <a:latin typeface="Söhne"/>
              </a:rPr>
            </a:br>
            <a:endParaRPr lang="en-US" dirty="0"/>
          </a:p>
        </p:txBody>
      </p:sp>
      <p:sp>
        <p:nvSpPr>
          <p:cNvPr id="4" name="Slide Number Placeholder 3"/>
          <p:cNvSpPr>
            <a:spLocks noGrp="1"/>
          </p:cNvSpPr>
          <p:nvPr>
            <p:ph type="sldNum" sz="quarter" idx="5"/>
          </p:nvPr>
        </p:nvSpPr>
        <p:spPr/>
        <p:txBody>
          <a:bodyPr/>
          <a:lstStyle/>
          <a:p>
            <a:fld id="{6BBAC83F-106D-4292-A3B9-E209CFBB5E7F}" type="slidenum">
              <a:rPr lang="en-US" smtClean="0"/>
              <a:t>7</a:t>
            </a:fld>
            <a:endParaRPr lang="en-US"/>
          </a:p>
        </p:txBody>
      </p:sp>
    </p:spTree>
    <p:extLst>
      <p:ext uri="{BB962C8B-B14F-4D97-AF65-F5344CB8AC3E}">
        <p14:creationId xmlns:p14="http://schemas.microsoft.com/office/powerpoint/2010/main" val="209352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C3A77-18BC-4140-B7E2-73B5F193E5E4}" type="slidenum">
              <a:rPr lang="en-US" smtClean="0"/>
              <a:t>11</a:t>
            </a:fld>
            <a:endParaRPr lang="en-US"/>
          </a:p>
        </p:txBody>
      </p:sp>
    </p:spTree>
    <p:extLst>
      <p:ext uri="{BB962C8B-B14F-4D97-AF65-F5344CB8AC3E}">
        <p14:creationId xmlns:p14="http://schemas.microsoft.com/office/powerpoint/2010/main" val="268946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ECECEC"/>
                </a:solidFill>
                <a:effectLst/>
                <a:latin typeface="Söhne"/>
              </a:rPr>
              <a:t>The Master File Table (MFT) in NTFS (New Technology File System) serves as a crucial component for organizing and managing files on a disk. Each file and directory in an NTFS volume is represented by a record in the MFT. These records, often referred to as MFT entries, contain metadata and pointers to the actual data of the file or directory.</a:t>
            </a:r>
          </a:p>
          <a:p>
            <a:r>
              <a:rPr lang="en-US" b="0" i="0" dirty="0">
                <a:solidFill>
                  <a:srgbClr val="ECECEC"/>
                </a:solidFill>
                <a:effectLst/>
                <a:latin typeface="Söhne"/>
              </a:rPr>
              <a:t>When a file is created, modified, or deleted, the corresponding MFT entry is updated to reflect these changes. The MFT plays a central role in file system operations, facilitating efficient file access, metadata management, and disk space allocation within the NTFS file system.</a:t>
            </a:r>
            <a:endParaRPr lang="en-US" dirty="0"/>
          </a:p>
        </p:txBody>
      </p:sp>
      <p:sp>
        <p:nvSpPr>
          <p:cNvPr id="4" name="Slide Number Placeholder 3"/>
          <p:cNvSpPr>
            <a:spLocks noGrp="1"/>
          </p:cNvSpPr>
          <p:nvPr>
            <p:ph type="sldNum" sz="quarter" idx="5"/>
          </p:nvPr>
        </p:nvSpPr>
        <p:spPr/>
        <p:txBody>
          <a:bodyPr/>
          <a:lstStyle/>
          <a:p>
            <a:fld id="{8FAC3A77-18BC-4140-B7E2-73B5F193E5E4}" type="slidenum">
              <a:rPr lang="en-US" smtClean="0"/>
              <a:t>19</a:t>
            </a:fld>
            <a:endParaRPr lang="en-US"/>
          </a:p>
        </p:txBody>
      </p:sp>
    </p:spTree>
    <p:extLst>
      <p:ext uri="{BB962C8B-B14F-4D97-AF65-F5344CB8AC3E}">
        <p14:creationId xmlns:p14="http://schemas.microsoft.com/office/powerpoint/2010/main" val="188242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AC3A77-18BC-4140-B7E2-73B5F193E5E4}" type="slidenum">
              <a:rPr lang="en-US" smtClean="0"/>
              <a:t>38</a:t>
            </a:fld>
            <a:endParaRPr lang="en-US"/>
          </a:p>
        </p:txBody>
      </p:sp>
    </p:spTree>
    <p:extLst>
      <p:ext uri="{BB962C8B-B14F-4D97-AF65-F5344CB8AC3E}">
        <p14:creationId xmlns:p14="http://schemas.microsoft.com/office/powerpoint/2010/main" val="191027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dollar symbol means that this file is system file as use cannot see it or view it.</a:t>
            </a:r>
          </a:p>
        </p:txBody>
      </p:sp>
      <p:sp>
        <p:nvSpPr>
          <p:cNvPr id="4" name="Slide Number Placeholder 3"/>
          <p:cNvSpPr>
            <a:spLocks noGrp="1"/>
          </p:cNvSpPr>
          <p:nvPr>
            <p:ph type="sldNum" sz="quarter" idx="5"/>
          </p:nvPr>
        </p:nvSpPr>
        <p:spPr/>
        <p:txBody>
          <a:bodyPr/>
          <a:lstStyle/>
          <a:p>
            <a:fld id="{6BBAC83F-106D-4292-A3B9-E209CFBB5E7F}" type="slidenum">
              <a:rPr lang="en-US" smtClean="0"/>
              <a:t>61</a:t>
            </a:fld>
            <a:endParaRPr lang="en-US"/>
          </a:p>
        </p:txBody>
      </p:sp>
    </p:spTree>
    <p:extLst>
      <p:ext uri="{BB962C8B-B14F-4D97-AF65-F5344CB8AC3E}">
        <p14:creationId xmlns:p14="http://schemas.microsoft.com/office/powerpoint/2010/main" val="2537483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5C271C-3DEE-4CBD-ABAE-DA1DDB314A7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65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7C392-99A5-4F6C-A4F3-DC4C410628A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2095957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003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9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1883265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8815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070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08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69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23642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7C392-99A5-4F6C-A4F3-DC4C410628A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271C-3DEE-4CBD-ABAE-DA1DDB314A7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87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7C392-99A5-4F6C-A4F3-DC4C410628A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224674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7C392-99A5-4F6C-A4F3-DC4C410628A7}"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271C-3DEE-4CBD-ABAE-DA1DDB314A7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40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7C392-99A5-4F6C-A4F3-DC4C410628A7}"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271C-3DEE-4CBD-ABAE-DA1DDB314A7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7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7C392-99A5-4F6C-A4F3-DC4C410628A7}"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36080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7C392-99A5-4F6C-A4F3-DC4C410628A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271C-3DEE-4CBD-ABAE-DA1DDB314A7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04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7C392-99A5-4F6C-A4F3-DC4C410628A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271C-3DEE-4CBD-ABAE-DA1DDB314A7D}" type="slidenum">
              <a:rPr lang="en-US" smtClean="0"/>
              <a:t>‹#›</a:t>
            </a:fld>
            <a:endParaRPr lang="en-US"/>
          </a:p>
        </p:txBody>
      </p:sp>
    </p:spTree>
    <p:extLst>
      <p:ext uri="{BB962C8B-B14F-4D97-AF65-F5344CB8AC3E}">
        <p14:creationId xmlns:p14="http://schemas.microsoft.com/office/powerpoint/2010/main" val="14612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17C392-99A5-4F6C-A4F3-DC4C410628A7}" type="datetimeFigureOut">
              <a:rPr lang="en-US" smtClean="0"/>
              <a:t>4/23/2024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5C271C-3DEE-4CBD-ABAE-DA1DDB314A7D}" type="slidenum">
              <a:rPr lang="en-US" smtClean="0"/>
              <a:t>‹#›</a:t>
            </a:fld>
            <a:endParaRPr lang="en-US"/>
          </a:p>
        </p:txBody>
      </p:sp>
    </p:spTree>
    <p:extLst>
      <p:ext uri="{BB962C8B-B14F-4D97-AF65-F5344CB8AC3E}">
        <p14:creationId xmlns:p14="http://schemas.microsoft.com/office/powerpoint/2010/main" val="2434189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8.png"/><Relationship Id="rId21" Type="http://schemas.openxmlformats.org/officeDocument/2006/relationships/image" Target="../media/image29.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42.png"/><Relationship Id="rId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customXml" Target="../ink/ink7.xml"/><Relationship Id="rId29" Type="http://schemas.openxmlformats.org/officeDocument/2006/relationships/image" Target="../media/image33.png"/><Relationship Id="rId11" Type="http://schemas.openxmlformats.org/officeDocument/2006/relationships/image" Target="../media/image24.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37.png"/><Relationship Id="rId40" Type="http://schemas.openxmlformats.org/officeDocument/2006/relationships/customXml" Target="../ink/ink19.xml"/><Relationship Id="rId45" Type="http://schemas.openxmlformats.org/officeDocument/2006/relationships/image" Target="../media/image41.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0.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810.png"/><Relationship Id="rId10" Type="http://schemas.openxmlformats.org/officeDocument/2006/relationships/customXml" Target="../ink/ink4.xml"/><Relationship Id="rId19" Type="http://schemas.openxmlformats.org/officeDocument/2006/relationships/image" Target="../media/image28.png"/><Relationship Id="rId31" Type="http://schemas.openxmlformats.org/officeDocument/2006/relationships/image" Target="../media/image34.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23.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2.png"/><Relationship Id="rId30" Type="http://schemas.openxmlformats.org/officeDocument/2006/relationships/customXml" Target="../ink/ink14.xml"/><Relationship Id="rId35" Type="http://schemas.openxmlformats.org/officeDocument/2006/relationships/image" Target="../media/image36.png"/><Relationship Id="rId43" Type="http://schemas.openxmlformats.org/officeDocument/2006/relationships/image" Target="../media/image40.png"/><Relationship Id="rId48" Type="http://schemas.openxmlformats.org/officeDocument/2006/relationships/customXml" Target="../ink/ink23.xml"/><Relationship Id="rId8" Type="http://schemas.openxmlformats.org/officeDocument/2006/relationships/customXml" Target="../ink/ink3.xml"/><Relationship Id="rId3"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image" Target="../media/image27.png"/><Relationship Id="rId25" Type="http://schemas.openxmlformats.org/officeDocument/2006/relationships/image" Target="../media/image31.png"/><Relationship Id="rId33" Type="http://schemas.openxmlformats.org/officeDocument/2006/relationships/image" Target="../media/image35.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33.xml"/><Relationship Id="rId26" Type="http://schemas.openxmlformats.org/officeDocument/2006/relationships/customXml" Target="../ink/ink38.xml"/><Relationship Id="rId39" Type="http://schemas.openxmlformats.org/officeDocument/2006/relationships/image" Target="../media/image20.png"/><Relationship Id="rId21" Type="http://schemas.openxmlformats.org/officeDocument/2006/relationships/customXml" Target="../ink/ink35.xml"/><Relationship Id="rId34" Type="http://schemas.openxmlformats.org/officeDocument/2006/relationships/customXml" Target="../ink/ink45.xml"/><Relationship Id="rId42" Type="http://schemas.openxmlformats.org/officeDocument/2006/relationships/customXml" Target="../ink/ink52.xml"/><Relationship Id="rId7" Type="http://schemas.openxmlformats.org/officeDocument/2006/relationships/image" Target="../media/image120.png"/><Relationship Id="rId2" Type="http://schemas.openxmlformats.org/officeDocument/2006/relationships/notesSlide" Target="../notesSlides/notesSlide3.xml"/><Relationship Id="rId16" Type="http://schemas.openxmlformats.org/officeDocument/2006/relationships/customXml" Target="../ink/ink31.xml"/><Relationship Id="rId29" Type="http://schemas.openxmlformats.org/officeDocument/2006/relationships/customXml" Target="../ink/ink40.xml"/><Relationship Id="rId1" Type="http://schemas.openxmlformats.org/officeDocument/2006/relationships/slideLayout" Target="../slideLayouts/slideLayout7.xml"/><Relationship Id="rId6" Type="http://schemas.openxmlformats.org/officeDocument/2006/relationships/customXml" Target="../ink/ink25.xml"/><Relationship Id="rId11" Type="http://schemas.openxmlformats.org/officeDocument/2006/relationships/image" Target="../media/image14.png"/><Relationship Id="rId24" Type="http://schemas.openxmlformats.org/officeDocument/2006/relationships/image" Target="../media/image18.png"/><Relationship Id="rId32" Type="http://schemas.openxmlformats.org/officeDocument/2006/relationships/customXml" Target="../ink/ink43.xml"/><Relationship Id="rId37" Type="http://schemas.openxmlformats.org/officeDocument/2006/relationships/customXml" Target="../ink/ink48.xml"/><Relationship Id="rId40" Type="http://schemas.openxmlformats.org/officeDocument/2006/relationships/customXml" Target="../ink/ink50.xml"/><Relationship Id="rId45" Type="http://schemas.openxmlformats.org/officeDocument/2006/relationships/customXml" Target="../ink/ink54.xml"/><Relationship Id="rId5" Type="http://schemas.openxmlformats.org/officeDocument/2006/relationships/image" Target="../media/image110.png"/><Relationship Id="rId15" Type="http://schemas.openxmlformats.org/officeDocument/2006/relationships/customXml" Target="../ink/ink30.xml"/><Relationship Id="rId23" Type="http://schemas.openxmlformats.org/officeDocument/2006/relationships/customXml" Target="../ink/ink36.xml"/><Relationship Id="rId28" Type="http://schemas.openxmlformats.org/officeDocument/2006/relationships/customXml" Target="../ink/ink39.xml"/><Relationship Id="rId36" Type="http://schemas.openxmlformats.org/officeDocument/2006/relationships/customXml" Target="../ink/ink47.xml"/><Relationship Id="rId10" Type="http://schemas.openxmlformats.org/officeDocument/2006/relationships/customXml" Target="../ink/ink27.xml"/><Relationship Id="rId19" Type="http://schemas.openxmlformats.org/officeDocument/2006/relationships/image" Target="../media/image16.png"/><Relationship Id="rId31" Type="http://schemas.openxmlformats.org/officeDocument/2006/relationships/customXml" Target="../ink/ink42.xml"/><Relationship Id="rId44" Type="http://schemas.openxmlformats.org/officeDocument/2006/relationships/image" Target="../media/image43.png"/><Relationship Id="rId4" Type="http://schemas.openxmlformats.org/officeDocument/2006/relationships/customXml" Target="../ink/ink24.xml"/><Relationship Id="rId9" Type="http://schemas.openxmlformats.org/officeDocument/2006/relationships/image" Target="../media/image130.png"/><Relationship Id="rId14" Type="http://schemas.openxmlformats.org/officeDocument/2006/relationships/customXml" Target="../ink/ink29.xml"/><Relationship Id="rId22" Type="http://schemas.openxmlformats.org/officeDocument/2006/relationships/image" Target="../media/image17.png"/><Relationship Id="rId27" Type="http://schemas.openxmlformats.org/officeDocument/2006/relationships/image" Target="../media/image19.png"/><Relationship Id="rId30" Type="http://schemas.openxmlformats.org/officeDocument/2006/relationships/customXml" Target="../ink/ink41.xml"/><Relationship Id="rId35" Type="http://schemas.openxmlformats.org/officeDocument/2006/relationships/customXml" Target="../ink/ink46.xml"/><Relationship Id="rId43" Type="http://schemas.openxmlformats.org/officeDocument/2006/relationships/customXml" Target="../ink/ink53.xml"/><Relationship Id="rId8" Type="http://schemas.openxmlformats.org/officeDocument/2006/relationships/customXml" Target="../ink/ink26.xml"/><Relationship Id="rId3" Type="http://schemas.openxmlformats.org/officeDocument/2006/relationships/image" Target="../media/image13.png"/><Relationship Id="rId12" Type="http://schemas.openxmlformats.org/officeDocument/2006/relationships/customXml" Target="../ink/ink28.xml"/><Relationship Id="rId17" Type="http://schemas.openxmlformats.org/officeDocument/2006/relationships/customXml" Target="../ink/ink32.xml"/><Relationship Id="rId25" Type="http://schemas.openxmlformats.org/officeDocument/2006/relationships/customXml" Target="../ink/ink37.xml"/><Relationship Id="rId33" Type="http://schemas.openxmlformats.org/officeDocument/2006/relationships/customXml" Target="../ink/ink44.xml"/><Relationship Id="rId38" Type="http://schemas.openxmlformats.org/officeDocument/2006/relationships/customXml" Target="../ink/ink49.xml"/><Relationship Id="rId46" Type="http://schemas.openxmlformats.org/officeDocument/2006/relationships/image" Target="../media/image44.png"/><Relationship Id="rId20" Type="http://schemas.openxmlformats.org/officeDocument/2006/relationships/customXml" Target="../ink/ink34.xml"/><Relationship Id="rId41" Type="http://schemas.openxmlformats.org/officeDocument/2006/relationships/customXml" Target="../ink/ink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60.xml"/><Relationship Id="rId18" Type="http://schemas.openxmlformats.org/officeDocument/2006/relationships/image" Target="../media/image53.png"/><Relationship Id="rId26" Type="http://schemas.openxmlformats.org/officeDocument/2006/relationships/image" Target="../media/image57.png"/><Relationship Id="rId3" Type="http://schemas.openxmlformats.org/officeDocument/2006/relationships/customXml" Target="../ink/ink55.xml"/><Relationship Id="rId21" Type="http://schemas.openxmlformats.org/officeDocument/2006/relationships/customXml" Target="../ink/ink64.xml"/><Relationship Id="rId7" Type="http://schemas.openxmlformats.org/officeDocument/2006/relationships/customXml" Target="../ink/ink57.xml"/><Relationship Id="rId12" Type="http://schemas.openxmlformats.org/officeDocument/2006/relationships/image" Target="../media/image50.png"/><Relationship Id="rId17" Type="http://schemas.openxmlformats.org/officeDocument/2006/relationships/customXml" Target="../ink/ink62.xml"/><Relationship Id="rId25" Type="http://schemas.openxmlformats.org/officeDocument/2006/relationships/customXml" Target="../ink/ink66.xml"/><Relationship Id="rId2" Type="http://schemas.openxmlformats.org/officeDocument/2006/relationships/image" Target="../media/image45.png"/><Relationship Id="rId16" Type="http://schemas.openxmlformats.org/officeDocument/2006/relationships/image" Target="../media/image52.png"/><Relationship Id="rId20" Type="http://schemas.openxmlformats.org/officeDocument/2006/relationships/image" Target="../media/image54.png"/><Relationship Id="rId29" Type="http://schemas.openxmlformats.org/officeDocument/2006/relationships/customXml" Target="../ink/ink68.xml"/><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customXml" Target="../ink/ink59.xml"/><Relationship Id="rId24" Type="http://schemas.openxmlformats.org/officeDocument/2006/relationships/image" Target="../media/image56.png"/><Relationship Id="rId32" Type="http://schemas.openxmlformats.org/officeDocument/2006/relationships/image" Target="../media/image60.png"/><Relationship Id="rId5" Type="http://schemas.openxmlformats.org/officeDocument/2006/relationships/customXml" Target="../ink/ink56.xml"/><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58.png"/><Relationship Id="rId10" Type="http://schemas.openxmlformats.org/officeDocument/2006/relationships/image" Target="../media/image49.png"/><Relationship Id="rId19" Type="http://schemas.openxmlformats.org/officeDocument/2006/relationships/customXml" Target="../ink/ink63.xml"/><Relationship Id="rId31" Type="http://schemas.openxmlformats.org/officeDocument/2006/relationships/customXml" Target="../ink/ink69.xml"/><Relationship Id="rId4" Type="http://schemas.openxmlformats.org/officeDocument/2006/relationships/image" Target="../media/image46.png"/><Relationship Id="rId9" Type="http://schemas.openxmlformats.org/officeDocument/2006/relationships/customXml" Target="../ink/ink58.xml"/><Relationship Id="rId14" Type="http://schemas.openxmlformats.org/officeDocument/2006/relationships/image" Target="../media/image51.png"/><Relationship Id="rId22" Type="http://schemas.openxmlformats.org/officeDocument/2006/relationships/image" Target="../media/image55.png"/><Relationship Id="rId27" Type="http://schemas.openxmlformats.org/officeDocument/2006/relationships/customXml" Target="../ink/ink67.xml"/><Relationship Id="rId30" Type="http://schemas.openxmlformats.org/officeDocument/2006/relationships/image" Target="../media/image5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75.xml"/><Relationship Id="rId18" Type="http://schemas.openxmlformats.org/officeDocument/2006/relationships/image" Target="../media/image68.png"/><Relationship Id="rId26" Type="http://schemas.openxmlformats.org/officeDocument/2006/relationships/image" Target="../media/image72.png"/><Relationship Id="rId3" Type="http://schemas.openxmlformats.org/officeDocument/2006/relationships/customXml" Target="../ink/ink70.xml"/><Relationship Id="rId21" Type="http://schemas.openxmlformats.org/officeDocument/2006/relationships/customXml" Target="../ink/ink79.xml"/><Relationship Id="rId7" Type="http://schemas.openxmlformats.org/officeDocument/2006/relationships/customXml" Target="../ink/ink72.xml"/><Relationship Id="rId12" Type="http://schemas.openxmlformats.org/officeDocument/2006/relationships/image" Target="../media/image65.png"/><Relationship Id="rId17" Type="http://schemas.openxmlformats.org/officeDocument/2006/relationships/customXml" Target="../ink/ink77.xml"/><Relationship Id="rId25" Type="http://schemas.openxmlformats.org/officeDocument/2006/relationships/customXml" Target="../ink/ink81.xml"/><Relationship Id="rId2" Type="http://schemas.openxmlformats.org/officeDocument/2006/relationships/image" Target="../media/image45.png"/><Relationship Id="rId16" Type="http://schemas.openxmlformats.org/officeDocument/2006/relationships/image" Target="../media/image67.png"/><Relationship Id="rId20" Type="http://schemas.openxmlformats.org/officeDocument/2006/relationships/image" Target="../media/image69.png"/><Relationship Id="rId29" Type="http://schemas.openxmlformats.org/officeDocument/2006/relationships/customXml" Target="../ink/ink84.xml"/><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customXml" Target="../ink/ink74.xml"/><Relationship Id="rId24" Type="http://schemas.openxmlformats.org/officeDocument/2006/relationships/image" Target="../media/image71.png"/><Relationship Id="rId5" Type="http://schemas.openxmlformats.org/officeDocument/2006/relationships/customXml" Target="../ink/ink71.xml"/><Relationship Id="rId15" Type="http://schemas.openxmlformats.org/officeDocument/2006/relationships/customXml" Target="../ink/ink76.xml"/><Relationship Id="rId23" Type="http://schemas.openxmlformats.org/officeDocument/2006/relationships/customXml" Target="../ink/ink80.xml"/><Relationship Id="rId28" Type="http://schemas.openxmlformats.org/officeDocument/2006/relationships/customXml" Target="../ink/ink83.xml"/><Relationship Id="rId10" Type="http://schemas.openxmlformats.org/officeDocument/2006/relationships/image" Target="../media/image64.png"/><Relationship Id="rId19" Type="http://schemas.openxmlformats.org/officeDocument/2006/relationships/customXml" Target="../ink/ink78.xml"/><Relationship Id="rId31" Type="http://schemas.openxmlformats.org/officeDocument/2006/relationships/image" Target="../media/image73.png"/><Relationship Id="rId4" Type="http://schemas.openxmlformats.org/officeDocument/2006/relationships/image" Target="../media/image610.png"/><Relationship Id="rId9" Type="http://schemas.openxmlformats.org/officeDocument/2006/relationships/customXml" Target="../ink/ink73.xml"/><Relationship Id="rId14" Type="http://schemas.openxmlformats.org/officeDocument/2006/relationships/image" Target="../media/image66.png"/><Relationship Id="rId22" Type="http://schemas.openxmlformats.org/officeDocument/2006/relationships/image" Target="../media/image70.png"/><Relationship Id="rId27" Type="http://schemas.openxmlformats.org/officeDocument/2006/relationships/customXml" Target="../ink/ink82.xml"/><Relationship Id="rId30" Type="http://schemas.openxmlformats.org/officeDocument/2006/relationships/customXml" Target="../ink/ink8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customXml" Target="../ink/ink91.xml"/><Relationship Id="rId18" Type="http://schemas.openxmlformats.org/officeDocument/2006/relationships/image" Target="../media/image81.png"/><Relationship Id="rId26" Type="http://schemas.openxmlformats.org/officeDocument/2006/relationships/image" Target="../media/image85.png"/><Relationship Id="rId3" Type="http://schemas.openxmlformats.org/officeDocument/2006/relationships/customXml" Target="../ink/ink86.xml"/><Relationship Id="rId21" Type="http://schemas.openxmlformats.org/officeDocument/2006/relationships/customXml" Target="../ink/ink95.xml"/><Relationship Id="rId7" Type="http://schemas.openxmlformats.org/officeDocument/2006/relationships/customXml" Target="../ink/ink88.xml"/><Relationship Id="rId12" Type="http://schemas.openxmlformats.org/officeDocument/2006/relationships/image" Target="../media/image78.png"/><Relationship Id="rId17" Type="http://schemas.openxmlformats.org/officeDocument/2006/relationships/customXml" Target="../ink/ink93.xml"/><Relationship Id="rId25" Type="http://schemas.openxmlformats.org/officeDocument/2006/relationships/customXml" Target="../ink/ink97.xml"/><Relationship Id="rId2" Type="http://schemas.openxmlformats.org/officeDocument/2006/relationships/image" Target="../media/image45.png"/><Relationship Id="rId16" Type="http://schemas.openxmlformats.org/officeDocument/2006/relationships/image" Target="../media/image80.png"/><Relationship Id="rId20" Type="http://schemas.openxmlformats.org/officeDocument/2006/relationships/image" Target="../media/image82.png"/><Relationship Id="rId29" Type="http://schemas.openxmlformats.org/officeDocument/2006/relationships/customXml" Target="../ink/ink99.xml"/><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customXml" Target="../ink/ink90.xml"/><Relationship Id="rId24" Type="http://schemas.openxmlformats.org/officeDocument/2006/relationships/image" Target="../media/image84.png"/><Relationship Id="rId5" Type="http://schemas.openxmlformats.org/officeDocument/2006/relationships/customXml" Target="../ink/ink87.xml"/><Relationship Id="rId15" Type="http://schemas.openxmlformats.org/officeDocument/2006/relationships/customXml" Target="../ink/ink92.xml"/><Relationship Id="rId23" Type="http://schemas.openxmlformats.org/officeDocument/2006/relationships/customXml" Target="../ink/ink96.xml"/><Relationship Id="rId28" Type="http://schemas.openxmlformats.org/officeDocument/2006/relationships/image" Target="../media/image86.png"/><Relationship Id="rId10" Type="http://schemas.openxmlformats.org/officeDocument/2006/relationships/image" Target="../media/image77.png"/><Relationship Id="rId19" Type="http://schemas.openxmlformats.org/officeDocument/2006/relationships/customXml" Target="../ink/ink94.xml"/><Relationship Id="rId4" Type="http://schemas.openxmlformats.org/officeDocument/2006/relationships/image" Target="../media/image74.png"/><Relationship Id="rId9" Type="http://schemas.openxmlformats.org/officeDocument/2006/relationships/customXml" Target="../ink/ink89.xml"/><Relationship Id="rId14" Type="http://schemas.openxmlformats.org/officeDocument/2006/relationships/image" Target="../media/image79.png"/><Relationship Id="rId22" Type="http://schemas.openxmlformats.org/officeDocument/2006/relationships/image" Target="../media/image83.png"/><Relationship Id="rId27" Type="http://schemas.openxmlformats.org/officeDocument/2006/relationships/customXml" Target="../ink/ink98.xml"/><Relationship Id="rId30"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105.xml"/><Relationship Id="rId18" Type="http://schemas.openxmlformats.org/officeDocument/2006/relationships/image" Target="../media/image95.png"/><Relationship Id="rId26" Type="http://schemas.openxmlformats.org/officeDocument/2006/relationships/image" Target="../media/image99.png"/><Relationship Id="rId3" Type="http://schemas.openxmlformats.org/officeDocument/2006/relationships/customXml" Target="../ink/ink100.xml"/><Relationship Id="rId21" Type="http://schemas.openxmlformats.org/officeDocument/2006/relationships/customXml" Target="../ink/ink109.xml"/><Relationship Id="rId7" Type="http://schemas.openxmlformats.org/officeDocument/2006/relationships/customXml" Target="../ink/ink102.xml"/><Relationship Id="rId12" Type="http://schemas.openxmlformats.org/officeDocument/2006/relationships/image" Target="../media/image92.png"/><Relationship Id="rId17" Type="http://schemas.openxmlformats.org/officeDocument/2006/relationships/customXml" Target="../ink/ink107.xml"/><Relationship Id="rId25" Type="http://schemas.openxmlformats.org/officeDocument/2006/relationships/customXml" Target="../ink/ink111.xml"/><Relationship Id="rId2" Type="http://schemas.openxmlformats.org/officeDocument/2006/relationships/image" Target="../media/image13.png"/><Relationship Id="rId16" Type="http://schemas.openxmlformats.org/officeDocument/2006/relationships/image" Target="../media/image94.png"/><Relationship Id="rId20" Type="http://schemas.openxmlformats.org/officeDocument/2006/relationships/image" Target="../media/image96.png"/><Relationship Id="rId29" Type="http://schemas.openxmlformats.org/officeDocument/2006/relationships/customXml" Target="../ink/ink113.xml"/><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customXml" Target="../ink/ink104.xml"/><Relationship Id="rId24" Type="http://schemas.openxmlformats.org/officeDocument/2006/relationships/image" Target="../media/image98.png"/><Relationship Id="rId5" Type="http://schemas.openxmlformats.org/officeDocument/2006/relationships/customXml" Target="../ink/ink101.xml"/><Relationship Id="rId15" Type="http://schemas.openxmlformats.org/officeDocument/2006/relationships/customXml" Target="../ink/ink106.xml"/><Relationship Id="rId23" Type="http://schemas.openxmlformats.org/officeDocument/2006/relationships/customXml" Target="../ink/ink110.xml"/><Relationship Id="rId28" Type="http://schemas.openxmlformats.org/officeDocument/2006/relationships/image" Target="../media/image100.png"/><Relationship Id="rId10" Type="http://schemas.openxmlformats.org/officeDocument/2006/relationships/image" Target="../media/image91.png"/><Relationship Id="rId19" Type="http://schemas.openxmlformats.org/officeDocument/2006/relationships/customXml" Target="../ink/ink108.xml"/><Relationship Id="rId4" Type="http://schemas.openxmlformats.org/officeDocument/2006/relationships/image" Target="../media/image880.png"/><Relationship Id="rId9" Type="http://schemas.openxmlformats.org/officeDocument/2006/relationships/customXml" Target="../ink/ink103.xml"/><Relationship Id="rId14" Type="http://schemas.openxmlformats.org/officeDocument/2006/relationships/image" Target="../media/image93.png"/><Relationship Id="rId22" Type="http://schemas.openxmlformats.org/officeDocument/2006/relationships/image" Target="../media/image97.png"/><Relationship Id="rId27" Type="http://schemas.openxmlformats.org/officeDocument/2006/relationships/customXml" Target="../ink/ink112.xml"/><Relationship Id="rId30" Type="http://schemas.openxmlformats.org/officeDocument/2006/relationships/image" Target="../media/image1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3" Type="http://schemas.openxmlformats.org/officeDocument/2006/relationships/customXml" Target="../ink/ink119.xml"/><Relationship Id="rId18" Type="http://schemas.openxmlformats.org/officeDocument/2006/relationships/image" Target="../media/image109.png"/><Relationship Id="rId26" Type="http://schemas.openxmlformats.org/officeDocument/2006/relationships/image" Target="../media/image114.png"/><Relationship Id="rId3" Type="http://schemas.openxmlformats.org/officeDocument/2006/relationships/customXml" Target="../ink/ink114.xml"/><Relationship Id="rId21" Type="http://schemas.openxmlformats.org/officeDocument/2006/relationships/customXml" Target="../ink/ink123.xml"/><Relationship Id="rId34" Type="http://schemas.openxmlformats.org/officeDocument/2006/relationships/image" Target="../media/image118.png"/><Relationship Id="rId7" Type="http://schemas.openxmlformats.org/officeDocument/2006/relationships/customXml" Target="../ink/ink116.xml"/><Relationship Id="rId12" Type="http://schemas.openxmlformats.org/officeDocument/2006/relationships/image" Target="../media/image106.png"/><Relationship Id="rId17" Type="http://schemas.openxmlformats.org/officeDocument/2006/relationships/customXml" Target="../ink/ink121.xml"/><Relationship Id="rId25" Type="http://schemas.openxmlformats.org/officeDocument/2006/relationships/customXml" Target="../ink/ink125.xml"/><Relationship Id="rId33" Type="http://schemas.openxmlformats.org/officeDocument/2006/relationships/customXml" Target="../ink/ink129.xml"/><Relationship Id="rId2" Type="http://schemas.openxmlformats.org/officeDocument/2006/relationships/image" Target="../media/image88.png"/><Relationship Id="rId16" Type="http://schemas.openxmlformats.org/officeDocument/2006/relationships/image" Target="../media/image108.png"/><Relationship Id="rId20" Type="http://schemas.openxmlformats.org/officeDocument/2006/relationships/image" Target="../media/image111.png"/><Relationship Id="rId29" Type="http://schemas.openxmlformats.org/officeDocument/2006/relationships/customXml" Target="../ink/ink127.xml"/><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customXml" Target="../ink/ink118.xml"/><Relationship Id="rId24" Type="http://schemas.openxmlformats.org/officeDocument/2006/relationships/image" Target="../media/image113.png"/><Relationship Id="rId32" Type="http://schemas.openxmlformats.org/officeDocument/2006/relationships/image" Target="../media/image117.png"/><Relationship Id="rId5" Type="http://schemas.openxmlformats.org/officeDocument/2006/relationships/customXml" Target="../ink/ink115.xml"/><Relationship Id="rId15" Type="http://schemas.openxmlformats.org/officeDocument/2006/relationships/customXml" Target="../ink/ink120.xml"/><Relationship Id="rId23" Type="http://schemas.openxmlformats.org/officeDocument/2006/relationships/customXml" Target="../ink/ink124.xml"/><Relationship Id="rId28" Type="http://schemas.openxmlformats.org/officeDocument/2006/relationships/image" Target="../media/image115.png"/><Relationship Id="rId10" Type="http://schemas.openxmlformats.org/officeDocument/2006/relationships/image" Target="../media/image105.png"/><Relationship Id="rId19" Type="http://schemas.openxmlformats.org/officeDocument/2006/relationships/customXml" Target="../ink/ink122.xml"/><Relationship Id="rId31" Type="http://schemas.openxmlformats.org/officeDocument/2006/relationships/customXml" Target="../ink/ink128.xml"/><Relationship Id="rId4" Type="http://schemas.openxmlformats.org/officeDocument/2006/relationships/image" Target="../media/image102.png"/><Relationship Id="rId9" Type="http://schemas.openxmlformats.org/officeDocument/2006/relationships/customXml" Target="../ink/ink117.xml"/><Relationship Id="rId14" Type="http://schemas.openxmlformats.org/officeDocument/2006/relationships/image" Target="../media/image107.png"/><Relationship Id="rId22" Type="http://schemas.openxmlformats.org/officeDocument/2006/relationships/image" Target="../media/image112.png"/><Relationship Id="rId27" Type="http://schemas.openxmlformats.org/officeDocument/2006/relationships/customXml" Target="../ink/ink126.xml"/><Relationship Id="rId30" Type="http://schemas.openxmlformats.org/officeDocument/2006/relationships/image" Target="../media/image116.png"/><Relationship Id="rId8" Type="http://schemas.openxmlformats.org/officeDocument/2006/relationships/image" Target="../media/image1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kacos2000/MFT_Browser/releas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blog.netwrix.com/2022/12/16/alternate_data_stream/" TargetMode="External"/><Relationship Id="rId2" Type="http://schemas.openxmlformats.org/officeDocument/2006/relationships/hyperlink" Target="https://www.geeksforgeeks.org/sparse-files/" TargetMode="External"/><Relationship Id="rId1" Type="http://schemas.openxmlformats.org/officeDocument/2006/relationships/slideLayout" Target="../slideLayouts/slideLayout2.xml"/><Relationship Id="rId5" Type="http://schemas.openxmlformats.org/officeDocument/2006/relationships/hyperlink" Target="https://www.futurelearn.com/info/courses/introduction-to-malware-investigations/0/steps/147114" TargetMode="External"/><Relationship Id="rId4" Type="http://schemas.openxmlformats.org/officeDocument/2006/relationships/hyperlink" Target="https://www.datto.com/blog/does-ntfs-have-a-file-size-limit#:~:text=NTFS%20File%20Size&amp;text=Maximum%20disk%20size%3A%20256%20terabytes,in%20a%20single%20folder%3A%204%2C294%2C967%2C29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B534-C3BC-74DE-EFB6-63D5EB78E2D8}"/>
              </a:ext>
            </a:extLst>
          </p:cNvPr>
          <p:cNvSpPr>
            <a:spLocks noGrp="1"/>
          </p:cNvSpPr>
          <p:nvPr>
            <p:ph type="ctrTitle"/>
          </p:nvPr>
        </p:nvSpPr>
        <p:spPr/>
        <p:txBody>
          <a:bodyPr/>
          <a:lstStyle/>
          <a:p>
            <a:r>
              <a:rPr lang="en-US" dirty="0"/>
              <a:t>NTFS</a:t>
            </a:r>
          </a:p>
        </p:txBody>
      </p:sp>
      <p:sp>
        <p:nvSpPr>
          <p:cNvPr id="3" name="Subtitle 2">
            <a:extLst>
              <a:ext uri="{FF2B5EF4-FFF2-40B4-BE49-F238E27FC236}">
                <a16:creationId xmlns:a16="http://schemas.microsoft.com/office/drawing/2014/main" id="{9A2E684F-87B7-2299-BEFC-969572512058}"/>
              </a:ext>
            </a:extLst>
          </p:cNvPr>
          <p:cNvSpPr>
            <a:spLocks noGrp="1"/>
          </p:cNvSpPr>
          <p:nvPr>
            <p:ph type="subTitle" idx="1"/>
          </p:nvPr>
        </p:nvSpPr>
        <p:spPr/>
        <p:txBody>
          <a:bodyPr/>
          <a:lstStyle/>
          <a:p>
            <a:r>
              <a:rPr lang="en-US" dirty="0"/>
              <a:t>Created by: </a:t>
            </a:r>
            <a:r>
              <a:rPr lang="en-US" dirty="0" err="1"/>
              <a:t>Hamzeh</a:t>
            </a:r>
            <a:r>
              <a:rPr lang="en-US" dirty="0"/>
              <a:t> </a:t>
            </a:r>
            <a:r>
              <a:rPr lang="en-US" dirty="0" err="1"/>
              <a:t>AlRishiq</a:t>
            </a:r>
            <a:endParaRPr lang="en-US" dirty="0"/>
          </a:p>
          <a:p>
            <a:r>
              <a:rPr lang="en-US" sz="1800" dirty="0"/>
              <a:t>Edited by Safaa Hriez with the aid of Dr. Ali’s slides</a:t>
            </a:r>
          </a:p>
        </p:txBody>
      </p:sp>
    </p:spTree>
    <p:extLst>
      <p:ext uri="{BB962C8B-B14F-4D97-AF65-F5344CB8AC3E}">
        <p14:creationId xmlns:p14="http://schemas.microsoft.com/office/powerpoint/2010/main" val="243995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8524C-D371-C0A3-E28B-301ABAFE7CB5}"/>
              </a:ext>
            </a:extLst>
          </p:cNvPr>
          <p:cNvPicPr>
            <a:picLocks noChangeAspect="1"/>
          </p:cNvPicPr>
          <p:nvPr/>
        </p:nvPicPr>
        <p:blipFill>
          <a:blip r:embed="rId2"/>
          <a:stretch>
            <a:fillRect/>
          </a:stretch>
        </p:blipFill>
        <p:spPr>
          <a:xfrm>
            <a:off x="2450561" y="694920"/>
            <a:ext cx="7290878" cy="5468159"/>
          </a:xfrm>
          <a:prstGeom prst="rect">
            <a:avLst/>
          </a:prstGeom>
        </p:spPr>
      </p:pic>
    </p:spTree>
    <p:extLst>
      <p:ext uri="{BB962C8B-B14F-4D97-AF65-F5344CB8AC3E}">
        <p14:creationId xmlns:p14="http://schemas.microsoft.com/office/powerpoint/2010/main" val="17530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 code&#10;&#10;Description automatically generated">
            <a:extLst>
              <a:ext uri="{FF2B5EF4-FFF2-40B4-BE49-F238E27FC236}">
                <a16:creationId xmlns:a16="http://schemas.microsoft.com/office/drawing/2014/main" id="{8FAFB8CC-9DAE-9DDA-C950-DE89B91C4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217" y="781060"/>
            <a:ext cx="7693866" cy="5295879"/>
          </a:xfrm>
          <a:prstGeom prst="rect">
            <a:avLst/>
          </a:prstGeom>
        </p:spPr>
      </p:pic>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32FDA88C-026B-E890-32E5-AFA8B702F152}"/>
                  </a:ext>
                </a:extLst>
              </p14:cNvPr>
              <p14:cNvContentPartPr/>
              <p14:nvPr/>
            </p14:nvContentPartPr>
            <p14:xfrm>
              <a:off x="2897023" y="1683225"/>
              <a:ext cx="905040" cy="360"/>
            </p14:xfrm>
          </p:contentPart>
        </mc:Choice>
        <mc:Fallback xmlns="">
          <p:pic>
            <p:nvPicPr>
              <p:cNvPr id="33" name="Ink 32">
                <a:extLst>
                  <a:ext uri="{FF2B5EF4-FFF2-40B4-BE49-F238E27FC236}">
                    <a16:creationId xmlns:a16="http://schemas.microsoft.com/office/drawing/2014/main" id="{32FDA88C-026B-E890-32E5-AFA8B702F152}"/>
                  </a:ext>
                </a:extLst>
              </p:cNvPr>
              <p:cNvPicPr/>
              <p:nvPr/>
            </p:nvPicPr>
            <p:blipFill>
              <a:blip r:embed="rId5"/>
              <a:stretch>
                <a:fillRect/>
              </a:stretch>
            </p:blipFill>
            <p:spPr>
              <a:xfrm>
                <a:off x="2861023" y="1611225"/>
                <a:ext cx="976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B7B902BE-1522-5318-00AD-B25C9E185F59}"/>
                  </a:ext>
                </a:extLst>
              </p14:cNvPr>
              <p14:cNvContentPartPr/>
              <p14:nvPr/>
            </p14:nvContentPartPr>
            <p14:xfrm>
              <a:off x="3874783" y="1683225"/>
              <a:ext cx="2334960" cy="360"/>
            </p14:xfrm>
          </p:contentPart>
        </mc:Choice>
        <mc:Fallback xmlns="">
          <p:pic>
            <p:nvPicPr>
              <p:cNvPr id="34" name="Ink 33">
                <a:extLst>
                  <a:ext uri="{FF2B5EF4-FFF2-40B4-BE49-F238E27FC236}">
                    <a16:creationId xmlns:a16="http://schemas.microsoft.com/office/drawing/2014/main" id="{B7B902BE-1522-5318-00AD-B25C9E185F59}"/>
                  </a:ext>
                </a:extLst>
              </p:cNvPr>
              <p:cNvPicPr/>
              <p:nvPr/>
            </p:nvPicPr>
            <p:blipFill>
              <a:blip r:embed="rId7"/>
              <a:stretch>
                <a:fillRect/>
              </a:stretch>
            </p:blipFill>
            <p:spPr>
              <a:xfrm>
                <a:off x="3838783" y="1611225"/>
                <a:ext cx="2406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C495E805-12A7-2B7D-64EA-57C7DB0CC242}"/>
                  </a:ext>
                </a:extLst>
              </p14:cNvPr>
              <p14:cNvContentPartPr/>
              <p14:nvPr/>
            </p14:nvContentPartPr>
            <p14:xfrm>
              <a:off x="6291823" y="1683225"/>
              <a:ext cx="524520" cy="360"/>
            </p14:xfrm>
          </p:contentPart>
        </mc:Choice>
        <mc:Fallback xmlns="">
          <p:pic>
            <p:nvPicPr>
              <p:cNvPr id="35" name="Ink 34">
                <a:extLst>
                  <a:ext uri="{FF2B5EF4-FFF2-40B4-BE49-F238E27FC236}">
                    <a16:creationId xmlns:a16="http://schemas.microsoft.com/office/drawing/2014/main" id="{C495E805-12A7-2B7D-64EA-57C7DB0CC242}"/>
                  </a:ext>
                </a:extLst>
              </p:cNvPr>
              <p:cNvPicPr/>
              <p:nvPr/>
            </p:nvPicPr>
            <p:blipFill>
              <a:blip r:embed="rId9"/>
              <a:stretch>
                <a:fillRect/>
              </a:stretch>
            </p:blipFill>
            <p:spPr>
              <a:xfrm>
                <a:off x="6255823" y="1611225"/>
                <a:ext cx="5961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CDD038D3-3659-CADE-FC58-09ACD3B99613}"/>
                  </a:ext>
                </a:extLst>
              </p14:cNvPr>
              <p14:cNvContentPartPr/>
              <p14:nvPr/>
            </p14:nvContentPartPr>
            <p14:xfrm>
              <a:off x="6907423" y="1683225"/>
              <a:ext cx="225720" cy="360"/>
            </p14:xfrm>
          </p:contentPart>
        </mc:Choice>
        <mc:Fallback xmlns="">
          <p:pic>
            <p:nvPicPr>
              <p:cNvPr id="36" name="Ink 35">
                <a:extLst>
                  <a:ext uri="{FF2B5EF4-FFF2-40B4-BE49-F238E27FC236}">
                    <a16:creationId xmlns:a16="http://schemas.microsoft.com/office/drawing/2014/main" id="{CDD038D3-3659-CADE-FC58-09ACD3B99613}"/>
                  </a:ext>
                </a:extLst>
              </p:cNvPr>
              <p:cNvPicPr/>
              <p:nvPr/>
            </p:nvPicPr>
            <p:blipFill>
              <a:blip r:embed="rId11"/>
              <a:stretch>
                <a:fillRect/>
              </a:stretch>
            </p:blipFill>
            <p:spPr>
              <a:xfrm>
                <a:off x="6871365" y="1611225"/>
                <a:ext cx="29747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34A82F96-CD03-9BDF-A956-4B550C75B669}"/>
                  </a:ext>
                </a:extLst>
              </p14:cNvPr>
              <p14:cNvContentPartPr/>
              <p14:nvPr/>
            </p14:nvContentPartPr>
            <p14:xfrm>
              <a:off x="7206223" y="1683225"/>
              <a:ext cx="524520" cy="360"/>
            </p14:xfrm>
          </p:contentPart>
        </mc:Choice>
        <mc:Fallback xmlns="">
          <p:pic>
            <p:nvPicPr>
              <p:cNvPr id="37" name="Ink 36">
                <a:extLst>
                  <a:ext uri="{FF2B5EF4-FFF2-40B4-BE49-F238E27FC236}">
                    <a16:creationId xmlns:a16="http://schemas.microsoft.com/office/drawing/2014/main" id="{34A82F96-CD03-9BDF-A956-4B550C75B669}"/>
                  </a:ext>
                </a:extLst>
              </p:cNvPr>
              <p:cNvPicPr/>
              <p:nvPr/>
            </p:nvPicPr>
            <p:blipFill>
              <a:blip r:embed="rId13"/>
              <a:stretch>
                <a:fillRect/>
              </a:stretch>
            </p:blipFill>
            <p:spPr>
              <a:xfrm>
                <a:off x="7170223" y="1611225"/>
                <a:ext cx="596160" cy="144000"/>
              </a:xfrm>
              <a:prstGeom prst="rect">
                <a:avLst/>
              </a:prstGeom>
            </p:spPr>
          </p:pic>
        </mc:Fallback>
      </mc:AlternateContent>
      <p:sp>
        <p:nvSpPr>
          <p:cNvPr id="38" name="TextBox 37">
            <a:extLst>
              <a:ext uri="{FF2B5EF4-FFF2-40B4-BE49-F238E27FC236}">
                <a16:creationId xmlns:a16="http://schemas.microsoft.com/office/drawing/2014/main" id="{A4F0E17D-FC5E-E388-9ED3-E424F797AF39}"/>
              </a:ext>
            </a:extLst>
          </p:cNvPr>
          <p:cNvSpPr txBox="1"/>
          <p:nvPr/>
        </p:nvSpPr>
        <p:spPr>
          <a:xfrm>
            <a:off x="2181885" y="862811"/>
            <a:ext cx="1818037" cy="369332"/>
          </a:xfrm>
          <a:prstGeom prst="rect">
            <a:avLst/>
          </a:prstGeom>
          <a:solidFill>
            <a:srgbClr val="00F900"/>
          </a:solidFill>
          <a:ln>
            <a:solidFill>
              <a:schemeClr val="bg1"/>
            </a:solidFill>
          </a:ln>
        </p:spPr>
        <p:txBody>
          <a:bodyPr wrap="square" rtlCol="0">
            <a:spAutoFit/>
          </a:bodyPr>
          <a:lstStyle/>
          <a:p>
            <a:pPr algn="ctr"/>
            <a:r>
              <a:rPr lang="en-US" dirty="0"/>
              <a:t>Jump Instruction</a:t>
            </a:r>
          </a:p>
        </p:txBody>
      </p:sp>
      <p:sp>
        <p:nvSpPr>
          <p:cNvPr id="39" name="TextBox 38">
            <a:extLst>
              <a:ext uri="{FF2B5EF4-FFF2-40B4-BE49-F238E27FC236}">
                <a16:creationId xmlns:a16="http://schemas.microsoft.com/office/drawing/2014/main" id="{2C1A6E26-B65A-F536-2E0C-56A4ACBDC6ED}"/>
              </a:ext>
            </a:extLst>
          </p:cNvPr>
          <p:cNvSpPr txBox="1"/>
          <p:nvPr/>
        </p:nvSpPr>
        <p:spPr>
          <a:xfrm>
            <a:off x="4155726" y="862811"/>
            <a:ext cx="1500575" cy="369332"/>
          </a:xfrm>
          <a:prstGeom prst="rect">
            <a:avLst/>
          </a:prstGeom>
          <a:solidFill>
            <a:srgbClr val="FFFF00"/>
          </a:solidFill>
          <a:ln>
            <a:solidFill>
              <a:schemeClr val="bg1"/>
            </a:solidFill>
          </a:ln>
        </p:spPr>
        <p:txBody>
          <a:bodyPr wrap="square" rtlCol="0">
            <a:spAutoFit/>
          </a:bodyPr>
          <a:lstStyle/>
          <a:p>
            <a:pPr algn="ctr"/>
            <a:r>
              <a:rPr lang="en-US" dirty="0"/>
              <a:t>OEM ID</a:t>
            </a:r>
          </a:p>
        </p:txBody>
      </p:sp>
      <p:sp>
        <p:nvSpPr>
          <p:cNvPr id="40" name="TextBox 39">
            <a:extLst>
              <a:ext uri="{FF2B5EF4-FFF2-40B4-BE49-F238E27FC236}">
                <a16:creationId xmlns:a16="http://schemas.microsoft.com/office/drawing/2014/main" id="{C4B1155F-AA46-F105-8331-5232B52A28DF}"/>
              </a:ext>
            </a:extLst>
          </p:cNvPr>
          <p:cNvSpPr txBox="1"/>
          <p:nvPr/>
        </p:nvSpPr>
        <p:spPr>
          <a:xfrm>
            <a:off x="5812104" y="859039"/>
            <a:ext cx="1500575" cy="338554"/>
          </a:xfrm>
          <a:prstGeom prst="rect">
            <a:avLst/>
          </a:prstGeom>
          <a:solidFill>
            <a:srgbClr val="FF40FF"/>
          </a:solidFill>
          <a:ln>
            <a:solidFill>
              <a:schemeClr val="bg1"/>
            </a:solidFill>
          </a:ln>
        </p:spPr>
        <p:txBody>
          <a:bodyPr wrap="square" rtlCol="0">
            <a:spAutoFit/>
          </a:bodyPr>
          <a:lstStyle/>
          <a:p>
            <a:pPr algn="ctr"/>
            <a:r>
              <a:rPr lang="en-US" sz="1600"/>
              <a:t>Bytes Per Sector</a:t>
            </a:r>
            <a:endParaRPr lang="en-US" sz="1600" dirty="0"/>
          </a:p>
        </p:txBody>
      </p:sp>
      <p:sp>
        <p:nvSpPr>
          <p:cNvPr id="41" name="TextBox 40">
            <a:extLst>
              <a:ext uri="{FF2B5EF4-FFF2-40B4-BE49-F238E27FC236}">
                <a16:creationId xmlns:a16="http://schemas.microsoft.com/office/drawing/2014/main" id="{A20E6C04-2902-AAAB-78E5-225AC9A5D3BA}"/>
              </a:ext>
            </a:extLst>
          </p:cNvPr>
          <p:cNvSpPr txBox="1"/>
          <p:nvPr/>
        </p:nvSpPr>
        <p:spPr>
          <a:xfrm>
            <a:off x="7444487" y="867577"/>
            <a:ext cx="1780857" cy="338554"/>
          </a:xfrm>
          <a:prstGeom prst="rect">
            <a:avLst/>
          </a:prstGeom>
          <a:solidFill>
            <a:srgbClr val="A9D8FF"/>
          </a:solidFill>
          <a:ln>
            <a:solidFill>
              <a:schemeClr val="bg1"/>
            </a:solidFill>
          </a:ln>
        </p:spPr>
        <p:txBody>
          <a:bodyPr wrap="square" rtlCol="0">
            <a:spAutoFit/>
          </a:bodyPr>
          <a:lstStyle/>
          <a:p>
            <a:pPr algn="ctr"/>
            <a:r>
              <a:rPr lang="en-US" sz="1600">
                <a:cs typeface="Times New Roman" panose="02020603050405020304" pitchFamily="18" charset="0"/>
              </a:rPr>
              <a:t>Sectors Per Cluster</a:t>
            </a:r>
            <a:endParaRPr lang="en-US" sz="1600" dirty="0">
              <a:cs typeface="Times New Roman" panose="02020603050405020304" pitchFamily="18" charset="0"/>
            </a:endParaRPr>
          </a:p>
        </p:txBody>
      </p:sp>
      <p:sp>
        <p:nvSpPr>
          <p:cNvPr id="42" name="TextBox 41">
            <a:extLst>
              <a:ext uri="{FF2B5EF4-FFF2-40B4-BE49-F238E27FC236}">
                <a16:creationId xmlns:a16="http://schemas.microsoft.com/office/drawing/2014/main" id="{54B77626-8D68-7F72-AA67-1F3AD5265D9D}"/>
              </a:ext>
            </a:extLst>
          </p:cNvPr>
          <p:cNvSpPr txBox="1"/>
          <p:nvPr/>
        </p:nvSpPr>
        <p:spPr>
          <a:xfrm>
            <a:off x="9333334" y="859039"/>
            <a:ext cx="1874856" cy="369332"/>
          </a:xfrm>
          <a:prstGeom prst="rect">
            <a:avLst/>
          </a:prstGeom>
          <a:solidFill>
            <a:srgbClr val="FFACD5"/>
          </a:solidFill>
          <a:ln>
            <a:solidFill>
              <a:schemeClr val="bg1"/>
            </a:solidFill>
          </a:ln>
        </p:spPr>
        <p:txBody>
          <a:bodyPr wrap="square" rtlCol="0">
            <a:spAutoFit/>
          </a:bodyPr>
          <a:lstStyle/>
          <a:p>
            <a:pPr algn="ctr"/>
            <a:r>
              <a:rPr lang="en-US"/>
              <a:t>Reserved Sectors</a:t>
            </a:r>
            <a:endParaRPr lang="en-US" dirty="0"/>
          </a:p>
        </p:txBody>
      </p:sp>
      <p:cxnSp>
        <p:nvCxnSpPr>
          <p:cNvPr id="43" name="Straight Arrow Connector 42">
            <a:extLst>
              <a:ext uri="{FF2B5EF4-FFF2-40B4-BE49-F238E27FC236}">
                <a16:creationId xmlns:a16="http://schemas.microsoft.com/office/drawing/2014/main" id="{2DA89C8B-180B-2BD3-1E85-00E05CAAB0C3}"/>
              </a:ext>
            </a:extLst>
          </p:cNvPr>
          <p:cNvCxnSpPr>
            <a:cxnSpLocks/>
            <a:stCxn id="38" idx="2"/>
          </p:cNvCxnSpPr>
          <p:nvPr/>
        </p:nvCxnSpPr>
        <p:spPr>
          <a:xfrm>
            <a:off x="3090904" y="1232143"/>
            <a:ext cx="1" cy="35185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940A41-FED2-20BD-555E-78231D39C53E}"/>
              </a:ext>
            </a:extLst>
          </p:cNvPr>
          <p:cNvCxnSpPr>
            <a:cxnSpLocks/>
            <a:stCxn id="39" idx="2"/>
          </p:cNvCxnSpPr>
          <p:nvPr/>
        </p:nvCxnSpPr>
        <p:spPr>
          <a:xfrm>
            <a:off x="4906014" y="1232143"/>
            <a:ext cx="0" cy="35453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734CFC6-ECA6-FBEB-DE61-414A42A18FCF}"/>
              </a:ext>
            </a:extLst>
          </p:cNvPr>
          <p:cNvCxnSpPr>
            <a:cxnSpLocks/>
            <a:stCxn id="40" idx="2"/>
          </p:cNvCxnSpPr>
          <p:nvPr/>
        </p:nvCxnSpPr>
        <p:spPr>
          <a:xfrm>
            <a:off x="6562392" y="1197593"/>
            <a:ext cx="0" cy="38676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E2ED55-E432-C2EA-73BA-00343761342A}"/>
              </a:ext>
            </a:extLst>
          </p:cNvPr>
          <p:cNvCxnSpPr>
            <a:cxnSpLocks/>
          </p:cNvCxnSpPr>
          <p:nvPr/>
        </p:nvCxnSpPr>
        <p:spPr>
          <a:xfrm flipH="1">
            <a:off x="7085957" y="1208877"/>
            <a:ext cx="435515" cy="3754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1287280-17EC-30BA-CE2B-E34BFCF276DC}"/>
              </a:ext>
            </a:extLst>
          </p:cNvPr>
          <p:cNvCxnSpPr>
            <a:cxnSpLocks/>
            <a:stCxn id="42" idx="2"/>
          </p:cNvCxnSpPr>
          <p:nvPr/>
        </p:nvCxnSpPr>
        <p:spPr>
          <a:xfrm flipH="1">
            <a:off x="7838733" y="1228371"/>
            <a:ext cx="2432029" cy="45449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76" name="Ink 75">
                <a:extLst>
                  <a:ext uri="{FF2B5EF4-FFF2-40B4-BE49-F238E27FC236}">
                    <a16:creationId xmlns:a16="http://schemas.microsoft.com/office/drawing/2014/main" id="{AAB28D40-A529-BE25-2392-FF17B5FCEE00}"/>
                  </a:ext>
                </a:extLst>
              </p14:cNvPr>
              <p14:cNvContentPartPr/>
              <p14:nvPr/>
            </p14:nvContentPartPr>
            <p14:xfrm>
              <a:off x="2878663" y="1891305"/>
              <a:ext cx="887400" cy="360"/>
            </p14:xfrm>
          </p:contentPart>
        </mc:Choice>
        <mc:Fallback xmlns="">
          <p:pic>
            <p:nvPicPr>
              <p:cNvPr id="76" name="Ink 75">
                <a:extLst>
                  <a:ext uri="{FF2B5EF4-FFF2-40B4-BE49-F238E27FC236}">
                    <a16:creationId xmlns:a16="http://schemas.microsoft.com/office/drawing/2014/main" id="{AAB28D40-A529-BE25-2392-FF17B5FCEE00}"/>
                  </a:ext>
                </a:extLst>
              </p:cNvPr>
              <p:cNvPicPr/>
              <p:nvPr/>
            </p:nvPicPr>
            <p:blipFill>
              <a:blip r:embed="rId15"/>
              <a:stretch>
                <a:fillRect/>
              </a:stretch>
            </p:blipFill>
            <p:spPr>
              <a:xfrm>
                <a:off x="2842663" y="1819305"/>
                <a:ext cx="959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2" name="Ink 81">
                <a:extLst>
                  <a:ext uri="{FF2B5EF4-FFF2-40B4-BE49-F238E27FC236}">
                    <a16:creationId xmlns:a16="http://schemas.microsoft.com/office/drawing/2014/main" id="{94D6E4AC-4565-3F2A-FC53-9832AC3584A2}"/>
                  </a:ext>
                </a:extLst>
              </p14:cNvPr>
              <p14:cNvContentPartPr/>
              <p14:nvPr/>
            </p14:nvContentPartPr>
            <p14:xfrm>
              <a:off x="3847423" y="1891305"/>
              <a:ext cx="551520" cy="360"/>
            </p14:xfrm>
          </p:contentPart>
        </mc:Choice>
        <mc:Fallback xmlns="">
          <p:pic>
            <p:nvPicPr>
              <p:cNvPr id="82" name="Ink 81">
                <a:extLst>
                  <a:ext uri="{FF2B5EF4-FFF2-40B4-BE49-F238E27FC236}">
                    <a16:creationId xmlns:a16="http://schemas.microsoft.com/office/drawing/2014/main" id="{94D6E4AC-4565-3F2A-FC53-9832AC3584A2}"/>
                  </a:ext>
                </a:extLst>
              </p:cNvPr>
              <p:cNvPicPr/>
              <p:nvPr/>
            </p:nvPicPr>
            <p:blipFill>
              <a:blip r:embed="rId17"/>
              <a:stretch>
                <a:fillRect/>
              </a:stretch>
            </p:blipFill>
            <p:spPr>
              <a:xfrm>
                <a:off x="3811423" y="1819305"/>
                <a:ext cx="6231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3" name="Ink 82">
                <a:extLst>
                  <a:ext uri="{FF2B5EF4-FFF2-40B4-BE49-F238E27FC236}">
                    <a16:creationId xmlns:a16="http://schemas.microsoft.com/office/drawing/2014/main" id="{5E5D3958-C80F-0133-57F6-6E557C5F136D}"/>
                  </a:ext>
                </a:extLst>
              </p14:cNvPr>
              <p14:cNvContentPartPr/>
              <p14:nvPr/>
            </p14:nvContentPartPr>
            <p14:xfrm>
              <a:off x="4472383" y="1891305"/>
              <a:ext cx="207720" cy="360"/>
            </p14:xfrm>
          </p:contentPart>
        </mc:Choice>
        <mc:Fallback xmlns="">
          <p:pic>
            <p:nvPicPr>
              <p:cNvPr id="83" name="Ink 82">
                <a:extLst>
                  <a:ext uri="{FF2B5EF4-FFF2-40B4-BE49-F238E27FC236}">
                    <a16:creationId xmlns:a16="http://schemas.microsoft.com/office/drawing/2014/main" id="{5E5D3958-C80F-0133-57F6-6E557C5F136D}"/>
                  </a:ext>
                </a:extLst>
              </p:cNvPr>
              <p:cNvPicPr/>
              <p:nvPr/>
            </p:nvPicPr>
            <p:blipFill>
              <a:blip r:embed="rId19"/>
              <a:stretch>
                <a:fillRect/>
              </a:stretch>
            </p:blipFill>
            <p:spPr>
              <a:xfrm>
                <a:off x="4436383" y="1819305"/>
                <a:ext cx="279360" cy="144000"/>
              </a:xfrm>
              <a:prstGeom prst="rect">
                <a:avLst/>
              </a:prstGeom>
            </p:spPr>
          </p:pic>
        </mc:Fallback>
      </mc:AlternateContent>
      <p:sp>
        <p:nvSpPr>
          <p:cNvPr id="84" name="TextBox 83">
            <a:extLst>
              <a:ext uri="{FF2B5EF4-FFF2-40B4-BE49-F238E27FC236}">
                <a16:creationId xmlns:a16="http://schemas.microsoft.com/office/drawing/2014/main" id="{17893704-0787-B5CB-5FB9-D42FD30ACB98}"/>
              </a:ext>
            </a:extLst>
          </p:cNvPr>
          <p:cNvSpPr txBox="1"/>
          <p:nvPr/>
        </p:nvSpPr>
        <p:spPr>
          <a:xfrm>
            <a:off x="231701" y="2277812"/>
            <a:ext cx="1818037" cy="369332"/>
          </a:xfrm>
          <a:prstGeom prst="rect">
            <a:avLst/>
          </a:prstGeom>
          <a:solidFill>
            <a:srgbClr val="A2D762"/>
          </a:solidFill>
          <a:ln>
            <a:solidFill>
              <a:schemeClr val="bg1"/>
            </a:solidFill>
          </a:ln>
        </p:spPr>
        <p:txBody>
          <a:bodyPr wrap="square" rtlCol="0">
            <a:spAutoFit/>
          </a:bodyPr>
          <a:lstStyle/>
          <a:p>
            <a:pPr algn="ctr"/>
            <a:r>
              <a:rPr lang="en-US" dirty="0"/>
              <a:t>Media Descriptor</a:t>
            </a:r>
          </a:p>
        </p:txBody>
      </p:sp>
      <p:sp>
        <p:nvSpPr>
          <p:cNvPr id="85" name="TextBox 84">
            <a:extLst>
              <a:ext uri="{FF2B5EF4-FFF2-40B4-BE49-F238E27FC236}">
                <a16:creationId xmlns:a16="http://schemas.microsoft.com/office/drawing/2014/main" id="{6E8CECCD-360D-5B79-C07C-AB68007E43BB}"/>
              </a:ext>
            </a:extLst>
          </p:cNvPr>
          <p:cNvSpPr txBox="1"/>
          <p:nvPr/>
        </p:nvSpPr>
        <p:spPr>
          <a:xfrm>
            <a:off x="226241" y="1395687"/>
            <a:ext cx="1818037" cy="369332"/>
          </a:xfrm>
          <a:prstGeom prst="rect">
            <a:avLst/>
          </a:prstGeom>
          <a:solidFill>
            <a:srgbClr val="969696"/>
          </a:solidFill>
          <a:ln>
            <a:solidFill>
              <a:schemeClr val="bg1"/>
            </a:solidFill>
          </a:ln>
        </p:spPr>
        <p:txBody>
          <a:bodyPr wrap="square" rtlCol="0">
            <a:spAutoFit/>
          </a:bodyPr>
          <a:lstStyle/>
          <a:p>
            <a:pPr algn="ctr"/>
            <a:r>
              <a:rPr lang="en-US"/>
              <a:t>Always Zero</a:t>
            </a:r>
            <a:endParaRPr lang="en-US" dirty="0"/>
          </a:p>
        </p:txBody>
      </p:sp>
      <p:sp>
        <p:nvSpPr>
          <p:cNvPr id="86" name="TextBox 85">
            <a:extLst>
              <a:ext uri="{FF2B5EF4-FFF2-40B4-BE49-F238E27FC236}">
                <a16:creationId xmlns:a16="http://schemas.microsoft.com/office/drawing/2014/main" id="{9BF8EE5E-57B5-12E5-0608-68C6C54D8605}"/>
              </a:ext>
            </a:extLst>
          </p:cNvPr>
          <p:cNvSpPr txBox="1"/>
          <p:nvPr/>
        </p:nvSpPr>
        <p:spPr>
          <a:xfrm>
            <a:off x="223557" y="1851037"/>
            <a:ext cx="1818037" cy="369332"/>
          </a:xfrm>
          <a:prstGeom prst="rect">
            <a:avLst/>
          </a:prstGeom>
          <a:solidFill>
            <a:srgbClr val="FF8517"/>
          </a:solidFill>
          <a:ln>
            <a:solidFill>
              <a:schemeClr val="bg1"/>
            </a:solidFill>
          </a:ln>
        </p:spPr>
        <p:txBody>
          <a:bodyPr wrap="square" rtlCol="0">
            <a:spAutoFit/>
          </a:bodyPr>
          <a:lstStyle/>
          <a:p>
            <a:pPr algn="ctr"/>
            <a:r>
              <a:rPr lang="en-US" dirty="0"/>
              <a:t>Unused</a:t>
            </a:r>
          </a:p>
        </p:txBody>
      </p:sp>
      <mc:AlternateContent xmlns:mc="http://schemas.openxmlformats.org/markup-compatibility/2006" xmlns:p14="http://schemas.microsoft.com/office/powerpoint/2010/main">
        <mc:Choice Requires="p14">
          <p:contentPart p14:bwMode="auto" r:id="rId20">
            <p14:nvContentPartPr>
              <p14:cNvPr id="100" name="Ink 99">
                <a:extLst>
                  <a:ext uri="{FF2B5EF4-FFF2-40B4-BE49-F238E27FC236}">
                    <a16:creationId xmlns:a16="http://schemas.microsoft.com/office/drawing/2014/main" id="{CF613320-49AC-4C07-9827-94C09718FC4B}"/>
                  </a:ext>
                </a:extLst>
              </p14:cNvPr>
              <p14:cNvContentPartPr/>
              <p14:nvPr/>
            </p14:nvContentPartPr>
            <p14:xfrm>
              <a:off x="4734823" y="1891305"/>
              <a:ext cx="551880" cy="360"/>
            </p14:xfrm>
          </p:contentPart>
        </mc:Choice>
        <mc:Fallback xmlns="">
          <p:pic>
            <p:nvPicPr>
              <p:cNvPr id="100" name="Ink 99">
                <a:extLst>
                  <a:ext uri="{FF2B5EF4-FFF2-40B4-BE49-F238E27FC236}">
                    <a16:creationId xmlns:a16="http://schemas.microsoft.com/office/drawing/2014/main" id="{CF613320-49AC-4C07-9827-94C09718FC4B}"/>
                  </a:ext>
                </a:extLst>
              </p:cNvPr>
              <p:cNvPicPr/>
              <p:nvPr/>
            </p:nvPicPr>
            <p:blipFill>
              <a:blip r:embed="rId21"/>
              <a:stretch>
                <a:fillRect/>
              </a:stretch>
            </p:blipFill>
            <p:spPr>
              <a:xfrm>
                <a:off x="4698823" y="1819665"/>
                <a:ext cx="623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 name="Ink 103">
                <a:extLst>
                  <a:ext uri="{FF2B5EF4-FFF2-40B4-BE49-F238E27FC236}">
                    <a16:creationId xmlns:a16="http://schemas.microsoft.com/office/drawing/2014/main" id="{9EA0A6F9-4D1A-980B-6743-91CD0131871D}"/>
                  </a:ext>
                </a:extLst>
              </p14:cNvPr>
              <p14:cNvContentPartPr/>
              <p14:nvPr/>
            </p14:nvContentPartPr>
            <p14:xfrm>
              <a:off x="5368423" y="1891305"/>
              <a:ext cx="578880" cy="360"/>
            </p14:xfrm>
          </p:contentPart>
        </mc:Choice>
        <mc:Fallback xmlns="">
          <p:pic>
            <p:nvPicPr>
              <p:cNvPr id="104" name="Ink 103">
                <a:extLst>
                  <a:ext uri="{FF2B5EF4-FFF2-40B4-BE49-F238E27FC236}">
                    <a16:creationId xmlns:a16="http://schemas.microsoft.com/office/drawing/2014/main" id="{9EA0A6F9-4D1A-980B-6743-91CD0131871D}"/>
                  </a:ext>
                </a:extLst>
              </p:cNvPr>
              <p:cNvPicPr/>
              <p:nvPr/>
            </p:nvPicPr>
            <p:blipFill>
              <a:blip r:embed="rId23"/>
              <a:stretch>
                <a:fillRect/>
              </a:stretch>
            </p:blipFill>
            <p:spPr>
              <a:xfrm>
                <a:off x="5332423" y="1819665"/>
                <a:ext cx="650520" cy="144000"/>
              </a:xfrm>
              <a:prstGeom prst="rect">
                <a:avLst/>
              </a:prstGeom>
            </p:spPr>
          </p:pic>
        </mc:Fallback>
      </mc:AlternateContent>
      <p:sp>
        <p:nvSpPr>
          <p:cNvPr id="110" name="TextBox 109">
            <a:extLst>
              <a:ext uri="{FF2B5EF4-FFF2-40B4-BE49-F238E27FC236}">
                <a16:creationId xmlns:a16="http://schemas.microsoft.com/office/drawing/2014/main" id="{1AEF1E1A-82D8-ECC3-45A1-BD3EA957C51F}"/>
              </a:ext>
            </a:extLst>
          </p:cNvPr>
          <p:cNvSpPr txBox="1"/>
          <p:nvPr/>
        </p:nvSpPr>
        <p:spPr>
          <a:xfrm>
            <a:off x="167838" y="3146976"/>
            <a:ext cx="1818037" cy="369332"/>
          </a:xfrm>
          <a:prstGeom prst="rect">
            <a:avLst/>
          </a:prstGeom>
          <a:solidFill>
            <a:srgbClr val="9393FF"/>
          </a:solidFill>
          <a:ln>
            <a:solidFill>
              <a:schemeClr val="bg1"/>
            </a:solidFill>
          </a:ln>
        </p:spPr>
        <p:txBody>
          <a:bodyPr wrap="square" rtlCol="0">
            <a:spAutoFit/>
          </a:bodyPr>
          <a:lstStyle/>
          <a:p>
            <a:pPr algn="ctr"/>
            <a:r>
              <a:rPr lang="en-US" dirty="0"/>
              <a:t>Sectors Per Track </a:t>
            </a:r>
          </a:p>
        </p:txBody>
      </p:sp>
      <mc:AlternateContent xmlns:mc="http://schemas.openxmlformats.org/markup-compatibility/2006" xmlns:p14="http://schemas.microsoft.com/office/powerpoint/2010/main">
        <mc:Choice Requires="p14">
          <p:contentPart p14:bwMode="auto" r:id="rId24">
            <p14:nvContentPartPr>
              <p14:cNvPr id="119" name="Ink 118">
                <a:extLst>
                  <a:ext uri="{FF2B5EF4-FFF2-40B4-BE49-F238E27FC236}">
                    <a16:creationId xmlns:a16="http://schemas.microsoft.com/office/drawing/2014/main" id="{7D3D8BDE-77D3-2353-498E-8E6A7A4C1E75}"/>
                  </a:ext>
                </a:extLst>
              </p14:cNvPr>
              <p14:cNvContentPartPr/>
              <p14:nvPr/>
            </p14:nvContentPartPr>
            <p14:xfrm>
              <a:off x="6011383" y="1891305"/>
              <a:ext cx="479160" cy="360"/>
            </p14:xfrm>
          </p:contentPart>
        </mc:Choice>
        <mc:Fallback xmlns="">
          <p:pic>
            <p:nvPicPr>
              <p:cNvPr id="119" name="Ink 118">
                <a:extLst>
                  <a:ext uri="{FF2B5EF4-FFF2-40B4-BE49-F238E27FC236}">
                    <a16:creationId xmlns:a16="http://schemas.microsoft.com/office/drawing/2014/main" id="{7D3D8BDE-77D3-2353-498E-8E6A7A4C1E75}"/>
                  </a:ext>
                </a:extLst>
              </p:cNvPr>
              <p:cNvPicPr/>
              <p:nvPr/>
            </p:nvPicPr>
            <p:blipFill>
              <a:blip r:embed="rId25"/>
              <a:stretch>
                <a:fillRect/>
              </a:stretch>
            </p:blipFill>
            <p:spPr>
              <a:xfrm>
                <a:off x="5975383" y="1819665"/>
                <a:ext cx="550800" cy="144000"/>
              </a:xfrm>
              <a:prstGeom prst="rect">
                <a:avLst/>
              </a:prstGeom>
            </p:spPr>
          </p:pic>
        </mc:Fallback>
      </mc:AlternateContent>
      <p:sp>
        <p:nvSpPr>
          <p:cNvPr id="121" name="TextBox 120">
            <a:extLst>
              <a:ext uri="{FF2B5EF4-FFF2-40B4-BE49-F238E27FC236}">
                <a16:creationId xmlns:a16="http://schemas.microsoft.com/office/drawing/2014/main" id="{C4219ACA-4D63-748E-8966-A74ED7E1AAD3}"/>
              </a:ext>
            </a:extLst>
          </p:cNvPr>
          <p:cNvSpPr txBox="1"/>
          <p:nvPr/>
        </p:nvSpPr>
        <p:spPr>
          <a:xfrm>
            <a:off x="125576" y="3593067"/>
            <a:ext cx="1874856" cy="369332"/>
          </a:xfrm>
          <a:prstGeom prst="rect">
            <a:avLst/>
          </a:prstGeom>
          <a:solidFill>
            <a:srgbClr val="9BF7DB"/>
          </a:solidFill>
          <a:ln>
            <a:solidFill>
              <a:schemeClr val="bg1"/>
            </a:solidFill>
          </a:ln>
        </p:spPr>
        <p:txBody>
          <a:bodyPr wrap="square" rtlCol="0">
            <a:spAutoFit/>
          </a:bodyPr>
          <a:lstStyle/>
          <a:p>
            <a:pPr algn="ctr"/>
            <a:r>
              <a:rPr lang="en-US" dirty="0"/>
              <a:t>Number of Heads</a:t>
            </a:r>
          </a:p>
        </p:txBody>
      </p:sp>
      <mc:AlternateContent xmlns:mc="http://schemas.openxmlformats.org/markup-compatibility/2006" xmlns:p14="http://schemas.microsoft.com/office/powerpoint/2010/main">
        <mc:Choice Requires="p14">
          <p:contentPart p14:bwMode="auto" r:id="rId26">
            <p14:nvContentPartPr>
              <p14:cNvPr id="122" name="Ink 121">
                <a:extLst>
                  <a:ext uri="{FF2B5EF4-FFF2-40B4-BE49-F238E27FC236}">
                    <a16:creationId xmlns:a16="http://schemas.microsoft.com/office/drawing/2014/main" id="{BA1BDFD2-AA34-47A1-2CFC-8378B05050CD}"/>
                  </a:ext>
                </a:extLst>
              </p14:cNvPr>
              <p14:cNvContentPartPr/>
              <p14:nvPr/>
            </p14:nvContentPartPr>
            <p14:xfrm>
              <a:off x="6590623" y="1900305"/>
              <a:ext cx="1122120" cy="360"/>
            </p14:xfrm>
          </p:contentPart>
        </mc:Choice>
        <mc:Fallback xmlns="">
          <p:pic>
            <p:nvPicPr>
              <p:cNvPr id="122" name="Ink 121">
                <a:extLst>
                  <a:ext uri="{FF2B5EF4-FFF2-40B4-BE49-F238E27FC236}">
                    <a16:creationId xmlns:a16="http://schemas.microsoft.com/office/drawing/2014/main" id="{BA1BDFD2-AA34-47A1-2CFC-8378B05050CD}"/>
                  </a:ext>
                </a:extLst>
              </p:cNvPr>
              <p:cNvPicPr/>
              <p:nvPr/>
            </p:nvPicPr>
            <p:blipFill>
              <a:blip r:embed="rId27"/>
              <a:stretch>
                <a:fillRect/>
              </a:stretch>
            </p:blipFill>
            <p:spPr>
              <a:xfrm>
                <a:off x="6554983" y="1828665"/>
                <a:ext cx="1193760" cy="144000"/>
              </a:xfrm>
              <a:prstGeom prst="rect">
                <a:avLst/>
              </a:prstGeom>
            </p:spPr>
          </p:pic>
        </mc:Fallback>
      </mc:AlternateContent>
      <p:sp>
        <p:nvSpPr>
          <p:cNvPr id="123" name="TextBox 122">
            <a:extLst>
              <a:ext uri="{FF2B5EF4-FFF2-40B4-BE49-F238E27FC236}">
                <a16:creationId xmlns:a16="http://schemas.microsoft.com/office/drawing/2014/main" id="{C50DF610-4325-8B47-80D7-8858B2C7E20C}"/>
              </a:ext>
            </a:extLst>
          </p:cNvPr>
          <p:cNvSpPr txBox="1"/>
          <p:nvPr/>
        </p:nvSpPr>
        <p:spPr>
          <a:xfrm>
            <a:off x="125576" y="4057468"/>
            <a:ext cx="1874856" cy="369332"/>
          </a:xfrm>
          <a:prstGeom prst="rect">
            <a:avLst/>
          </a:prstGeom>
          <a:solidFill>
            <a:srgbClr val="F9F499"/>
          </a:solidFill>
          <a:ln>
            <a:solidFill>
              <a:schemeClr val="bg1"/>
            </a:solidFill>
          </a:ln>
        </p:spPr>
        <p:txBody>
          <a:bodyPr wrap="square" rtlCol="0">
            <a:spAutoFit/>
          </a:bodyPr>
          <a:lstStyle/>
          <a:p>
            <a:pPr algn="ctr"/>
            <a:r>
              <a:rPr lang="en-US" dirty="0"/>
              <a:t>Hidden Sectors</a:t>
            </a:r>
          </a:p>
        </p:txBody>
      </p:sp>
      <mc:AlternateContent xmlns:mc="http://schemas.openxmlformats.org/markup-compatibility/2006" xmlns:p14="http://schemas.microsoft.com/office/powerpoint/2010/main">
        <mc:Choice Requires="p14">
          <p:contentPart p14:bwMode="auto" r:id="rId28">
            <p14:nvContentPartPr>
              <p14:cNvPr id="125" name="Ink 124">
                <a:extLst>
                  <a:ext uri="{FF2B5EF4-FFF2-40B4-BE49-F238E27FC236}">
                    <a16:creationId xmlns:a16="http://schemas.microsoft.com/office/drawing/2014/main" id="{1CD59619-6165-BD84-F9BD-2FF9B5F800A4}"/>
                  </a:ext>
                </a:extLst>
              </p14:cNvPr>
              <p14:cNvContentPartPr/>
              <p14:nvPr/>
            </p14:nvContentPartPr>
            <p14:xfrm>
              <a:off x="4128223" y="2090385"/>
              <a:ext cx="1176120" cy="360"/>
            </p14:xfrm>
          </p:contentPart>
        </mc:Choice>
        <mc:Fallback xmlns="">
          <p:pic>
            <p:nvPicPr>
              <p:cNvPr id="125" name="Ink 124">
                <a:extLst>
                  <a:ext uri="{FF2B5EF4-FFF2-40B4-BE49-F238E27FC236}">
                    <a16:creationId xmlns:a16="http://schemas.microsoft.com/office/drawing/2014/main" id="{1CD59619-6165-BD84-F9BD-2FF9B5F800A4}"/>
                  </a:ext>
                </a:extLst>
              </p:cNvPr>
              <p:cNvPicPr/>
              <p:nvPr/>
            </p:nvPicPr>
            <p:blipFill>
              <a:blip r:embed="rId29"/>
              <a:stretch>
                <a:fillRect/>
              </a:stretch>
            </p:blipFill>
            <p:spPr>
              <a:xfrm>
                <a:off x="4092583" y="2018745"/>
                <a:ext cx="1247760" cy="144000"/>
              </a:xfrm>
              <a:prstGeom prst="rect">
                <a:avLst/>
              </a:prstGeom>
            </p:spPr>
          </p:pic>
        </mc:Fallback>
      </mc:AlternateContent>
      <p:sp>
        <p:nvSpPr>
          <p:cNvPr id="126" name="TextBox 125">
            <a:extLst>
              <a:ext uri="{FF2B5EF4-FFF2-40B4-BE49-F238E27FC236}">
                <a16:creationId xmlns:a16="http://schemas.microsoft.com/office/drawing/2014/main" id="{F86495E0-D992-EE9D-0756-29CE7E469868}"/>
              </a:ext>
            </a:extLst>
          </p:cNvPr>
          <p:cNvSpPr txBox="1"/>
          <p:nvPr/>
        </p:nvSpPr>
        <p:spPr>
          <a:xfrm>
            <a:off x="111018" y="4949106"/>
            <a:ext cx="1853187" cy="646331"/>
          </a:xfrm>
          <a:prstGeom prst="rect">
            <a:avLst/>
          </a:prstGeom>
          <a:solidFill>
            <a:srgbClr val="E6ACAC"/>
          </a:solidFill>
          <a:ln>
            <a:solidFill>
              <a:schemeClr val="bg1"/>
            </a:solidFill>
          </a:ln>
        </p:spPr>
        <p:txBody>
          <a:bodyPr wrap="square" rtlCol="0">
            <a:spAutoFit/>
          </a:bodyPr>
          <a:lstStyle/>
          <a:p>
            <a:pPr algn="ctr"/>
            <a:r>
              <a:rPr lang="en-US" dirty="0"/>
              <a:t>Signature but not used by NTFS</a:t>
            </a:r>
          </a:p>
        </p:txBody>
      </p:sp>
      <mc:AlternateContent xmlns:mc="http://schemas.openxmlformats.org/markup-compatibility/2006" xmlns:p14="http://schemas.microsoft.com/office/powerpoint/2010/main">
        <mc:Choice Requires="p14">
          <p:contentPart p14:bwMode="auto" r:id="rId30">
            <p14:nvContentPartPr>
              <p14:cNvPr id="128" name="Ink 127">
                <a:extLst>
                  <a:ext uri="{FF2B5EF4-FFF2-40B4-BE49-F238E27FC236}">
                    <a16:creationId xmlns:a16="http://schemas.microsoft.com/office/drawing/2014/main" id="{8AC33C6C-9D85-6280-5DC7-1EB5922EDE88}"/>
                  </a:ext>
                </a:extLst>
              </p14:cNvPr>
              <p14:cNvContentPartPr/>
              <p14:nvPr/>
            </p14:nvContentPartPr>
            <p14:xfrm>
              <a:off x="2878663" y="2090385"/>
              <a:ext cx="1203480" cy="360"/>
            </p14:xfrm>
          </p:contentPart>
        </mc:Choice>
        <mc:Fallback xmlns="">
          <p:pic>
            <p:nvPicPr>
              <p:cNvPr id="128" name="Ink 127">
                <a:extLst>
                  <a:ext uri="{FF2B5EF4-FFF2-40B4-BE49-F238E27FC236}">
                    <a16:creationId xmlns:a16="http://schemas.microsoft.com/office/drawing/2014/main" id="{8AC33C6C-9D85-6280-5DC7-1EB5922EDE88}"/>
                  </a:ext>
                </a:extLst>
              </p:cNvPr>
              <p:cNvPicPr/>
              <p:nvPr/>
            </p:nvPicPr>
            <p:blipFill>
              <a:blip r:embed="rId31"/>
              <a:stretch>
                <a:fillRect/>
              </a:stretch>
            </p:blipFill>
            <p:spPr>
              <a:xfrm>
                <a:off x="2843023" y="2018745"/>
                <a:ext cx="12751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9" name="Ink 128">
                <a:extLst>
                  <a:ext uri="{FF2B5EF4-FFF2-40B4-BE49-F238E27FC236}">
                    <a16:creationId xmlns:a16="http://schemas.microsoft.com/office/drawing/2014/main" id="{C030A3B7-F2C2-1EE1-0C5D-8E6FF33D9899}"/>
                  </a:ext>
                </a:extLst>
              </p14:cNvPr>
              <p14:cNvContentPartPr/>
              <p14:nvPr/>
            </p14:nvContentPartPr>
            <p14:xfrm>
              <a:off x="5386423" y="2090385"/>
              <a:ext cx="2326320" cy="360"/>
            </p14:xfrm>
          </p:contentPart>
        </mc:Choice>
        <mc:Fallback xmlns="">
          <p:pic>
            <p:nvPicPr>
              <p:cNvPr id="129" name="Ink 128">
                <a:extLst>
                  <a:ext uri="{FF2B5EF4-FFF2-40B4-BE49-F238E27FC236}">
                    <a16:creationId xmlns:a16="http://schemas.microsoft.com/office/drawing/2014/main" id="{C030A3B7-F2C2-1EE1-0C5D-8E6FF33D9899}"/>
                  </a:ext>
                </a:extLst>
              </p:cNvPr>
              <p:cNvPicPr/>
              <p:nvPr/>
            </p:nvPicPr>
            <p:blipFill>
              <a:blip r:embed="rId33"/>
              <a:stretch>
                <a:fillRect/>
              </a:stretch>
            </p:blipFill>
            <p:spPr>
              <a:xfrm>
                <a:off x="5350783" y="2018745"/>
                <a:ext cx="2397960" cy="144000"/>
              </a:xfrm>
              <a:prstGeom prst="rect">
                <a:avLst/>
              </a:prstGeom>
            </p:spPr>
          </p:pic>
        </mc:Fallback>
      </mc:AlternateContent>
      <p:sp>
        <p:nvSpPr>
          <p:cNvPr id="131" name="TextBox 130">
            <a:extLst>
              <a:ext uri="{FF2B5EF4-FFF2-40B4-BE49-F238E27FC236}">
                <a16:creationId xmlns:a16="http://schemas.microsoft.com/office/drawing/2014/main" id="{EADCA2D7-3417-16C1-0BAA-9F4B9AF5614A}"/>
              </a:ext>
            </a:extLst>
          </p:cNvPr>
          <p:cNvSpPr txBox="1"/>
          <p:nvPr/>
        </p:nvSpPr>
        <p:spPr>
          <a:xfrm>
            <a:off x="111019" y="5639624"/>
            <a:ext cx="1874856" cy="369332"/>
          </a:xfrm>
          <a:prstGeom prst="rect">
            <a:avLst/>
          </a:prstGeom>
          <a:solidFill>
            <a:srgbClr val="9775A1"/>
          </a:solidFill>
          <a:ln>
            <a:solidFill>
              <a:schemeClr val="bg1"/>
            </a:solidFill>
          </a:ln>
        </p:spPr>
        <p:txBody>
          <a:bodyPr wrap="square" rtlCol="0">
            <a:spAutoFit/>
          </a:bodyPr>
          <a:lstStyle/>
          <a:p>
            <a:pPr algn="ctr"/>
            <a:r>
              <a:rPr lang="en-US" dirty="0"/>
              <a:t>Total Sectors</a:t>
            </a:r>
          </a:p>
        </p:txBody>
      </p:sp>
      <mc:AlternateContent xmlns:mc="http://schemas.openxmlformats.org/markup-compatibility/2006" xmlns:p14="http://schemas.microsoft.com/office/powerpoint/2010/main">
        <mc:Choice Requires="p14">
          <p:contentPart p14:bwMode="auto" r:id="rId34">
            <p14:nvContentPartPr>
              <p14:cNvPr id="132" name="Ink 131">
                <a:extLst>
                  <a:ext uri="{FF2B5EF4-FFF2-40B4-BE49-F238E27FC236}">
                    <a16:creationId xmlns:a16="http://schemas.microsoft.com/office/drawing/2014/main" id="{F8ECE901-00E6-B312-256A-EFDA79082BFD}"/>
                  </a:ext>
                </a:extLst>
              </p14:cNvPr>
              <p14:cNvContentPartPr/>
              <p14:nvPr/>
            </p14:nvContentPartPr>
            <p14:xfrm>
              <a:off x="2869663" y="2298825"/>
              <a:ext cx="2454840" cy="360"/>
            </p14:xfrm>
          </p:contentPart>
        </mc:Choice>
        <mc:Fallback xmlns="">
          <p:pic>
            <p:nvPicPr>
              <p:cNvPr id="132" name="Ink 131">
                <a:extLst>
                  <a:ext uri="{FF2B5EF4-FFF2-40B4-BE49-F238E27FC236}">
                    <a16:creationId xmlns:a16="http://schemas.microsoft.com/office/drawing/2014/main" id="{F8ECE901-00E6-B312-256A-EFDA79082BFD}"/>
                  </a:ext>
                </a:extLst>
              </p:cNvPr>
              <p:cNvPicPr/>
              <p:nvPr/>
            </p:nvPicPr>
            <p:blipFill>
              <a:blip r:embed="rId35"/>
              <a:stretch>
                <a:fillRect/>
              </a:stretch>
            </p:blipFill>
            <p:spPr>
              <a:xfrm>
                <a:off x="2834023" y="2226825"/>
                <a:ext cx="2526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3" name="Ink 132">
                <a:extLst>
                  <a:ext uri="{FF2B5EF4-FFF2-40B4-BE49-F238E27FC236}">
                    <a16:creationId xmlns:a16="http://schemas.microsoft.com/office/drawing/2014/main" id="{7A5A8DCC-0F3C-00E5-843F-0686DFB8827A}"/>
                  </a:ext>
                </a:extLst>
              </p14:cNvPr>
              <p14:cNvContentPartPr/>
              <p14:nvPr/>
            </p14:nvContentPartPr>
            <p14:xfrm>
              <a:off x="5404783" y="2289825"/>
              <a:ext cx="2298960" cy="360"/>
            </p14:xfrm>
          </p:contentPart>
        </mc:Choice>
        <mc:Fallback xmlns="">
          <p:pic>
            <p:nvPicPr>
              <p:cNvPr id="133" name="Ink 132">
                <a:extLst>
                  <a:ext uri="{FF2B5EF4-FFF2-40B4-BE49-F238E27FC236}">
                    <a16:creationId xmlns:a16="http://schemas.microsoft.com/office/drawing/2014/main" id="{7A5A8DCC-0F3C-00E5-843F-0686DFB8827A}"/>
                  </a:ext>
                </a:extLst>
              </p:cNvPr>
              <p:cNvPicPr/>
              <p:nvPr/>
            </p:nvPicPr>
            <p:blipFill>
              <a:blip r:embed="rId37"/>
              <a:stretch>
                <a:fillRect/>
              </a:stretch>
            </p:blipFill>
            <p:spPr>
              <a:xfrm>
                <a:off x="5368783" y="2217825"/>
                <a:ext cx="2370600" cy="144000"/>
              </a:xfrm>
              <a:prstGeom prst="rect">
                <a:avLst/>
              </a:prstGeom>
            </p:spPr>
          </p:pic>
        </mc:Fallback>
      </mc:AlternateContent>
      <p:sp>
        <p:nvSpPr>
          <p:cNvPr id="135" name="TextBox 134">
            <a:extLst>
              <a:ext uri="{FF2B5EF4-FFF2-40B4-BE49-F238E27FC236}">
                <a16:creationId xmlns:a16="http://schemas.microsoft.com/office/drawing/2014/main" id="{ECDEDCC9-7446-4967-2E4A-9B4ED3313578}"/>
              </a:ext>
            </a:extLst>
          </p:cNvPr>
          <p:cNvSpPr txBox="1"/>
          <p:nvPr/>
        </p:nvSpPr>
        <p:spPr>
          <a:xfrm>
            <a:off x="9578784" y="1949544"/>
            <a:ext cx="1818037" cy="369332"/>
          </a:xfrm>
          <a:prstGeom prst="rect">
            <a:avLst/>
          </a:prstGeom>
          <a:solidFill>
            <a:srgbClr val="D0AC46"/>
          </a:solidFill>
          <a:ln>
            <a:solidFill>
              <a:schemeClr val="bg1"/>
            </a:solidFill>
          </a:ln>
        </p:spPr>
        <p:txBody>
          <a:bodyPr wrap="square" rtlCol="0">
            <a:spAutoFit/>
          </a:bodyPr>
          <a:lstStyle/>
          <a:p>
            <a:pPr algn="ctr"/>
            <a:r>
              <a:rPr lang="en-US" dirty="0"/>
              <a:t>$</a:t>
            </a:r>
            <a:r>
              <a:rPr lang="en-US" dirty="0" err="1"/>
              <a:t>MFTMirr</a:t>
            </a:r>
            <a:r>
              <a:rPr lang="en-US" dirty="0"/>
              <a:t> LCN</a:t>
            </a:r>
          </a:p>
        </p:txBody>
      </p:sp>
      <p:sp>
        <p:nvSpPr>
          <p:cNvPr id="136" name="TextBox 135">
            <a:extLst>
              <a:ext uri="{FF2B5EF4-FFF2-40B4-BE49-F238E27FC236}">
                <a16:creationId xmlns:a16="http://schemas.microsoft.com/office/drawing/2014/main" id="{55C4B7BA-ED0B-8269-A1B7-217BF68324BE}"/>
              </a:ext>
            </a:extLst>
          </p:cNvPr>
          <p:cNvSpPr txBox="1"/>
          <p:nvPr/>
        </p:nvSpPr>
        <p:spPr>
          <a:xfrm>
            <a:off x="9578784" y="1520752"/>
            <a:ext cx="1818037" cy="369332"/>
          </a:xfrm>
          <a:prstGeom prst="rect">
            <a:avLst/>
          </a:prstGeom>
          <a:solidFill>
            <a:srgbClr val="E23497"/>
          </a:solidFill>
          <a:ln>
            <a:solidFill>
              <a:schemeClr val="bg1"/>
            </a:solidFill>
          </a:ln>
        </p:spPr>
        <p:txBody>
          <a:bodyPr wrap="square" rtlCol="0">
            <a:spAutoFit/>
          </a:bodyPr>
          <a:lstStyle/>
          <a:p>
            <a:pPr algn="ctr"/>
            <a:r>
              <a:rPr lang="en-US" dirty="0"/>
              <a:t>$MFT LCN</a:t>
            </a:r>
          </a:p>
        </p:txBody>
      </p:sp>
      <mc:AlternateContent xmlns:mc="http://schemas.openxmlformats.org/markup-compatibility/2006" xmlns:p14="http://schemas.microsoft.com/office/powerpoint/2010/main">
        <mc:Choice Requires="p14">
          <p:contentPart p14:bwMode="auto" r:id="rId38">
            <p14:nvContentPartPr>
              <p14:cNvPr id="137" name="Ink 136">
                <a:extLst>
                  <a:ext uri="{FF2B5EF4-FFF2-40B4-BE49-F238E27FC236}">
                    <a16:creationId xmlns:a16="http://schemas.microsoft.com/office/drawing/2014/main" id="{4F18DCD0-B011-944C-896E-B416BAE2B418}"/>
                  </a:ext>
                </a:extLst>
              </p14:cNvPr>
              <p14:cNvContentPartPr/>
              <p14:nvPr/>
            </p14:nvContentPartPr>
            <p14:xfrm>
              <a:off x="2869663" y="2488905"/>
              <a:ext cx="1185120" cy="360"/>
            </p14:xfrm>
          </p:contentPart>
        </mc:Choice>
        <mc:Fallback xmlns="">
          <p:pic>
            <p:nvPicPr>
              <p:cNvPr id="137" name="Ink 136">
                <a:extLst>
                  <a:ext uri="{FF2B5EF4-FFF2-40B4-BE49-F238E27FC236}">
                    <a16:creationId xmlns:a16="http://schemas.microsoft.com/office/drawing/2014/main" id="{4F18DCD0-B011-944C-896E-B416BAE2B418}"/>
                  </a:ext>
                </a:extLst>
              </p:cNvPr>
              <p:cNvPicPr/>
              <p:nvPr/>
            </p:nvPicPr>
            <p:blipFill>
              <a:blip r:embed="rId39"/>
              <a:stretch>
                <a:fillRect/>
              </a:stretch>
            </p:blipFill>
            <p:spPr>
              <a:xfrm>
                <a:off x="2834023" y="2416905"/>
                <a:ext cx="1256760" cy="144000"/>
              </a:xfrm>
              <a:prstGeom prst="rect">
                <a:avLst/>
              </a:prstGeom>
            </p:spPr>
          </p:pic>
        </mc:Fallback>
      </mc:AlternateContent>
      <p:sp>
        <p:nvSpPr>
          <p:cNvPr id="138" name="TextBox 137">
            <a:extLst>
              <a:ext uri="{FF2B5EF4-FFF2-40B4-BE49-F238E27FC236}">
                <a16:creationId xmlns:a16="http://schemas.microsoft.com/office/drawing/2014/main" id="{B1F6B327-4597-1DEB-0697-8C48344CFC9E}"/>
              </a:ext>
            </a:extLst>
          </p:cNvPr>
          <p:cNvSpPr txBox="1"/>
          <p:nvPr/>
        </p:nvSpPr>
        <p:spPr>
          <a:xfrm>
            <a:off x="9578784" y="2336577"/>
            <a:ext cx="1818037" cy="646331"/>
          </a:xfrm>
          <a:prstGeom prst="rect">
            <a:avLst/>
          </a:prstGeom>
          <a:solidFill>
            <a:srgbClr val="30AEE6"/>
          </a:solidFill>
          <a:ln>
            <a:solidFill>
              <a:schemeClr val="bg1"/>
            </a:solidFill>
          </a:ln>
        </p:spPr>
        <p:txBody>
          <a:bodyPr wrap="square" rtlCol="0">
            <a:spAutoFit/>
          </a:bodyPr>
          <a:lstStyle/>
          <a:p>
            <a:pPr algn="ctr"/>
            <a:r>
              <a:rPr lang="en-US" dirty="0"/>
              <a:t>Clusters Per File Record Segment</a:t>
            </a:r>
          </a:p>
        </p:txBody>
      </p:sp>
      <p:sp>
        <p:nvSpPr>
          <p:cNvPr id="139" name="TextBox 138">
            <a:extLst>
              <a:ext uri="{FF2B5EF4-FFF2-40B4-BE49-F238E27FC236}">
                <a16:creationId xmlns:a16="http://schemas.microsoft.com/office/drawing/2014/main" id="{1A560B66-0F61-086E-2776-6E2E8E65936E}"/>
              </a:ext>
            </a:extLst>
          </p:cNvPr>
          <p:cNvSpPr txBox="1"/>
          <p:nvPr/>
        </p:nvSpPr>
        <p:spPr>
          <a:xfrm>
            <a:off x="9578784" y="3055574"/>
            <a:ext cx="1818037" cy="646331"/>
          </a:xfrm>
          <a:prstGeom prst="rect">
            <a:avLst/>
          </a:prstGeom>
          <a:solidFill>
            <a:srgbClr val="33E3B5"/>
          </a:solidFill>
          <a:ln>
            <a:solidFill>
              <a:schemeClr val="bg1"/>
            </a:solidFill>
          </a:ln>
        </p:spPr>
        <p:txBody>
          <a:bodyPr wrap="square" rtlCol="0">
            <a:spAutoFit/>
          </a:bodyPr>
          <a:lstStyle/>
          <a:p>
            <a:pPr algn="ctr"/>
            <a:r>
              <a:rPr lang="en-US"/>
              <a:t>Clusters Per Index Buffer</a:t>
            </a:r>
            <a:endParaRPr lang="en-US" dirty="0"/>
          </a:p>
        </p:txBody>
      </p:sp>
      <mc:AlternateContent xmlns:mc="http://schemas.openxmlformats.org/markup-compatibility/2006" xmlns:p14="http://schemas.microsoft.com/office/powerpoint/2010/main">
        <mc:Choice Requires="p14">
          <p:contentPart p14:bwMode="auto" r:id="rId40">
            <p14:nvContentPartPr>
              <p14:cNvPr id="140" name="Ink 139">
                <a:extLst>
                  <a:ext uri="{FF2B5EF4-FFF2-40B4-BE49-F238E27FC236}">
                    <a16:creationId xmlns:a16="http://schemas.microsoft.com/office/drawing/2014/main" id="{F3D0BDE1-294D-1B35-9777-C2D04A6AD990}"/>
                  </a:ext>
                </a:extLst>
              </p14:cNvPr>
              <p14:cNvContentPartPr/>
              <p14:nvPr/>
            </p14:nvContentPartPr>
            <p14:xfrm>
              <a:off x="4137223" y="2488905"/>
              <a:ext cx="1158120" cy="360"/>
            </p14:xfrm>
          </p:contentPart>
        </mc:Choice>
        <mc:Fallback xmlns="">
          <p:pic>
            <p:nvPicPr>
              <p:cNvPr id="140" name="Ink 139">
                <a:extLst>
                  <a:ext uri="{FF2B5EF4-FFF2-40B4-BE49-F238E27FC236}">
                    <a16:creationId xmlns:a16="http://schemas.microsoft.com/office/drawing/2014/main" id="{F3D0BDE1-294D-1B35-9777-C2D04A6AD990}"/>
                  </a:ext>
                </a:extLst>
              </p:cNvPr>
              <p:cNvPicPr/>
              <p:nvPr/>
            </p:nvPicPr>
            <p:blipFill>
              <a:blip r:embed="rId41"/>
              <a:stretch>
                <a:fillRect/>
              </a:stretch>
            </p:blipFill>
            <p:spPr>
              <a:xfrm>
                <a:off x="4101583" y="2416905"/>
                <a:ext cx="1229760" cy="144000"/>
              </a:xfrm>
              <a:prstGeom prst="rect">
                <a:avLst/>
              </a:prstGeom>
            </p:spPr>
          </p:pic>
        </mc:Fallback>
      </mc:AlternateContent>
      <p:sp>
        <p:nvSpPr>
          <p:cNvPr id="141" name="TextBox 140">
            <a:extLst>
              <a:ext uri="{FF2B5EF4-FFF2-40B4-BE49-F238E27FC236}">
                <a16:creationId xmlns:a16="http://schemas.microsoft.com/office/drawing/2014/main" id="{DA0AED8D-649B-DD42-8022-FDE1BCDA2A9F}"/>
              </a:ext>
            </a:extLst>
          </p:cNvPr>
          <p:cNvSpPr txBox="1"/>
          <p:nvPr/>
        </p:nvSpPr>
        <p:spPr>
          <a:xfrm>
            <a:off x="9567285" y="3789436"/>
            <a:ext cx="1818037" cy="646331"/>
          </a:xfrm>
          <a:prstGeom prst="rect">
            <a:avLst/>
          </a:prstGeom>
          <a:solidFill>
            <a:srgbClr val="67BD59"/>
          </a:solidFill>
          <a:ln>
            <a:solidFill>
              <a:schemeClr val="bg1"/>
            </a:solidFill>
          </a:ln>
        </p:spPr>
        <p:txBody>
          <a:bodyPr wrap="square" rtlCol="0">
            <a:spAutoFit/>
          </a:bodyPr>
          <a:lstStyle/>
          <a:p>
            <a:pPr algn="ctr"/>
            <a:r>
              <a:rPr lang="en-US" dirty="0"/>
              <a:t>Volume Serial Number</a:t>
            </a:r>
          </a:p>
        </p:txBody>
      </p:sp>
      <mc:AlternateContent xmlns:mc="http://schemas.openxmlformats.org/markup-compatibility/2006" xmlns:p14="http://schemas.microsoft.com/office/powerpoint/2010/main">
        <mc:Choice Requires="p14">
          <p:contentPart p14:bwMode="auto" r:id="rId42">
            <p14:nvContentPartPr>
              <p14:cNvPr id="142" name="Ink 141">
                <a:extLst>
                  <a:ext uri="{FF2B5EF4-FFF2-40B4-BE49-F238E27FC236}">
                    <a16:creationId xmlns:a16="http://schemas.microsoft.com/office/drawing/2014/main" id="{8502F1EA-4A7C-A56D-B4D2-2E1861C1F3F5}"/>
                  </a:ext>
                </a:extLst>
              </p14:cNvPr>
              <p14:cNvContentPartPr/>
              <p14:nvPr/>
            </p14:nvContentPartPr>
            <p14:xfrm>
              <a:off x="5368423" y="2488905"/>
              <a:ext cx="2362320" cy="360"/>
            </p14:xfrm>
          </p:contentPart>
        </mc:Choice>
        <mc:Fallback xmlns="">
          <p:pic>
            <p:nvPicPr>
              <p:cNvPr id="142" name="Ink 141">
                <a:extLst>
                  <a:ext uri="{FF2B5EF4-FFF2-40B4-BE49-F238E27FC236}">
                    <a16:creationId xmlns:a16="http://schemas.microsoft.com/office/drawing/2014/main" id="{8502F1EA-4A7C-A56D-B4D2-2E1861C1F3F5}"/>
                  </a:ext>
                </a:extLst>
              </p:cNvPr>
              <p:cNvPicPr/>
              <p:nvPr/>
            </p:nvPicPr>
            <p:blipFill>
              <a:blip r:embed="rId43"/>
              <a:stretch>
                <a:fillRect/>
              </a:stretch>
            </p:blipFill>
            <p:spPr>
              <a:xfrm>
                <a:off x="5332423" y="2416905"/>
                <a:ext cx="2433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3" name="Ink 142">
                <a:extLst>
                  <a:ext uri="{FF2B5EF4-FFF2-40B4-BE49-F238E27FC236}">
                    <a16:creationId xmlns:a16="http://schemas.microsoft.com/office/drawing/2014/main" id="{20C32550-09ED-15FF-A6E5-B35711D6B95E}"/>
                  </a:ext>
                </a:extLst>
              </p14:cNvPr>
              <p14:cNvContentPartPr/>
              <p14:nvPr/>
            </p14:nvContentPartPr>
            <p14:xfrm>
              <a:off x="2860663" y="2696985"/>
              <a:ext cx="1203480" cy="360"/>
            </p14:xfrm>
          </p:contentPart>
        </mc:Choice>
        <mc:Fallback xmlns="">
          <p:pic>
            <p:nvPicPr>
              <p:cNvPr id="143" name="Ink 142">
                <a:extLst>
                  <a:ext uri="{FF2B5EF4-FFF2-40B4-BE49-F238E27FC236}">
                    <a16:creationId xmlns:a16="http://schemas.microsoft.com/office/drawing/2014/main" id="{20C32550-09ED-15FF-A6E5-B35711D6B95E}"/>
                  </a:ext>
                </a:extLst>
              </p:cNvPr>
              <p:cNvPicPr/>
              <p:nvPr/>
            </p:nvPicPr>
            <p:blipFill>
              <a:blip r:embed="rId45"/>
              <a:stretch>
                <a:fillRect/>
              </a:stretch>
            </p:blipFill>
            <p:spPr>
              <a:xfrm>
                <a:off x="2824663" y="2625345"/>
                <a:ext cx="1275120" cy="144000"/>
              </a:xfrm>
              <a:prstGeom prst="rect">
                <a:avLst/>
              </a:prstGeom>
            </p:spPr>
          </p:pic>
        </mc:Fallback>
      </mc:AlternateContent>
      <p:sp>
        <p:nvSpPr>
          <p:cNvPr id="144" name="TextBox 143">
            <a:extLst>
              <a:ext uri="{FF2B5EF4-FFF2-40B4-BE49-F238E27FC236}">
                <a16:creationId xmlns:a16="http://schemas.microsoft.com/office/drawing/2014/main" id="{75C21956-5BFA-06A3-74D3-02D574BBDD53}"/>
              </a:ext>
            </a:extLst>
          </p:cNvPr>
          <p:cNvSpPr txBox="1"/>
          <p:nvPr/>
        </p:nvSpPr>
        <p:spPr>
          <a:xfrm>
            <a:off x="9554432" y="4531811"/>
            <a:ext cx="1818037" cy="369332"/>
          </a:xfrm>
          <a:prstGeom prst="rect">
            <a:avLst/>
          </a:prstGeom>
          <a:solidFill>
            <a:srgbClr val="F63F20"/>
          </a:solidFill>
          <a:ln>
            <a:solidFill>
              <a:schemeClr val="bg1"/>
            </a:solidFill>
          </a:ln>
        </p:spPr>
        <p:txBody>
          <a:bodyPr wrap="square" rtlCol="0">
            <a:spAutoFit/>
          </a:bodyPr>
          <a:lstStyle/>
          <a:p>
            <a:pPr algn="ctr"/>
            <a:r>
              <a:rPr lang="en-US" dirty="0"/>
              <a:t>Checksum</a:t>
            </a:r>
          </a:p>
        </p:txBody>
      </p:sp>
      <mc:AlternateContent xmlns:mc="http://schemas.openxmlformats.org/markup-compatibility/2006" xmlns:p14="http://schemas.microsoft.com/office/powerpoint/2010/main">
        <mc:Choice Requires="p14">
          <p:contentPart p14:bwMode="auto" r:id="rId46">
            <p14:nvContentPartPr>
              <p14:cNvPr id="147" name="Ink 146">
                <a:extLst>
                  <a:ext uri="{FF2B5EF4-FFF2-40B4-BE49-F238E27FC236}">
                    <a16:creationId xmlns:a16="http://schemas.microsoft.com/office/drawing/2014/main" id="{9BF427FE-4DDE-D0E1-CC61-578B714B18DE}"/>
                  </a:ext>
                </a:extLst>
              </p14:cNvPr>
              <p14:cNvContentPartPr/>
              <p14:nvPr/>
            </p14:nvContentPartPr>
            <p14:xfrm>
              <a:off x="4173583" y="2687625"/>
              <a:ext cx="551520" cy="10800"/>
            </p14:xfrm>
          </p:contentPart>
        </mc:Choice>
        <mc:Fallback xmlns="">
          <p:pic>
            <p:nvPicPr>
              <p:cNvPr id="147" name="Ink 146">
                <a:extLst>
                  <a:ext uri="{FF2B5EF4-FFF2-40B4-BE49-F238E27FC236}">
                    <a16:creationId xmlns:a16="http://schemas.microsoft.com/office/drawing/2014/main" id="{9BF427FE-4DDE-D0E1-CC61-578B714B18DE}"/>
                  </a:ext>
                </a:extLst>
              </p:cNvPr>
              <p:cNvPicPr/>
              <p:nvPr/>
            </p:nvPicPr>
            <p:blipFill>
              <a:blip r:embed="rId47"/>
              <a:stretch>
                <a:fillRect/>
              </a:stretch>
            </p:blipFill>
            <p:spPr>
              <a:xfrm>
                <a:off x="4137583" y="2615985"/>
                <a:ext cx="623160" cy="154440"/>
              </a:xfrm>
              <a:prstGeom prst="rect">
                <a:avLst/>
              </a:prstGeom>
            </p:spPr>
          </p:pic>
        </mc:Fallback>
      </mc:AlternateContent>
      <p:sp>
        <p:nvSpPr>
          <p:cNvPr id="148" name="TextBox 147">
            <a:extLst>
              <a:ext uri="{FF2B5EF4-FFF2-40B4-BE49-F238E27FC236}">
                <a16:creationId xmlns:a16="http://schemas.microsoft.com/office/drawing/2014/main" id="{F038DC4A-0608-CF0E-F53D-98BFC4BBE100}"/>
              </a:ext>
            </a:extLst>
          </p:cNvPr>
          <p:cNvSpPr txBox="1"/>
          <p:nvPr/>
        </p:nvSpPr>
        <p:spPr>
          <a:xfrm>
            <a:off x="9578783" y="4949276"/>
            <a:ext cx="1818037" cy="1200329"/>
          </a:xfrm>
          <a:prstGeom prst="rect">
            <a:avLst/>
          </a:prstGeom>
          <a:solidFill>
            <a:srgbClr val="59BD7F"/>
          </a:solidFill>
          <a:ln>
            <a:solidFill>
              <a:schemeClr val="bg1"/>
            </a:solidFill>
          </a:ln>
        </p:spPr>
        <p:txBody>
          <a:bodyPr wrap="square" rtlCol="0">
            <a:spAutoFit/>
          </a:bodyPr>
          <a:lstStyle/>
          <a:p>
            <a:pPr algn="ctr"/>
            <a:r>
              <a:rPr lang="en-US" dirty="0"/>
              <a:t>From FA 33 bytes to 55 AA (end of sector) are the Bootstrap Code</a:t>
            </a:r>
          </a:p>
        </p:txBody>
      </p:sp>
      <mc:AlternateContent xmlns:mc="http://schemas.openxmlformats.org/markup-compatibility/2006" xmlns:p14="http://schemas.microsoft.com/office/powerpoint/2010/main">
        <mc:Choice Requires="p14">
          <p:contentPart p14:bwMode="auto" r:id="rId48">
            <p14:nvContentPartPr>
              <p14:cNvPr id="2" name="Ink 1">
                <a:extLst>
                  <a:ext uri="{FF2B5EF4-FFF2-40B4-BE49-F238E27FC236}">
                    <a16:creationId xmlns:a16="http://schemas.microsoft.com/office/drawing/2014/main" id="{2BFAA661-CEC9-CF3D-C84B-4168679103BB}"/>
                  </a:ext>
                </a:extLst>
              </p14:cNvPr>
              <p14:cNvContentPartPr/>
              <p14:nvPr/>
            </p14:nvContentPartPr>
            <p14:xfrm>
              <a:off x="3412903" y="1086345"/>
              <a:ext cx="360" cy="360"/>
            </p14:xfrm>
          </p:contentPart>
        </mc:Choice>
        <mc:Fallback xmlns="">
          <p:pic>
            <p:nvPicPr>
              <p:cNvPr id="2" name="Ink 1">
                <a:extLst>
                  <a:ext uri="{FF2B5EF4-FFF2-40B4-BE49-F238E27FC236}">
                    <a16:creationId xmlns:a16="http://schemas.microsoft.com/office/drawing/2014/main" id="{2BFAA661-CEC9-CF3D-C84B-4168679103BB}"/>
                  </a:ext>
                </a:extLst>
              </p:cNvPr>
              <p:cNvPicPr/>
              <p:nvPr/>
            </p:nvPicPr>
            <p:blipFill>
              <a:blip r:embed="rId49"/>
              <a:stretch>
                <a:fillRect/>
              </a:stretch>
            </p:blipFill>
            <p:spPr>
              <a:xfrm>
                <a:off x="3376903" y="1014345"/>
                <a:ext cx="72000" cy="144000"/>
              </a:xfrm>
              <a:prstGeom prst="rect">
                <a:avLst/>
              </a:prstGeom>
            </p:spPr>
          </p:pic>
        </mc:Fallback>
      </mc:AlternateContent>
      <p:sp>
        <p:nvSpPr>
          <p:cNvPr id="78" name="TextBox 77">
            <a:extLst>
              <a:ext uri="{FF2B5EF4-FFF2-40B4-BE49-F238E27FC236}">
                <a16:creationId xmlns:a16="http://schemas.microsoft.com/office/drawing/2014/main" id="{2B12219D-2D95-9D9B-6089-800E4E5743A0}"/>
              </a:ext>
            </a:extLst>
          </p:cNvPr>
          <p:cNvSpPr txBox="1"/>
          <p:nvPr/>
        </p:nvSpPr>
        <p:spPr>
          <a:xfrm>
            <a:off x="192568" y="2720201"/>
            <a:ext cx="1818037" cy="369332"/>
          </a:xfrm>
          <a:prstGeom prst="rect">
            <a:avLst/>
          </a:prstGeom>
          <a:solidFill>
            <a:srgbClr val="969696"/>
          </a:solidFill>
          <a:ln>
            <a:solidFill>
              <a:schemeClr val="bg1"/>
            </a:solidFill>
          </a:ln>
        </p:spPr>
        <p:txBody>
          <a:bodyPr wrap="square" rtlCol="0">
            <a:spAutoFit/>
          </a:bodyPr>
          <a:lstStyle/>
          <a:p>
            <a:pPr algn="ctr"/>
            <a:r>
              <a:rPr lang="en-US"/>
              <a:t>Always Zero</a:t>
            </a:r>
            <a:endParaRPr lang="en-US" dirty="0"/>
          </a:p>
        </p:txBody>
      </p:sp>
      <p:sp>
        <p:nvSpPr>
          <p:cNvPr id="79" name="TextBox 78">
            <a:extLst>
              <a:ext uri="{FF2B5EF4-FFF2-40B4-BE49-F238E27FC236}">
                <a16:creationId xmlns:a16="http://schemas.microsoft.com/office/drawing/2014/main" id="{E122E48B-E7C9-7209-CFF2-528EF9081C1F}"/>
              </a:ext>
            </a:extLst>
          </p:cNvPr>
          <p:cNvSpPr txBox="1"/>
          <p:nvPr/>
        </p:nvSpPr>
        <p:spPr>
          <a:xfrm>
            <a:off x="134670" y="4506717"/>
            <a:ext cx="1818037" cy="369332"/>
          </a:xfrm>
          <a:prstGeom prst="rect">
            <a:avLst/>
          </a:prstGeom>
          <a:solidFill>
            <a:srgbClr val="FF8517"/>
          </a:solidFill>
          <a:ln>
            <a:solidFill>
              <a:schemeClr val="bg1"/>
            </a:solidFill>
          </a:ln>
        </p:spPr>
        <p:txBody>
          <a:bodyPr wrap="square" rtlCol="0">
            <a:spAutoFit/>
          </a:bodyPr>
          <a:lstStyle/>
          <a:p>
            <a:pPr algn="ctr"/>
            <a:r>
              <a:rPr lang="en-US"/>
              <a:t>Unused</a:t>
            </a:r>
            <a:endParaRPr lang="en-US" dirty="0"/>
          </a:p>
        </p:txBody>
      </p:sp>
    </p:spTree>
    <p:extLst>
      <p:ext uri="{BB962C8B-B14F-4D97-AF65-F5344CB8AC3E}">
        <p14:creationId xmlns:p14="http://schemas.microsoft.com/office/powerpoint/2010/main" val="51499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A97B-842D-6B41-9943-3654B8C35813}"/>
              </a:ext>
            </a:extLst>
          </p:cNvPr>
          <p:cNvSpPr>
            <a:spLocks noGrp="1"/>
          </p:cNvSpPr>
          <p:nvPr>
            <p:ph type="title"/>
          </p:nvPr>
        </p:nvSpPr>
        <p:spPr/>
        <p:txBody>
          <a:bodyPr/>
          <a:lstStyle/>
          <a:p>
            <a:r>
              <a:rPr lang="en-US" dirty="0"/>
              <a:t>Media Descriptor</a:t>
            </a:r>
          </a:p>
        </p:txBody>
      </p:sp>
      <p:sp>
        <p:nvSpPr>
          <p:cNvPr id="3" name="Content Placeholder 2">
            <a:extLst>
              <a:ext uri="{FF2B5EF4-FFF2-40B4-BE49-F238E27FC236}">
                <a16:creationId xmlns:a16="http://schemas.microsoft.com/office/drawing/2014/main" id="{3F340C8C-8F84-AA87-8CF1-75BD0636BA60}"/>
              </a:ext>
            </a:extLst>
          </p:cNvPr>
          <p:cNvSpPr>
            <a:spLocks noGrp="1"/>
          </p:cNvSpPr>
          <p:nvPr>
            <p:ph idx="1"/>
          </p:nvPr>
        </p:nvSpPr>
        <p:spPr/>
        <p:txBody>
          <a:bodyPr>
            <a:normAutofit/>
          </a:bodyPr>
          <a:lstStyle/>
          <a:p>
            <a:r>
              <a:rPr lang="en-US" dirty="0"/>
              <a:t>The media descriptor byte is a single byte field that provides information about the storage media on which the partition resides. The media descriptor byte is located at offset 0x15 (decimal 21) within the VBR.</a:t>
            </a:r>
          </a:p>
          <a:p>
            <a:r>
              <a:rPr lang="en-US" dirty="0"/>
              <a:t>Possible values:</a:t>
            </a:r>
          </a:p>
          <a:p>
            <a:pPr lvl="1"/>
            <a:r>
              <a:rPr lang="en-US" dirty="0"/>
              <a:t>0xF8: Indicates that the media is a fixed disk. This value is commonly used for hard drives and solid-state drives (SSDs).</a:t>
            </a:r>
          </a:p>
          <a:p>
            <a:pPr lvl="1"/>
            <a:r>
              <a:rPr lang="en-US" dirty="0"/>
              <a:t>0xF0: Represents a removable media device, such as a floppy disk or a USB flash drive.</a:t>
            </a:r>
          </a:p>
        </p:txBody>
      </p:sp>
    </p:spTree>
    <p:extLst>
      <p:ext uri="{BB962C8B-B14F-4D97-AF65-F5344CB8AC3E}">
        <p14:creationId xmlns:p14="http://schemas.microsoft.com/office/powerpoint/2010/main" val="142223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A607-AC0D-1955-86AB-B09410D4C51D}"/>
              </a:ext>
            </a:extLst>
          </p:cNvPr>
          <p:cNvSpPr>
            <a:spLocks noGrp="1"/>
          </p:cNvSpPr>
          <p:nvPr>
            <p:ph type="ctrTitle"/>
          </p:nvPr>
        </p:nvSpPr>
        <p:spPr>
          <a:xfrm>
            <a:off x="2692398" y="2505456"/>
            <a:ext cx="6815669" cy="881208"/>
          </a:xfrm>
        </p:spPr>
        <p:txBody>
          <a:bodyPr/>
          <a:lstStyle/>
          <a:p>
            <a:r>
              <a:rPr lang="en-US" dirty="0"/>
              <a:t>MFT File Structure</a:t>
            </a:r>
          </a:p>
        </p:txBody>
      </p:sp>
    </p:spTree>
    <p:extLst>
      <p:ext uri="{BB962C8B-B14F-4D97-AF65-F5344CB8AC3E}">
        <p14:creationId xmlns:p14="http://schemas.microsoft.com/office/powerpoint/2010/main" val="326513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E6CE-6F35-222F-3DBE-59C5FFF22141}"/>
              </a:ext>
            </a:extLst>
          </p:cNvPr>
          <p:cNvSpPr>
            <a:spLocks noGrp="1"/>
          </p:cNvSpPr>
          <p:nvPr>
            <p:ph type="title"/>
          </p:nvPr>
        </p:nvSpPr>
        <p:spPr/>
        <p:txBody>
          <a:bodyPr/>
          <a:lstStyle/>
          <a:p>
            <a:r>
              <a:rPr lang="en-US" dirty="0"/>
              <a:t>Master File Table (MFT)</a:t>
            </a:r>
          </a:p>
        </p:txBody>
      </p:sp>
      <p:sp>
        <p:nvSpPr>
          <p:cNvPr id="3" name="Content Placeholder 2">
            <a:extLst>
              <a:ext uri="{FF2B5EF4-FFF2-40B4-BE49-F238E27FC236}">
                <a16:creationId xmlns:a16="http://schemas.microsoft.com/office/drawing/2014/main" id="{AE3425C5-F412-396F-EB5F-DDB038BC3AC6}"/>
              </a:ext>
            </a:extLst>
          </p:cNvPr>
          <p:cNvSpPr>
            <a:spLocks noGrp="1"/>
          </p:cNvSpPr>
          <p:nvPr>
            <p:ph idx="1"/>
          </p:nvPr>
        </p:nvSpPr>
        <p:spPr/>
        <p:txBody>
          <a:bodyPr>
            <a:normAutofit lnSpcReduction="10000"/>
          </a:bodyPr>
          <a:lstStyle/>
          <a:p>
            <a:r>
              <a:rPr lang="en-US" dirty="0"/>
              <a:t>The MFT is an array of file records </a:t>
            </a:r>
          </a:p>
          <a:p>
            <a:r>
              <a:rPr lang="en-US" dirty="0"/>
              <a:t>Each record is 1024 bytes </a:t>
            </a:r>
          </a:p>
          <a:p>
            <a:r>
              <a:rPr lang="en-US" dirty="0"/>
              <a:t>Records in the MFT are called metadata </a:t>
            </a:r>
          </a:p>
          <a:p>
            <a:r>
              <a:rPr lang="en-US" dirty="0"/>
              <a:t>The first record in the MFT is for the MFT itself </a:t>
            </a:r>
          </a:p>
          <a:p>
            <a:r>
              <a:rPr lang="en-US" dirty="0"/>
              <a:t>The name of the MFT is $MFT </a:t>
            </a:r>
          </a:p>
          <a:p>
            <a:r>
              <a:rPr lang="en-US" dirty="0"/>
              <a:t>The first 16 records in the MFT are reserved for metadata files</a:t>
            </a:r>
          </a:p>
          <a:p>
            <a:r>
              <a:rPr lang="en-US" dirty="0"/>
              <a:t>It reserves 12.5% of the disk space.</a:t>
            </a:r>
          </a:p>
        </p:txBody>
      </p:sp>
    </p:spTree>
    <p:extLst>
      <p:ext uri="{BB962C8B-B14F-4D97-AF65-F5344CB8AC3E}">
        <p14:creationId xmlns:p14="http://schemas.microsoft.com/office/powerpoint/2010/main" val="100535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9DDE3C-7459-A77C-0ADC-EB69E1EF51BF}"/>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MFT (continued)</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6C1E6C0-556F-B402-4266-CC3BAB0C2ECE}"/>
              </a:ext>
            </a:extLst>
          </p:cNvPr>
          <p:cNvPicPr>
            <a:picLocks noChangeAspect="1"/>
          </p:cNvPicPr>
          <p:nvPr/>
        </p:nvPicPr>
        <p:blipFill>
          <a:blip r:embed="rId5"/>
          <a:stretch>
            <a:fillRect/>
          </a:stretch>
        </p:blipFill>
        <p:spPr>
          <a:xfrm>
            <a:off x="5435910" y="1665535"/>
            <a:ext cx="6098041" cy="3475882"/>
          </a:xfrm>
          <a:prstGeom prst="rect">
            <a:avLst/>
          </a:prstGeom>
        </p:spPr>
      </p:pic>
    </p:spTree>
    <p:extLst>
      <p:ext uri="{BB962C8B-B14F-4D97-AF65-F5344CB8AC3E}">
        <p14:creationId xmlns:p14="http://schemas.microsoft.com/office/powerpoint/2010/main" val="315557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34C7-D80A-F8D9-EBB9-E7B61EA618DF}"/>
              </a:ext>
            </a:extLst>
          </p:cNvPr>
          <p:cNvSpPr>
            <a:spLocks noGrp="1"/>
          </p:cNvSpPr>
          <p:nvPr>
            <p:ph type="title"/>
          </p:nvPr>
        </p:nvSpPr>
        <p:spPr/>
        <p:txBody>
          <a:bodyPr/>
          <a:lstStyle/>
          <a:p>
            <a:r>
              <a:rPr lang="en-US" dirty="0"/>
              <a:t>MFT (continued)</a:t>
            </a:r>
          </a:p>
        </p:txBody>
      </p:sp>
      <p:graphicFrame>
        <p:nvGraphicFramePr>
          <p:cNvPr id="4" name="Content Placeholder 3">
            <a:extLst>
              <a:ext uri="{FF2B5EF4-FFF2-40B4-BE49-F238E27FC236}">
                <a16:creationId xmlns:a16="http://schemas.microsoft.com/office/drawing/2014/main" id="{B370A7EC-9E7D-3C71-5E95-1B6D9C67C880}"/>
              </a:ext>
            </a:extLst>
          </p:cNvPr>
          <p:cNvGraphicFramePr>
            <a:graphicFrameLocks noGrp="1"/>
          </p:cNvGraphicFramePr>
          <p:nvPr>
            <p:ph idx="1"/>
            <p:extLst>
              <p:ext uri="{D42A27DB-BD31-4B8C-83A1-F6EECF244321}">
                <p14:modId xmlns:p14="http://schemas.microsoft.com/office/powerpoint/2010/main" val="2902282932"/>
              </p:ext>
            </p:extLst>
          </p:nvPr>
        </p:nvGraphicFramePr>
        <p:xfrm>
          <a:off x="1295400" y="2557463"/>
          <a:ext cx="9601200" cy="2966720"/>
        </p:xfrm>
        <a:graphic>
          <a:graphicData uri="http://schemas.openxmlformats.org/drawingml/2006/table">
            <a:tbl>
              <a:tblPr firstRow="1" bandRow="1">
                <a:tableStyleId>{5940675A-B579-460E-94D1-54222C63F5DA}</a:tableStyleId>
              </a:tblPr>
              <a:tblGrid>
                <a:gridCol w="981075">
                  <a:extLst>
                    <a:ext uri="{9D8B030D-6E8A-4147-A177-3AD203B41FA5}">
                      <a16:colId xmlns:a16="http://schemas.microsoft.com/office/drawing/2014/main" val="887364375"/>
                    </a:ext>
                  </a:extLst>
                </a:gridCol>
                <a:gridCol w="8620125">
                  <a:extLst>
                    <a:ext uri="{9D8B030D-6E8A-4147-A177-3AD203B41FA5}">
                      <a16:colId xmlns:a16="http://schemas.microsoft.com/office/drawing/2014/main" val="541795353"/>
                    </a:ext>
                  </a:extLst>
                </a:gridCol>
              </a:tblGrid>
              <a:tr h="370840">
                <a:tc>
                  <a:txBody>
                    <a:bodyPr/>
                    <a:lstStyle/>
                    <a:p>
                      <a:r>
                        <a:rPr lang="en-US" dirty="0"/>
                        <a:t>0</a:t>
                      </a:r>
                    </a:p>
                  </a:txBody>
                  <a:tcPr/>
                </a:tc>
                <a:tc>
                  <a:txBody>
                    <a:bodyPr/>
                    <a:lstStyle/>
                    <a:p>
                      <a:r>
                        <a:rPr lang="en-US" dirty="0"/>
                        <a:t>$MFT</a:t>
                      </a:r>
                    </a:p>
                  </a:txBody>
                  <a:tcPr/>
                </a:tc>
                <a:extLst>
                  <a:ext uri="{0D108BD9-81ED-4DB2-BD59-A6C34878D82A}">
                    <a16:rowId xmlns:a16="http://schemas.microsoft.com/office/drawing/2014/main" val="3748703663"/>
                  </a:ext>
                </a:extLst>
              </a:tr>
              <a:tr h="370840">
                <a:tc>
                  <a:txBody>
                    <a:bodyPr/>
                    <a:lstStyle/>
                    <a:p>
                      <a:r>
                        <a:rPr lang="en-US" dirty="0"/>
                        <a:t>1</a:t>
                      </a:r>
                    </a:p>
                  </a:txBody>
                  <a:tcPr/>
                </a:tc>
                <a:tc>
                  <a:txBody>
                    <a:bodyPr/>
                    <a:lstStyle/>
                    <a:p>
                      <a:r>
                        <a:rPr lang="en-US" dirty="0"/>
                        <a:t>$</a:t>
                      </a:r>
                      <a:r>
                        <a:rPr lang="en-US" dirty="0" err="1"/>
                        <a:t>MFTMirror</a:t>
                      </a:r>
                      <a:endParaRPr lang="en-US" dirty="0"/>
                    </a:p>
                  </a:txBody>
                  <a:tcPr/>
                </a:tc>
                <a:extLst>
                  <a:ext uri="{0D108BD9-81ED-4DB2-BD59-A6C34878D82A}">
                    <a16:rowId xmlns:a16="http://schemas.microsoft.com/office/drawing/2014/main" val="2993678086"/>
                  </a:ext>
                </a:extLst>
              </a:tr>
              <a:tr h="370840">
                <a:tc>
                  <a:txBody>
                    <a:bodyPr/>
                    <a:lstStyle/>
                    <a:p>
                      <a:r>
                        <a:rPr lang="en-US" dirty="0"/>
                        <a:t>2</a:t>
                      </a:r>
                    </a:p>
                  </a:txBody>
                  <a:tcPr/>
                </a:tc>
                <a:tc>
                  <a:txBody>
                    <a:bodyPr/>
                    <a:lstStyle/>
                    <a:p>
                      <a:r>
                        <a:rPr lang="en-US" dirty="0"/>
                        <a:t>$logfile</a:t>
                      </a:r>
                    </a:p>
                  </a:txBody>
                  <a:tcPr/>
                </a:tc>
                <a:extLst>
                  <a:ext uri="{0D108BD9-81ED-4DB2-BD59-A6C34878D82A}">
                    <a16:rowId xmlns:a16="http://schemas.microsoft.com/office/drawing/2014/main" val="1024631979"/>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44828755"/>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5720596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843576763"/>
                  </a:ext>
                </a:extLst>
              </a:tr>
              <a:tr h="370840">
                <a:tc>
                  <a:txBody>
                    <a:bodyPr/>
                    <a:lstStyle/>
                    <a:p>
                      <a:r>
                        <a:rPr lang="en-US" dirty="0"/>
                        <a:t>10200</a:t>
                      </a:r>
                    </a:p>
                  </a:txBody>
                  <a:tcPr/>
                </a:tc>
                <a:tc>
                  <a:txBody>
                    <a:bodyPr/>
                    <a:lstStyle/>
                    <a:p>
                      <a:r>
                        <a:rPr lang="en-US" dirty="0"/>
                        <a:t>File1.txt</a:t>
                      </a:r>
                    </a:p>
                  </a:txBody>
                  <a:tcPr/>
                </a:tc>
                <a:extLst>
                  <a:ext uri="{0D108BD9-81ED-4DB2-BD59-A6C34878D82A}">
                    <a16:rowId xmlns:a16="http://schemas.microsoft.com/office/drawing/2014/main" val="217732408"/>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32373040"/>
                  </a:ext>
                </a:extLst>
              </a:tr>
            </a:tbl>
          </a:graphicData>
        </a:graphic>
      </p:graphicFrame>
    </p:spTree>
    <p:extLst>
      <p:ext uri="{BB962C8B-B14F-4D97-AF65-F5344CB8AC3E}">
        <p14:creationId xmlns:p14="http://schemas.microsoft.com/office/powerpoint/2010/main" val="262216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8472-1A32-50D2-C9F9-D37B40BD0915}"/>
              </a:ext>
            </a:extLst>
          </p:cNvPr>
          <p:cNvSpPr>
            <a:spLocks noGrp="1"/>
          </p:cNvSpPr>
          <p:nvPr>
            <p:ph type="title"/>
          </p:nvPr>
        </p:nvSpPr>
        <p:spPr/>
        <p:txBody>
          <a:bodyPr/>
          <a:lstStyle/>
          <a:p>
            <a:r>
              <a:rPr lang="en-US" dirty="0"/>
              <a:t>MFT (continued)</a:t>
            </a:r>
          </a:p>
        </p:txBody>
      </p:sp>
      <p:sp>
        <p:nvSpPr>
          <p:cNvPr id="3" name="Content Placeholder 2">
            <a:extLst>
              <a:ext uri="{FF2B5EF4-FFF2-40B4-BE49-F238E27FC236}">
                <a16:creationId xmlns:a16="http://schemas.microsoft.com/office/drawing/2014/main" id="{C1A1030F-2AD4-94C8-7E00-653CF11196A2}"/>
              </a:ext>
            </a:extLst>
          </p:cNvPr>
          <p:cNvSpPr>
            <a:spLocks noGrp="1"/>
          </p:cNvSpPr>
          <p:nvPr>
            <p:ph idx="1"/>
          </p:nvPr>
        </p:nvSpPr>
        <p:spPr/>
        <p:txBody>
          <a:bodyPr>
            <a:normAutofit fontScale="92500" lnSpcReduction="10000"/>
          </a:bodyPr>
          <a:lstStyle/>
          <a:p>
            <a:r>
              <a:rPr lang="en-US" dirty="0"/>
              <a:t>Each MFT entry is 1024 bytes and consists of: </a:t>
            </a:r>
          </a:p>
          <a:p>
            <a:pPr lvl="1"/>
            <a:r>
              <a:rPr lang="en-US" dirty="0"/>
              <a:t>Entry header </a:t>
            </a:r>
          </a:p>
          <a:p>
            <a:pPr lvl="1"/>
            <a:r>
              <a:rPr lang="en-US" dirty="0"/>
              <a:t>Attributes </a:t>
            </a:r>
          </a:p>
          <a:p>
            <a:r>
              <a:rPr lang="en-US" dirty="0"/>
              <a:t>Each attribute consists of:</a:t>
            </a:r>
          </a:p>
          <a:p>
            <a:pPr lvl="1"/>
            <a:r>
              <a:rPr lang="en-US" dirty="0"/>
              <a:t>Attribute header</a:t>
            </a:r>
          </a:p>
          <a:p>
            <a:pPr lvl="1"/>
            <a:r>
              <a:rPr lang="en-US" dirty="0"/>
              <a:t> Attribute data </a:t>
            </a:r>
          </a:p>
          <a:p>
            <a:r>
              <a:rPr lang="en-US" dirty="0"/>
              <a:t>Attributes are free form </a:t>
            </a:r>
          </a:p>
          <a:p>
            <a:r>
              <a:rPr lang="en-US" dirty="0"/>
              <a:t>Fixed list of attributes</a:t>
            </a:r>
          </a:p>
        </p:txBody>
      </p:sp>
    </p:spTree>
    <p:extLst>
      <p:ext uri="{BB962C8B-B14F-4D97-AF65-F5344CB8AC3E}">
        <p14:creationId xmlns:p14="http://schemas.microsoft.com/office/powerpoint/2010/main" val="78876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2" name="Picture 2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5" name="Picture 2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7" name="Straight Connector 2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97D152-1622-5BBD-D76F-C6DBBF2AD2DD}"/>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MFT entry format</a:t>
            </a:r>
          </a:p>
        </p:txBody>
      </p:sp>
      <p:sp useBgFill="1">
        <p:nvSpPr>
          <p:cNvPr id="35" name="Rectangle 34">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626F61-45D2-A6B5-8598-4399B10ADD63}"/>
              </a:ext>
            </a:extLst>
          </p:cNvPr>
          <p:cNvPicPr>
            <a:picLocks noChangeAspect="1"/>
          </p:cNvPicPr>
          <p:nvPr/>
        </p:nvPicPr>
        <p:blipFill>
          <a:blip r:embed="rId5"/>
          <a:stretch>
            <a:fillRect/>
          </a:stretch>
        </p:blipFill>
        <p:spPr>
          <a:xfrm>
            <a:off x="5435910" y="1863721"/>
            <a:ext cx="6098041" cy="3079511"/>
          </a:xfrm>
          <a:prstGeom prst="rect">
            <a:avLst/>
          </a:prstGeom>
        </p:spPr>
      </p:pic>
    </p:spTree>
    <p:extLst>
      <p:ext uri="{BB962C8B-B14F-4D97-AF65-F5344CB8AC3E}">
        <p14:creationId xmlns:p14="http://schemas.microsoft.com/office/powerpoint/2010/main" val="381988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code&#10;&#10;Description automatically generated">
            <a:extLst>
              <a:ext uri="{FF2B5EF4-FFF2-40B4-BE49-F238E27FC236}">
                <a16:creationId xmlns:a16="http://schemas.microsoft.com/office/drawing/2014/main" id="{5B60E774-0ABA-5625-29FF-0C1C70FA7E6C}"/>
              </a:ext>
            </a:extLst>
          </p:cNvPr>
          <p:cNvPicPr>
            <a:picLocks noChangeAspect="1"/>
          </p:cNvPicPr>
          <p:nvPr/>
        </p:nvPicPr>
        <p:blipFill>
          <a:blip r:embed="rId3"/>
          <a:stretch>
            <a:fillRect/>
          </a:stretch>
        </p:blipFill>
        <p:spPr>
          <a:xfrm>
            <a:off x="3173070" y="567821"/>
            <a:ext cx="5845860" cy="5722358"/>
          </a:xfrm>
          <a:prstGeom prst="rect">
            <a:avLst/>
          </a:prstGeom>
        </p:spPr>
      </p:pic>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ABD364C6-1FB2-F329-E92A-EAC6104D6CD2}"/>
                  </a:ext>
                </a:extLst>
              </p14:cNvPr>
              <p14:cNvContentPartPr/>
              <p14:nvPr/>
            </p14:nvContentPartPr>
            <p14:xfrm>
              <a:off x="5426678" y="1180572"/>
              <a:ext cx="2090105" cy="360"/>
            </p14:xfrm>
          </p:contentPart>
        </mc:Choice>
        <mc:Fallback xmlns="">
          <p:pic>
            <p:nvPicPr>
              <p:cNvPr id="30" name="Ink 29">
                <a:extLst>
                  <a:ext uri="{FF2B5EF4-FFF2-40B4-BE49-F238E27FC236}">
                    <a16:creationId xmlns:a16="http://schemas.microsoft.com/office/drawing/2014/main" id="{ABD364C6-1FB2-F329-E92A-EAC6104D6CD2}"/>
                  </a:ext>
                </a:extLst>
              </p:cNvPr>
              <p:cNvPicPr/>
              <p:nvPr/>
            </p:nvPicPr>
            <p:blipFill>
              <a:blip r:embed="rId5"/>
              <a:stretch>
                <a:fillRect/>
              </a:stretch>
            </p:blipFill>
            <p:spPr>
              <a:xfrm>
                <a:off x="5390679" y="1108932"/>
                <a:ext cx="2161743"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F1C85DF2-C3B8-C55A-22B9-790EF308ACE7}"/>
                  </a:ext>
                </a:extLst>
              </p14:cNvPr>
              <p14:cNvContentPartPr/>
              <p14:nvPr/>
            </p14:nvContentPartPr>
            <p14:xfrm>
              <a:off x="3190359" y="1352652"/>
              <a:ext cx="4326840" cy="360"/>
            </p14:xfrm>
          </p:contentPart>
        </mc:Choice>
        <mc:Fallback xmlns="">
          <p:pic>
            <p:nvPicPr>
              <p:cNvPr id="31" name="Ink 30">
                <a:extLst>
                  <a:ext uri="{FF2B5EF4-FFF2-40B4-BE49-F238E27FC236}">
                    <a16:creationId xmlns:a16="http://schemas.microsoft.com/office/drawing/2014/main" id="{F1C85DF2-C3B8-C55A-22B9-790EF308ACE7}"/>
                  </a:ext>
                </a:extLst>
              </p:cNvPr>
              <p:cNvPicPr/>
              <p:nvPr/>
            </p:nvPicPr>
            <p:blipFill>
              <a:blip r:embed="rId7"/>
              <a:stretch>
                <a:fillRect/>
              </a:stretch>
            </p:blipFill>
            <p:spPr>
              <a:xfrm>
                <a:off x="3154719" y="1280652"/>
                <a:ext cx="439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a:extLst>
                  <a:ext uri="{FF2B5EF4-FFF2-40B4-BE49-F238E27FC236}">
                    <a16:creationId xmlns:a16="http://schemas.microsoft.com/office/drawing/2014/main" id="{F2D5DBC6-6D46-F29B-2EE6-AAF7D8E49697}"/>
                  </a:ext>
                </a:extLst>
              </p14:cNvPr>
              <p14:cNvContentPartPr/>
              <p14:nvPr/>
            </p14:nvContentPartPr>
            <p14:xfrm>
              <a:off x="3189999" y="2266253"/>
              <a:ext cx="2135880" cy="360"/>
            </p14:xfrm>
          </p:contentPart>
        </mc:Choice>
        <mc:Fallback xmlns="">
          <p:pic>
            <p:nvPicPr>
              <p:cNvPr id="36" name="Ink 35">
                <a:extLst>
                  <a:ext uri="{FF2B5EF4-FFF2-40B4-BE49-F238E27FC236}">
                    <a16:creationId xmlns:a16="http://schemas.microsoft.com/office/drawing/2014/main" id="{F2D5DBC6-6D46-F29B-2EE6-AAF7D8E49697}"/>
                  </a:ext>
                </a:extLst>
              </p:cNvPr>
              <p:cNvPicPr/>
              <p:nvPr/>
            </p:nvPicPr>
            <p:blipFill>
              <a:blip r:embed="rId9"/>
              <a:stretch>
                <a:fillRect/>
              </a:stretch>
            </p:blipFill>
            <p:spPr>
              <a:xfrm>
                <a:off x="3153999" y="2194613"/>
                <a:ext cx="2207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2A16DF4A-F8AA-AC51-AC00-B510EC8518E4}"/>
                  </a:ext>
                </a:extLst>
              </p14:cNvPr>
              <p14:cNvContentPartPr/>
              <p14:nvPr/>
            </p14:nvContentPartPr>
            <p14:xfrm>
              <a:off x="5408319" y="2262192"/>
              <a:ext cx="2108466" cy="360"/>
            </p14:xfrm>
          </p:contentPart>
        </mc:Choice>
        <mc:Fallback xmlns="">
          <p:pic>
            <p:nvPicPr>
              <p:cNvPr id="37" name="Ink 36">
                <a:extLst>
                  <a:ext uri="{FF2B5EF4-FFF2-40B4-BE49-F238E27FC236}">
                    <a16:creationId xmlns:a16="http://schemas.microsoft.com/office/drawing/2014/main" id="{2A16DF4A-F8AA-AC51-AC00-B510EC8518E4}"/>
                  </a:ext>
                </a:extLst>
              </p:cNvPr>
              <p:cNvPicPr/>
              <p:nvPr/>
            </p:nvPicPr>
            <p:blipFill>
              <a:blip r:embed="rId11"/>
              <a:stretch>
                <a:fillRect/>
              </a:stretch>
            </p:blipFill>
            <p:spPr>
              <a:xfrm>
                <a:off x="5372680" y="2190552"/>
                <a:ext cx="218010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E4AB0AD1-A41F-DF67-2001-3471BC4FED89}"/>
                  </a:ext>
                </a:extLst>
              </p14:cNvPr>
              <p14:cNvContentPartPr/>
              <p14:nvPr/>
            </p14:nvContentPartPr>
            <p14:xfrm>
              <a:off x="3188815" y="2449512"/>
              <a:ext cx="4328024" cy="360"/>
            </p14:xfrm>
          </p:contentPart>
        </mc:Choice>
        <mc:Fallback xmlns="">
          <p:pic>
            <p:nvPicPr>
              <p:cNvPr id="38" name="Ink 37">
                <a:extLst>
                  <a:ext uri="{FF2B5EF4-FFF2-40B4-BE49-F238E27FC236}">
                    <a16:creationId xmlns:a16="http://schemas.microsoft.com/office/drawing/2014/main" id="{E4AB0AD1-A41F-DF67-2001-3471BC4FED89}"/>
                  </a:ext>
                </a:extLst>
              </p:cNvPr>
              <p:cNvPicPr/>
              <p:nvPr/>
            </p:nvPicPr>
            <p:blipFill>
              <a:blip r:embed="rId13"/>
              <a:stretch>
                <a:fillRect/>
              </a:stretch>
            </p:blipFill>
            <p:spPr>
              <a:xfrm>
                <a:off x="3153177" y="2377872"/>
                <a:ext cx="43996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6" name="Ink 45">
                <a:extLst>
                  <a:ext uri="{FF2B5EF4-FFF2-40B4-BE49-F238E27FC236}">
                    <a16:creationId xmlns:a16="http://schemas.microsoft.com/office/drawing/2014/main" id="{4D276344-F7BA-E826-3A13-837420E9B0CC}"/>
                  </a:ext>
                </a:extLst>
              </p14:cNvPr>
              <p14:cNvContentPartPr/>
              <p14:nvPr/>
            </p14:nvContentPartPr>
            <p14:xfrm>
              <a:off x="3189999" y="1542372"/>
              <a:ext cx="4326840" cy="360"/>
            </p14:xfrm>
          </p:contentPart>
        </mc:Choice>
        <mc:Fallback xmlns="">
          <p:pic>
            <p:nvPicPr>
              <p:cNvPr id="46" name="Ink 45">
                <a:extLst>
                  <a:ext uri="{FF2B5EF4-FFF2-40B4-BE49-F238E27FC236}">
                    <a16:creationId xmlns:a16="http://schemas.microsoft.com/office/drawing/2014/main" id="{4D276344-F7BA-E826-3A13-837420E9B0CC}"/>
                  </a:ext>
                </a:extLst>
              </p:cNvPr>
              <p:cNvPicPr/>
              <p:nvPr/>
            </p:nvPicPr>
            <p:blipFill>
              <a:blip r:embed="rId7"/>
              <a:stretch>
                <a:fillRect/>
              </a:stretch>
            </p:blipFill>
            <p:spPr>
              <a:xfrm>
                <a:off x="3154359" y="1470372"/>
                <a:ext cx="439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Ink 46">
                <a:extLst>
                  <a:ext uri="{FF2B5EF4-FFF2-40B4-BE49-F238E27FC236}">
                    <a16:creationId xmlns:a16="http://schemas.microsoft.com/office/drawing/2014/main" id="{C20E69C5-44A5-3893-39BE-E9DA5E280E1C}"/>
                  </a:ext>
                </a:extLst>
              </p14:cNvPr>
              <p14:cNvContentPartPr/>
              <p14:nvPr/>
            </p14:nvContentPartPr>
            <p14:xfrm>
              <a:off x="3189999" y="1731732"/>
              <a:ext cx="4326840" cy="360"/>
            </p14:xfrm>
          </p:contentPart>
        </mc:Choice>
        <mc:Fallback xmlns="">
          <p:pic>
            <p:nvPicPr>
              <p:cNvPr id="47" name="Ink 46">
                <a:extLst>
                  <a:ext uri="{FF2B5EF4-FFF2-40B4-BE49-F238E27FC236}">
                    <a16:creationId xmlns:a16="http://schemas.microsoft.com/office/drawing/2014/main" id="{C20E69C5-44A5-3893-39BE-E9DA5E280E1C}"/>
                  </a:ext>
                </a:extLst>
              </p:cNvPr>
              <p:cNvPicPr/>
              <p:nvPr/>
            </p:nvPicPr>
            <p:blipFill>
              <a:blip r:embed="rId7"/>
              <a:stretch>
                <a:fillRect/>
              </a:stretch>
            </p:blipFill>
            <p:spPr>
              <a:xfrm>
                <a:off x="3154359" y="1659732"/>
                <a:ext cx="439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Ink 47">
                <a:extLst>
                  <a:ext uri="{FF2B5EF4-FFF2-40B4-BE49-F238E27FC236}">
                    <a16:creationId xmlns:a16="http://schemas.microsoft.com/office/drawing/2014/main" id="{DFD35C8A-C157-9BAB-F141-CC140F489AFF}"/>
                  </a:ext>
                </a:extLst>
              </p14:cNvPr>
              <p14:cNvContentPartPr/>
              <p14:nvPr/>
            </p14:nvContentPartPr>
            <p14:xfrm>
              <a:off x="3190105" y="1912452"/>
              <a:ext cx="4326840" cy="360"/>
            </p14:xfrm>
          </p:contentPart>
        </mc:Choice>
        <mc:Fallback xmlns="">
          <p:pic>
            <p:nvPicPr>
              <p:cNvPr id="48" name="Ink 47">
                <a:extLst>
                  <a:ext uri="{FF2B5EF4-FFF2-40B4-BE49-F238E27FC236}">
                    <a16:creationId xmlns:a16="http://schemas.microsoft.com/office/drawing/2014/main" id="{DFD35C8A-C157-9BAB-F141-CC140F489AFF}"/>
                  </a:ext>
                </a:extLst>
              </p:cNvPr>
              <p:cNvPicPr/>
              <p:nvPr/>
            </p:nvPicPr>
            <p:blipFill>
              <a:blip r:embed="rId7"/>
              <a:stretch>
                <a:fillRect/>
              </a:stretch>
            </p:blipFill>
            <p:spPr>
              <a:xfrm>
                <a:off x="3154465" y="1840452"/>
                <a:ext cx="439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08662491-BB2D-6CA6-F816-47EDA057E8A5}"/>
                  </a:ext>
                </a:extLst>
              </p14:cNvPr>
              <p14:cNvContentPartPr/>
              <p14:nvPr/>
            </p14:nvContentPartPr>
            <p14:xfrm>
              <a:off x="3189999" y="2085533"/>
              <a:ext cx="4326840" cy="360"/>
            </p14:xfrm>
          </p:contentPart>
        </mc:Choice>
        <mc:Fallback xmlns="">
          <p:pic>
            <p:nvPicPr>
              <p:cNvPr id="49" name="Ink 48">
                <a:extLst>
                  <a:ext uri="{FF2B5EF4-FFF2-40B4-BE49-F238E27FC236}">
                    <a16:creationId xmlns:a16="http://schemas.microsoft.com/office/drawing/2014/main" id="{08662491-BB2D-6CA6-F816-47EDA057E8A5}"/>
                  </a:ext>
                </a:extLst>
              </p:cNvPr>
              <p:cNvPicPr/>
              <p:nvPr/>
            </p:nvPicPr>
            <p:blipFill>
              <a:blip r:embed="rId7"/>
              <a:stretch>
                <a:fillRect/>
              </a:stretch>
            </p:blipFill>
            <p:spPr>
              <a:xfrm>
                <a:off x="3154359" y="2013533"/>
                <a:ext cx="439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49">
                <a:extLst>
                  <a:ext uri="{FF2B5EF4-FFF2-40B4-BE49-F238E27FC236}">
                    <a16:creationId xmlns:a16="http://schemas.microsoft.com/office/drawing/2014/main" id="{600F3EF8-DDAA-C6AB-5956-703E6744397D}"/>
                  </a:ext>
                </a:extLst>
              </p14:cNvPr>
              <p14:cNvContentPartPr/>
              <p14:nvPr/>
            </p14:nvContentPartPr>
            <p14:xfrm>
              <a:off x="3188815" y="2624417"/>
              <a:ext cx="4327969" cy="360"/>
            </p14:xfrm>
          </p:contentPart>
        </mc:Choice>
        <mc:Fallback xmlns="">
          <p:pic>
            <p:nvPicPr>
              <p:cNvPr id="50" name="Ink 49">
                <a:extLst>
                  <a:ext uri="{FF2B5EF4-FFF2-40B4-BE49-F238E27FC236}">
                    <a16:creationId xmlns:a16="http://schemas.microsoft.com/office/drawing/2014/main" id="{600F3EF8-DDAA-C6AB-5956-703E6744397D}"/>
                  </a:ext>
                </a:extLst>
              </p:cNvPr>
              <p:cNvPicPr/>
              <p:nvPr/>
            </p:nvPicPr>
            <p:blipFill>
              <a:blip r:embed="rId19"/>
              <a:stretch>
                <a:fillRect/>
              </a:stretch>
            </p:blipFill>
            <p:spPr>
              <a:xfrm>
                <a:off x="3153178" y="2552777"/>
                <a:ext cx="4399604"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C45FFBF4-43BA-AE78-331D-547DD8E0AAA1}"/>
                  </a:ext>
                </a:extLst>
              </p14:cNvPr>
              <p14:cNvContentPartPr/>
              <p14:nvPr/>
            </p14:nvContentPartPr>
            <p14:xfrm>
              <a:off x="3188815" y="2796444"/>
              <a:ext cx="4328024" cy="360"/>
            </p14:xfrm>
          </p:contentPart>
        </mc:Choice>
        <mc:Fallback xmlns="">
          <p:pic>
            <p:nvPicPr>
              <p:cNvPr id="51" name="Ink 50">
                <a:extLst>
                  <a:ext uri="{FF2B5EF4-FFF2-40B4-BE49-F238E27FC236}">
                    <a16:creationId xmlns:a16="http://schemas.microsoft.com/office/drawing/2014/main" id="{C45FFBF4-43BA-AE78-331D-547DD8E0AAA1}"/>
                  </a:ext>
                </a:extLst>
              </p:cNvPr>
              <p:cNvPicPr/>
              <p:nvPr/>
            </p:nvPicPr>
            <p:blipFill>
              <a:blip r:embed="rId13"/>
              <a:stretch>
                <a:fillRect/>
              </a:stretch>
            </p:blipFill>
            <p:spPr>
              <a:xfrm>
                <a:off x="3153177" y="2724804"/>
                <a:ext cx="43996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2" name="Ink 51">
                <a:extLst>
                  <a:ext uri="{FF2B5EF4-FFF2-40B4-BE49-F238E27FC236}">
                    <a16:creationId xmlns:a16="http://schemas.microsoft.com/office/drawing/2014/main" id="{C57E8BED-A18F-E175-5479-709803A8E0B0}"/>
                  </a:ext>
                </a:extLst>
              </p14:cNvPr>
              <p14:cNvContentPartPr/>
              <p14:nvPr/>
            </p14:nvContentPartPr>
            <p14:xfrm>
              <a:off x="3188815" y="2975614"/>
              <a:ext cx="4327968" cy="360"/>
            </p14:xfrm>
          </p:contentPart>
        </mc:Choice>
        <mc:Fallback xmlns="">
          <p:pic>
            <p:nvPicPr>
              <p:cNvPr id="52" name="Ink 51">
                <a:extLst>
                  <a:ext uri="{FF2B5EF4-FFF2-40B4-BE49-F238E27FC236}">
                    <a16:creationId xmlns:a16="http://schemas.microsoft.com/office/drawing/2014/main" id="{C57E8BED-A18F-E175-5479-709803A8E0B0}"/>
                  </a:ext>
                </a:extLst>
              </p:cNvPr>
              <p:cNvPicPr/>
              <p:nvPr/>
            </p:nvPicPr>
            <p:blipFill>
              <a:blip r:embed="rId22"/>
              <a:stretch>
                <a:fillRect/>
              </a:stretch>
            </p:blipFill>
            <p:spPr>
              <a:xfrm>
                <a:off x="3153178" y="2903974"/>
                <a:ext cx="4399603"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Ink 52">
                <a:extLst>
                  <a:ext uri="{FF2B5EF4-FFF2-40B4-BE49-F238E27FC236}">
                    <a16:creationId xmlns:a16="http://schemas.microsoft.com/office/drawing/2014/main" id="{1B1F4D04-1A11-221A-0DA1-762D5F184866}"/>
                  </a:ext>
                </a:extLst>
              </p14:cNvPr>
              <p14:cNvContentPartPr/>
              <p14:nvPr/>
            </p14:nvContentPartPr>
            <p14:xfrm>
              <a:off x="3188871" y="3163661"/>
              <a:ext cx="4327967" cy="360"/>
            </p14:xfrm>
          </p:contentPart>
        </mc:Choice>
        <mc:Fallback xmlns="">
          <p:pic>
            <p:nvPicPr>
              <p:cNvPr id="53" name="Ink 52">
                <a:extLst>
                  <a:ext uri="{FF2B5EF4-FFF2-40B4-BE49-F238E27FC236}">
                    <a16:creationId xmlns:a16="http://schemas.microsoft.com/office/drawing/2014/main" id="{1B1F4D04-1A11-221A-0DA1-762D5F184866}"/>
                  </a:ext>
                </a:extLst>
              </p:cNvPr>
              <p:cNvPicPr/>
              <p:nvPr/>
            </p:nvPicPr>
            <p:blipFill>
              <a:blip r:embed="rId24"/>
              <a:stretch>
                <a:fillRect/>
              </a:stretch>
            </p:blipFill>
            <p:spPr>
              <a:xfrm>
                <a:off x="3153234" y="3092021"/>
                <a:ext cx="4399602"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4" name="Ink 53">
                <a:extLst>
                  <a:ext uri="{FF2B5EF4-FFF2-40B4-BE49-F238E27FC236}">
                    <a16:creationId xmlns:a16="http://schemas.microsoft.com/office/drawing/2014/main" id="{67FC0E05-7924-187F-6EB2-929B7C96A9DE}"/>
                  </a:ext>
                </a:extLst>
              </p14:cNvPr>
              <p14:cNvContentPartPr/>
              <p14:nvPr/>
            </p14:nvContentPartPr>
            <p14:xfrm>
              <a:off x="3188872" y="3349520"/>
              <a:ext cx="4327966" cy="360"/>
            </p14:xfrm>
          </p:contentPart>
        </mc:Choice>
        <mc:Fallback xmlns="">
          <p:pic>
            <p:nvPicPr>
              <p:cNvPr id="54" name="Ink 53">
                <a:extLst>
                  <a:ext uri="{FF2B5EF4-FFF2-40B4-BE49-F238E27FC236}">
                    <a16:creationId xmlns:a16="http://schemas.microsoft.com/office/drawing/2014/main" id="{67FC0E05-7924-187F-6EB2-929B7C96A9DE}"/>
                  </a:ext>
                </a:extLst>
              </p:cNvPr>
              <p:cNvPicPr/>
              <p:nvPr/>
            </p:nvPicPr>
            <p:blipFill>
              <a:blip r:embed="rId24"/>
              <a:stretch>
                <a:fillRect/>
              </a:stretch>
            </p:blipFill>
            <p:spPr>
              <a:xfrm>
                <a:off x="3153235" y="3277880"/>
                <a:ext cx="4399601"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5" name="Ink 54">
                <a:extLst>
                  <a:ext uri="{FF2B5EF4-FFF2-40B4-BE49-F238E27FC236}">
                    <a16:creationId xmlns:a16="http://schemas.microsoft.com/office/drawing/2014/main" id="{D1594FE8-8999-B468-F9B6-35CC449F7BFD}"/>
                  </a:ext>
                </a:extLst>
              </p14:cNvPr>
              <p14:cNvContentPartPr/>
              <p14:nvPr/>
            </p14:nvContentPartPr>
            <p14:xfrm>
              <a:off x="3189997" y="3516775"/>
              <a:ext cx="4327965" cy="360"/>
            </p14:xfrm>
          </p:contentPart>
        </mc:Choice>
        <mc:Fallback xmlns="">
          <p:pic>
            <p:nvPicPr>
              <p:cNvPr id="55" name="Ink 54">
                <a:extLst>
                  <a:ext uri="{FF2B5EF4-FFF2-40B4-BE49-F238E27FC236}">
                    <a16:creationId xmlns:a16="http://schemas.microsoft.com/office/drawing/2014/main" id="{D1594FE8-8999-B468-F9B6-35CC449F7BFD}"/>
                  </a:ext>
                </a:extLst>
              </p:cNvPr>
              <p:cNvPicPr/>
              <p:nvPr/>
            </p:nvPicPr>
            <p:blipFill>
              <a:blip r:embed="rId27"/>
              <a:stretch>
                <a:fillRect/>
              </a:stretch>
            </p:blipFill>
            <p:spPr>
              <a:xfrm>
                <a:off x="3154360" y="3445135"/>
                <a:ext cx="4399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6" name="Ink 55">
                <a:extLst>
                  <a:ext uri="{FF2B5EF4-FFF2-40B4-BE49-F238E27FC236}">
                    <a16:creationId xmlns:a16="http://schemas.microsoft.com/office/drawing/2014/main" id="{6EC596CE-90E8-4EC1-EE9B-1E90F8BAF87F}"/>
                  </a:ext>
                </a:extLst>
              </p14:cNvPr>
              <p14:cNvContentPartPr/>
              <p14:nvPr/>
            </p14:nvContentPartPr>
            <p14:xfrm>
              <a:off x="3189998" y="3686626"/>
              <a:ext cx="4326788" cy="360"/>
            </p14:xfrm>
          </p:contentPart>
        </mc:Choice>
        <mc:Fallback xmlns="">
          <p:pic>
            <p:nvPicPr>
              <p:cNvPr id="56" name="Ink 55">
                <a:extLst>
                  <a:ext uri="{FF2B5EF4-FFF2-40B4-BE49-F238E27FC236}">
                    <a16:creationId xmlns:a16="http://schemas.microsoft.com/office/drawing/2014/main" id="{6EC596CE-90E8-4EC1-EE9B-1E90F8BAF87F}"/>
                  </a:ext>
                </a:extLst>
              </p:cNvPr>
              <p:cNvPicPr/>
              <p:nvPr/>
            </p:nvPicPr>
            <p:blipFill>
              <a:blip r:embed="rId27"/>
              <a:stretch>
                <a:fillRect/>
              </a:stretch>
            </p:blipFill>
            <p:spPr>
              <a:xfrm>
                <a:off x="3154358" y="3614986"/>
                <a:ext cx="4398427"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7" name="Ink 56">
                <a:extLst>
                  <a:ext uri="{FF2B5EF4-FFF2-40B4-BE49-F238E27FC236}">
                    <a16:creationId xmlns:a16="http://schemas.microsoft.com/office/drawing/2014/main" id="{D0175A20-80DC-54A9-2142-7EF7FE2FC0F4}"/>
                  </a:ext>
                </a:extLst>
              </p14:cNvPr>
              <p14:cNvContentPartPr/>
              <p14:nvPr/>
            </p14:nvContentPartPr>
            <p14:xfrm>
              <a:off x="3189998" y="3865436"/>
              <a:ext cx="4326788" cy="360"/>
            </p14:xfrm>
          </p:contentPart>
        </mc:Choice>
        <mc:Fallback xmlns="">
          <p:pic>
            <p:nvPicPr>
              <p:cNvPr id="57" name="Ink 56">
                <a:extLst>
                  <a:ext uri="{FF2B5EF4-FFF2-40B4-BE49-F238E27FC236}">
                    <a16:creationId xmlns:a16="http://schemas.microsoft.com/office/drawing/2014/main" id="{D0175A20-80DC-54A9-2142-7EF7FE2FC0F4}"/>
                  </a:ext>
                </a:extLst>
              </p:cNvPr>
              <p:cNvPicPr/>
              <p:nvPr/>
            </p:nvPicPr>
            <p:blipFill>
              <a:blip r:embed="rId27"/>
              <a:stretch>
                <a:fillRect/>
              </a:stretch>
            </p:blipFill>
            <p:spPr>
              <a:xfrm>
                <a:off x="3154358" y="3793796"/>
                <a:ext cx="4398427"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8" name="Ink 57">
                <a:extLst>
                  <a:ext uri="{FF2B5EF4-FFF2-40B4-BE49-F238E27FC236}">
                    <a16:creationId xmlns:a16="http://schemas.microsoft.com/office/drawing/2014/main" id="{E22814A1-7568-B103-3C27-DF8EEDAD66BA}"/>
                  </a:ext>
                </a:extLst>
              </p14:cNvPr>
              <p14:cNvContentPartPr/>
              <p14:nvPr/>
            </p14:nvContentPartPr>
            <p14:xfrm>
              <a:off x="3189998" y="4049080"/>
              <a:ext cx="4326787" cy="360"/>
            </p14:xfrm>
          </p:contentPart>
        </mc:Choice>
        <mc:Fallback xmlns="">
          <p:pic>
            <p:nvPicPr>
              <p:cNvPr id="58" name="Ink 57">
                <a:extLst>
                  <a:ext uri="{FF2B5EF4-FFF2-40B4-BE49-F238E27FC236}">
                    <a16:creationId xmlns:a16="http://schemas.microsoft.com/office/drawing/2014/main" id="{E22814A1-7568-B103-3C27-DF8EEDAD66BA}"/>
                  </a:ext>
                </a:extLst>
              </p:cNvPr>
              <p:cNvPicPr/>
              <p:nvPr/>
            </p:nvPicPr>
            <p:blipFill>
              <a:blip r:embed="rId27"/>
              <a:stretch>
                <a:fillRect/>
              </a:stretch>
            </p:blipFill>
            <p:spPr>
              <a:xfrm>
                <a:off x="3154358" y="3977440"/>
                <a:ext cx="4398426"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9" name="Ink 58">
                <a:extLst>
                  <a:ext uri="{FF2B5EF4-FFF2-40B4-BE49-F238E27FC236}">
                    <a16:creationId xmlns:a16="http://schemas.microsoft.com/office/drawing/2014/main" id="{356731EB-31E9-0EE3-7B6B-96421E2FDB6C}"/>
                  </a:ext>
                </a:extLst>
              </p14:cNvPr>
              <p14:cNvContentPartPr/>
              <p14:nvPr/>
            </p14:nvContentPartPr>
            <p14:xfrm>
              <a:off x="3190000" y="4228221"/>
              <a:ext cx="2135880" cy="360"/>
            </p14:xfrm>
          </p:contentPart>
        </mc:Choice>
        <mc:Fallback xmlns="">
          <p:pic>
            <p:nvPicPr>
              <p:cNvPr id="59" name="Ink 58">
                <a:extLst>
                  <a:ext uri="{FF2B5EF4-FFF2-40B4-BE49-F238E27FC236}">
                    <a16:creationId xmlns:a16="http://schemas.microsoft.com/office/drawing/2014/main" id="{356731EB-31E9-0EE3-7B6B-96421E2FDB6C}"/>
                  </a:ext>
                </a:extLst>
              </p:cNvPr>
              <p:cNvPicPr/>
              <p:nvPr/>
            </p:nvPicPr>
            <p:blipFill>
              <a:blip r:embed="rId27"/>
              <a:stretch>
                <a:fillRect/>
              </a:stretch>
            </p:blipFill>
            <p:spPr>
              <a:xfrm>
                <a:off x="3154006" y="4156581"/>
                <a:ext cx="2207508"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7" name="Ink 66">
                <a:extLst>
                  <a:ext uri="{FF2B5EF4-FFF2-40B4-BE49-F238E27FC236}">
                    <a16:creationId xmlns:a16="http://schemas.microsoft.com/office/drawing/2014/main" id="{0466E3C5-F595-5538-916F-4DD2B4AF134D}"/>
                  </a:ext>
                </a:extLst>
              </p14:cNvPr>
              <p14:cNvContentPartPr/>
              <p14:nvPr/>
            </p14:nvContentPartPr>
            <p14:xfrm>
              <a:off x="5408319" y="4227686"/>
              <a:ext cx="2108464" cy="360"/>
            </p14:xfrm>
          </p:contentPart>
        </mc:Choice>
        <mc:Fallback xmlns="">
          <p:pic>
            <p:nvPicPr>
              <p:cNvPr id="67" name="Ink 66">
                <a:extLst>
                  <a:ext uri="{FF2B5EF4-FFF2-40B4-BE49-F238E27FC236}">
                    <a16:creationId xmlns:a16="http://schemas.microsoft.com/office/drawing/2014/main" id="{0466E3C5-F595-5538-916F-4DD2B4AF134D}"/>
                  </a:ext>
                </a:extLst>
              </p:cNvPr>
              <p:cNvPicPr/>
              <p:nvPr/>
            </p:nvPicPr>
            <p:blipFill>
              <a:blip r:embed="rId27"/>
              <a:stretch>
                <a:fillRect/>
              </a:stretch>
            </p:blipFill>
            <p:spPr>
              <a:xfrm>
                <a:off x="5372326" y="4156046"/>
                <a:ext cx="218009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8" name="Ink 67">
                <a:extLst>
                  <a:ext uri="{FF2B5EF4-FFF2-40B4-BE49-F238E27FC236}">
                    <a16:creationId xmlns:a16="http://schemas.microsoft.com/office/drawing/2014/main" id="{5BD76950-6A41-8E1A-E86C-AC51B968E619}"/>
                  </a:ext>
                </a:extLst>
              </p14:cNvPr>
              <p14:cNvContentPartPr/>
              <p14:nvPr/>
            </p14:nvContentPartPr>
            <p14:xfrm>
              <a:off x="3189999" y="4401973"/>
              <a:ext cx="4335840" cy="360"/>
            </p14:xfrm>
          </p:contentPart>
        </mc:Choice>
        <mc:Fallback xmlns="">
          <p:pic>
            <p:nvPicPr>
              <p:cNvPr id="68" name="Ink 67">
                <a:extLst>
                  <a:ext uri="{FF2B5EF4-FFF2-40B4-BE49-F238E27FC236}">
                    <a16:creationId xmlns:a16="http://schemas.microsoft.com/office/drawing/2014/main" id="{5BD76950-6A41-8E1A-E86C-AC51B968E619}"/>
                  </a:ext>
                </a:extLst>
              </p:cNvPr>
              <p:cNvPicPr/>
              <p:nvPr/>
            </p:nvPicPr>
            <p:blipFill>
              <a:blip r:embed="rId27"/>
              <a:stretch>
                <a:fillRect/>
              </a:stretch>
            </p:blipFill>
            <p:spPr>
              <a:xfrm>
                <a:off x="3154359" y="4330333"/>
                <a:ext cx="4407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9" name="Ink 68">
                <a:extLst>
                  <a:ext uri="{FF2B5EF4-FFF2-40B4-BE49-F238E27FC236}">
                    <a16:creationId xmlns:a16="http://schemas.microsoft.com/office/drawing/2014/main" id="{ED0CAC25-CD4A-149A-2D87-2B7F78CF3B1F}"/>
                  </a:ext>
                </a:extLst>
              </p14:cNvPr>
              <p14:cNvContentPartPr/>
              <p14:nvPr/>
            </p14:nvContentPartPr>
            <p14:xfrm>
              <a:off x="3189999" y="4575140"/>
              <a:ext cx="4335840" cy="360"/>
            </p14:xfrm>
          </p:contentPart>
        </mc:Choice>
        <mc:Fallback xmlns="">
          <p:pic>
            <p:nvPicPr>
              <p:cNvPr id="69" name="Ink 68">
                <a:extLst>
                  <a:ext uri="{FF2B5EF4-FFF2-40B4-BE49-F238E27FC236}">
                    <a16:creationId xmlns:a16="http://schemas.microsoft.com/office/drawing/2014/main" id="{ED0CAC25-CD4A-149A-2D87-2B7F78CF3B1F}"/>
                  </a:ext>
                </a:extLst>
              </p:cNvPr>
              <p:cNvPicPr/>
              <p:nvPr/>
            </p:nvPicPr>
            <p:blipFill>
              <a:blip r:embed="rId27"/>
              <a:stretch>
                <a:fillRect/>
              </a:stretch>
            </p:blipFill>
            <p:spPr>
              <a:xfrm>
                <a:off x="3154359" y="4503500"/>
                <a:ext cx="4407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169F9CEC-7DF1-EA6A-EE6D-400BC366FE08}"/>
                  </a:ext>
                </a:extLst>
              </p14:cNvPr>
              <p14:cNvContentPartPr/>
              <p14:nvPr/>
            </p14:nvContentPartPr>
            <p14:xfrm>
              <a:off x="3189999" y="4746648"/>
              <a:ext cx="4335840" cy="360"/>
            </p14:xfrm>
          </p:contentPart>
        </mc:Choice>
        <mc:Fallback xmlns="">
          <p:pic>
            <p:nvPicPr>
              <p:cNvPr id="71" name="Ink 70">
                <a:extLst>
                  <a:ext uri="{FF2B5EF4-FFF2-40B4-BE49-F238E27FC236}">
                    <a16:creationId xmlns:a16="http://schemas.microsoft.com/office/drawing/2014/main" id="{169F9CEC-7DF1-EA6A-EE6D-400BC366FE08}"/>
                  </a:ext>
                </a:extLst>
              </p:cNvPr>
              <p:cNvPicPr/>
              <p:nvPr/>
            </p:nvPicPr>
            <p:blipFill>
              <a:blip r:embed="rId27"/>
              <a:stretch>
                <a:fillRect/>
              </a:stretch>
            </p:blipFill>
            <p:spPr>
              <a:xfrm>
                <a:off x="3154359" y="4675008"/>
                <a:ext cx="4407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2" name="Ink 71">
                <a:extLst>
                  <a:ext uri="{FF2B5EF4-FFF2-40B4-BE49-F238E27FC236}">
                    <a16:creationId xmlns:a16="http://schemas.microsoft.com/office/drawing/2014/main" id="{69AEADCE-5141-9480-92D4-1C420C6052DE}"/>
                  </a:ext>
                </a:extLst>
              </p14:cNvPr>
              <p14:cNvContentPartPr/>
              <p14:nvPr/>
            </p14:nvContentPartPr>
            <p14:xfrm>
              <a:off x="3189999" y="4919815"/>
              <a:ext cx="4335840" cy="360"/>
            </p14:xfrm>
          </p:contentPart>
        </mc:Choice>
        <mc:Fallback xmlns="">
          <p:pic>
            <p:nvPicPr>
              <p:cNvPr id="72" name="Ink 71">
                <a:extLst>
                  <a:ext uri="{FF2B5EF4-FFF2-40B4-BE49-F238E27FC236}">
                    <a16:creationId xmlns:a16="http://schemas.microsoft.com/office/drawing/2014/main" id="{69AEADCE-5141-9480-92D4-1C420C6052DE}"/>
                  </a:ext>
                </a:extLst>
              </p:cNvPr>
              <p:cNvPicPr/>
              <p:nvPr/>
            </p:nvPicPr>
            <p:blipFill>
              <a:blip r:embed="rId27"/>
              <a:stretch>
                <a:fillRect/>
              </a:stretch>
            </p:blipFill>
            <p:spPr>
              <a:xfrm>
                <a:off x="3154359" y="4848175"/>
                <a:ext cx="4407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3" name="Ink 72">
                <a:extLst>
                  <a:ext uri="{FF2B5EF4-FFF2-40B4-BE49-F238E27FC236}">
                    <a16:creationId xmlns:a16="http://schemas.microsoft.com/office/drawing/2014/main" id="{2C6ACF97-3208-0794-F47B-C2AC7BD30219}"/>
                  </a:ext>
                </a:extLst>
              </p14:cNvPr>
              <p14:cNvContentPartPr/>
              <p14:nvPr/>
            </p14:nvContentPartPr>
            <p14:xfrm>
              <a:off x="3189999" y="5109787"/>
              <a:ext cx="2108464" cy="360"/>
            </p14:xfrm>
          </p:contentPart>
        </mc:Choice>
        <mc:Fallback xmlns="">
          <p:pic>
            <p:nvPicPr>
              <p:cNvPr id="73" name="Ink 72">
                <a:extLst>
                  <a:ext uri="{FF2B5EF4-FFF2-40B4-BE49-F238E27FC236}">
                    <a16:creationId xmlns:a16="http://schemas.microsoft.com/office/drawing/2014/main" id="{2C6ACF97-3208-0794-F47B-C2AC7BD30219}"/>
                  </a:ext>
                </a:extLst>
              </p:cNvPr>
              <p:cNvPicPr/>
              <p:nvPr/>
            </p:nvPicPr>
            <p:blipFill>
              <a:blip r:embed="rId27"/>
              <a:stretch>
                <a:fillRect/>
              </a:stretch>
            </p:blipFill>
            <p:spPr>
              <a:xfrm>
                <a:off x="3154006" y="5038147"/>
                <a:ext cx="218009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4" name="Ink 73">
                <a:extLst>
                  <a:ext uri="{FF2B5EF4-FFF2-40B4-BE49-F238E27FC236}">
                    <a16:creationId xmlns:a16="http://schemas.microsoft.com/office/drawing/2014/main" id="{C784673C-44C9-58A0-E70E-63CE1B229593}"/>
                  </a:ext>
                </a:extLst>
              </p14:cNvPr>
              <p14:cNvContentPartPr/>
              <p14:nvPr/>
            </p14:nvContentPartPr>
            <p14:xfrm>
              <a:off x="3188815" y="651648"/>
              <a:ext cx="4345200" cy="360"/>
            </p14:xfrm>
          </p:contentPart>
        </mc:Choice>
        <mc:Fallback xmlns="">
          <p:pic>
            <p:nvPicPr>
              <p:cNvPr id="74" name="Ink 73">
                <a:extLst>
                  <a:ext uri="{FF2B5EF4-FFF2-40B4-BE49-F238E27FC236}">
                    <a16:creationId xmlns:a16="http://schemas.microsoft.com/office/drawing/2014/main" id="{C784673C-44C9-58A0-E70E-63CE1B229593}"/>
                  </a:ext>
                </a:extLst>
              </p:cNvPr>
              <p:cNvPicPr/>
              <p:nvPr/>
            </p:nvPicPr>
            <p:blipFill>
              <a:blip r:embed="rId39"/>
              <a:stretch>
                <a:fillRect/>
              </a:stretch>
            </p:blipFill>
            <p:spPr>
              <a:xfrm>
                <a:off x="3153175" y="579648"/>
                <a:ext cx="4416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5" name="Ink 74">
                <a:extLst>
                  <a:ext uri="{FF2B5EF4-FFF2-40B4-BE49-F238E27FC236}">
                    <a16:creationId xmlns:a16="http://schemas.microsoft.com/office/drawing/2014/main" id="{62676937-748F-9D81-8EFC-77B5E97EE997}"/>
                  </a:ext>
                </a:extLst>
              </p14:cNvPr>
              <p14:cNvContentPartPr/>
              <p14:nvPr/>
            </p14:nvContentPartPr>
            <p14:xfrm>
              <a:off x="3188815" y="839698"/>
              <a:ext cx="4345200" cy="360"/>
            </p14:xfrm>
          </p:contentPart>
        </mc:Choice>
        <mc:Fallback xmlns="">
          <p:pic>
            <p:nvPicPr>
              <p:cNvPr id="75" name="Ink 74">
                <a:extLst>
                  <a:ext uri="{FF2B5EF4-FFF2-40B4-BE49-F238E27FC236}">
                    <a16:creationId xmlns:a16="http://schemas.microsoft.com/office/drawing/2014/main" id="{62676937-748F-9D81-8EFC-77B5E97EE997}"/>
                  </a:ext>
                </a:extLst>
              </p:cNvPr>
              <p:cNvPicPr/>
              <p:nvPr/>
            </p:nvPicPr>
            <p:blipFill>
              <a:blip r:embed="rId39"/>
              <a:stretch>
                <a:fillRect/>
              </a:stretch>
            </p:blipFill>
            <p:spPr>
              <a:xfrm>
                <a:off x="3153175" y="767698"/>
                <a:ext cx="4416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6" name="Ink 75">
                <a:extLst>
                  <a:ext uri="{FF2B5EF4-FFF2-40B4-BE49-F238E27FC236}">
                    <a16:creationId xmlns:a16="http://schemas.microsoft.com/office/drawing/2014/main" id="{9515EEA4-2972-2DE5-4140-6EC59FBD79DC}"/>
                  </a:ext>
                </a:extLst>
              </p14:cNvPr>
              <p14:cNvContentPartPr/>
              <p14:nvPr/>
            </p14:nvContentPartPr>
            <p14:xfrm>
              <a:off x="3188815" y="1012713"/>
              <a:ext cx="4345200" cy="360"/>
            </p14:xfrm>
          </p:contentPart>
        </mc:Choice>
        <mc:Fallback xmlns="">
          <p:pic>
            <p:nvPicPr>
              <p:cNvPr id="76" name="Ink 75">
                <a:extLst>
                  <a:ext uri="{FF2B5EF4-FFF2-40B4-BE49-F238E27FC236}">
                    <a16:creationId xmlns:a16="http://schemas.microsoft.com/office/drawing/2014/main" id="{9515EEA4-2972-2DE5-4140-6EC59FBD79DC}"/>
                  </a:ext>
                </a:extLst>
              </p:cNvPr>
              <p:cNvPicPr/>
              <p:nvPr/>
            </p:nvPicPr>
            <p:blipFill>
              <a:blip r:embed="rId39"/>
              <a:stretch>
                <a:fillRect/>
              </a:stretch>
            </p:blipFill>
            <p:spPr>
              <a:xfrm>
                <a:off x="3153175" y="940713"/>
                <a:ext cx="4416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044B2F6F-FD9F-9FAA-568E-7949571B4825}"/>
                  </a:ext>
                </a:extLst>
              </p14:cNvPr>
              <p14:cNvContentPartPr/>
              <p14:nvPr/>
            </p14:nvContentPartPr>
            <p14:xfrm>
              <a:off x="3188815" y="1188571"/>
              <a:ext cx="2137064" cy="360"/>
            </p14:xfrm>
          </p:contentPart>
        </mc:Choice>
        <mc:Fallback xmlns="">
          <p:pic>
            <p:nvPicPr>
              <p:cNvPr id="77" name="Ink 76">
                <a:extLst>
                  <a:ext uri="{FF2B5EF4-FFF2-40B4-BE49-F238E27FC236}">
                    <a16:creationId xmlns:a16="http://schemas.microsoft.com/office/drawing/2014/main" id="{044B2F6F-FD9F-9FAA-568E-7949571B4825}"/>
                  </a:ext>
                </a:extLst>
              </p:cNvPr>
              <p:cNvPicPr/>
              <p:nvPr/>
            </p:nvPicPr>
            <p:blipFill>
              <a:blip r:embed="rId39"/>
              <a:stretch>
                <a:fillRect/>
              </a:stretch>
            </p:blipFill>
            <p:spPr>
              <a:xfrm>
                <a:off x="3152819" y="1116571"/>
                <a:ext cx="2208695" cy="144000"/>
              </a:xfrm>
              <a:prstGeom prst="rect">
                <a:avLst/>
              </a:prstGeom>
            </p:spPr>
          </p:pic>
        </mc:Fallback>
      </mc:AlternateContent>
      <p:sp>
        <p:nvSpPr>
          <p:cNvPr id="78" name="TextBox 77">
            <a:extLst>
              <a:ext uri="{FF2B5EF4-FFF2-40B4-BE49-F238E27FC236}">
                <a16:creationId xmlns:a16="http://schemas.microsoft.com/office/drawing/2014/main" id="{7F09B480-6762-EB19-2012-94D4C02438F1}"/>
              </a:ext>
            </a:extLst>
          </p:cNvPr>
          <p:cNvSpPr txBox="1"/>
          <p:nvPr/>
        </p:nvSpPr>
        <p:spPr>
          <a:xfrm>
            <a:off x="677517" y="1372210"/>
            <a:ext cx="1818037" cy="369332"/>
          </a:xfrm>
          <a:prstGeom prst="rect">
            <a:avLst/>
          </a:prstGeom>
          <a:solidFill>
            <a:srgbClr val="00F900"/>
          </a:solidFill>
          <a:ln>
            <a:solidFill>
              <a:schemeClr val="bg1"/>
            </a:solidFill>
          </a:ln>
        </p:spPr>
        <p:txBody>
          <a:bodyPr wrap="square" rtlCol="0">
            <a:spAutoFit/>
          </a:bodyPr>
          <a:lstStyle/>
          <a:p>
            <a:pPr algn="ctr"/>
            <a:r>
              <a:rPr lang="en-US" dirty="0"/>
              <a:t>MFT Header</a:t>
            </a:r>
          </a:p>
        </p:txBody>
      </p:sp>
      <p:cxnSp>
        <p:nvCxnSpPr>
          <p:cNvPr id="79" name="Straight Arrow Connector 78">
            <a:extLst>
              <a:ext uri="{FF2B5EF4-FFF2-40B4-BE49-F238E27FC236}">
                <a16:creationId xmlns:a16="http://schemas.microsoft.com/office/drawing/2014/main" id="{92A37BE6-19EF-74AF-C718-A68989728F22}"/>
              </a:ext>
            </a:extLst>
          </p:cNvPr>
          <p:cNvCxnSpPr>
            <a:cxnSpLocks/>
          </p:cNvCxnSpPr>
          <p:nvPr/>
        </p:nvCxnSpPr>
        <p:spPr>
          <a:xfrm flipV="1">
            <a:off x="2366133" y="1107250"/>
            <a:ext cx="798669" cy="448541"/>
          </a:xfrm>
          <a:prstGeom prst="straightConnector1">
            <a:avLst/>
          </a:prstGeom>
          <a:ln w="38100">
            <a:solidFill>
              <a:srgbClr val="00F9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820B9CD-97E3-BA8B-BAB8-0477D0B68EEF}"/>
              </a:ext>
            </a:extLst>
          </p:cNvPr>
          <p:cNvSpPr txBox="1"/>
          <p:nvPr/>
        </p:nvSpPr>
        <p:spPr>
          <a:xfrm>
            <a:off x="689155" y="1981172"/>
            <a:ext cx="1818037" cy="923330"/>
          </a:xfrm>
          <a:prstGeom prst="rect">
            <a:avLst/>
          </a:prstGeom>
          <a:solidFill>
            <a:srgbClr val="BD523D"/>
          </a:solidFill>
          <a:ln>
            <a:solidFill>
              <a:schemeClr val="bg1"/>
            </a:solidFill>
          </a:ln>
        </p:spPr>
        <p:txBody>
          <a:bodyPr wrap="square" rtlCol="0">
            <a:spAutoFit/>
          </a:bodyPr>
          <a:lstStyle/>
          <a:p>
            <a:pPr algn="ctr"/>
            <a:r>
              <a:rPr lang="en-US" dirty="0"/>
              <a:t>Standard Information Attribute</a:t>
            </a:r>
          </a:p>
        </p:txBody>
      </p:sp>
      <p:cxnSp>
        <p:nvCxnSpPr>
          <p:cNvPr id="86" name="Straight Arrow Connector 85">
            <a:extLst>
              <a:ext uri="{FF2B5EF4-FFF2-40B4-BE49-F238E27FC236}">
                <a16:creationId xmlns:a16="http://schemas.microsoft.com/office/drawing/2014/main" id="{5911A2B8-7D86-BCAC-B619-E5E1690201B6}"/>
              </a:ext>
            </a:extLst>
          </p:cNvPr>
          <p:cNvCxnSpPr>
            <a:cxnSpLocks/>
          </p:cNvCxnSpPr>
          <p:nvPr/>
        </p:nvCxnSpPr>
        <p:spPr>
          <a:xfrm flipV="1">
            <a:off x="2359152" y="1954021"/>
            <a:ext cx="811936" cy="495491"/>
          </a:xfrm>
          <a:prstGeom prst="straightConnector1">
            <a:avLst/>
          </a:prstGeom>
          <a:ln w="38100">
            <a:solidFill>
              <a:srgbClr val="BD523D"/>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4F90771-9DC1-115C-5F83-26BF45E7A6D6}"/>
              </a:ext>
            </a:extLst>
          </p:cNvPr>
          <p:cNvSpPr txBox="1"/>
          <p:nvPr/>
        </p:nvSpPr>
        <p:spPr>
          <a:xfrm>
            <a:off x="689155" y="3865436"/>
            <a:ext cx="1818037" cy="369332"/>
          </a:xfrm>
          <a:prstGeom prst="rect">
            <a:avLst/>
          </a:prstGeom>
          <a:solidFill>
            <a:srgbClr val="83992A"/>
          </a:solidFill>
          <a:ln>
            <a:solidFill>
              <a:schemeClr val="bg1"/>
            </a:solidFill>
          </a:ln>
        </p:spPr>
        <p:txBody>
          <a:bodyPr wrap="square" rtlCol="0">
            <a:spAutoFit/>
          </a:bodyPr>
          <a:lstStyle/>
          <a:p>
            <a:pPr algn="ctr"/>
            <a:r>
              <a:rPr lang="en-US" dirty="0"/>
              <a:t>Data Attribute</a:t>
            </a:r>
          </a:p>
        </p:txBody>
      </p:sp>
      <p:cxnSp>
        <p:nvCxnSpPr>
          <p:cNvPr id="92" name="Straight Arrow Connector 91">
            <a:extLst>
              <a:ext uri="{FF2B5EF4-FFF2-40B4-BE49-F238E27FC236}">
                <a16:creationId xmlns:a16="http://schemas.microsoft.com/office/drawing/2014/main" id="{06D69F98-E678-377D-E490-A0C3E8447D57}"/>
              </a:ext>
            </a:extLst>
          </p:cNvPr>
          <p:cNvCxnSpPr>
            <a:cxnSpLocks/>
          </p:cNvCxnSpPr>
          <p:nvPr/>
        </p:nvCxnSpPr>
        <p:spPr>
          <a:xfrm flipV="1">
            <a:off x="2221992" y="3997015"/>
            <a:ext cx="966823" cy="230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3">
            <p14:nvContentPartPr>
              <p14:cNvPr id="98" name="Ink 97">
                <a:extLst>
                  <a:ext uri="{FF2B5EF4-FFF2-40B4-BE49-F238E27FC236}">
                    <a16:creationId xmlns:a16="http://schemas.microsoft.com/office/drawing/2014/main" id="{CF10BACD-57D8-6E92-358C-6F1564545BB6}"/>
                  </a:ext>
                </a:extLst>
              </p14:cNvPr>
              <p14:cNvContentPartPr/>
              <p14:nvPr/>
            </p14:nvContentPartPr>
            <p14:xfrm>
              <a:off x="5411616" y="5115769"/>
              <a:ext cx="950760" cy="360"/>
            </p14:xfrm>
          </p:contentPart>
        </mc:Choice>
        <mc:Fallback xmlns="">
          <p:pic>
            <p:nvPicPr>
              <p:cNvPr id="98" name="Ink 97">
                <a:extLst>
                  <a:ext uri="{FF2B5EF4-FFF2-40B4-BE49-F238E27FC236}">
                    <a16:creationId xmlns:a16="http://schemas.microsoft.com/office/drawing/2014/main" id="{CF10BACD-57D8-6E92-358C-6F1564545BB6}"/>
                  </a:ext>
                </a:extLst>
              </p:cNvPr>
              <p:cNvPicPr/>
              <p:nvPr/>
            </p:nvPicPr>
            <p:blipFill>
              <a:blip r:embed="rId44"/>
              <a:stretch>
                <a:fillRect/>
              </a:stretch>
            </p:blipFill>
            <p:spPr>
              <a:xfrm>
                <a:off x="5375976" y="5043769"/>
                <a:ext cx="1022400" cy="144000"/>
              </a:xfrm>
              <a:prstGeom prst="rect">
                <a:avLst/>
              </a:prstGeom>
            </p:spPr>
          </p:pic>
        </mc:Fallback>
      </mc:AlternateContent>
      <p:sp>
        <p:nvSpPr>
          <p:cNvPr id="99" name="TextBox 98">
            <a:extLst>
              <a:ext uri="{FF2B5EF4-FFF2-40B4-BE49-F238E27FC236}">
                <a16:creationId xmlns:a16="http://schemas.microsoft.com/office/drawing/2014/main" id="{A7AE623C-DFFC-0128-4FD5-1D914D7F1F86}"/>
              </a:ext>
            </a:extLst>
          </p:cNvPr>
          <p:cNvSpPr txBox="1"/>
          <p:nvPr/>
        </p:nvSpPr>
        <p:spPr>
          <a:xfrm>
            <a:off x="9435622" y="4401973"/>
            <a:ext cx="1818037" cy="646331"/>
          </a:xfrm>
          <a:prstGeom prst="rect">
            <a:avLst/>
          </a:prstGeom>
          <a:solidFill>
            <a:srgbClr val="D9AEFF"/>
          </a:solidFill>
          <a:ln>
            <a:solidFill>
              <a:schemeClr val="bg1"/>
            </a:solidFill>
          </a:ln>
        </p:spPr>
        <p:txBody>
          <a:bodyPr wrap="square" rtlCol="0">
            <a:spAutoFit/>
          </a:bodyPr>
          <a:lstStyle/>
          <a:p>
            <a:pPr algn="ctr"/>
            <a:r>
              <a:rPr lang="en-US" dirty="0"/>
              <a:t>End Of Attributes</a:t>
            </a:r>
          </a:p>
        </p:txBody>
      </p:sp>
      <p:cxnSp>
        <p:nvCxnSpPr>
          <p:cNvPr id="100" name="Straight Arrow Connector 99">
            <a:extLst>
              <a:ext uri="{FF2B5EF4-FFF2-40B4-BE49-F238E27FC236}">
                <a16:creationId xmlns:a16="http://schemas.microsoft.com/office/drawing/2014/main" id="{30DAE6B1-9744-91FD-C230-CE1C2AEAA910}"/>
              </a:ext>
            </a:extLst>
          </p:cNvPr>
          <p:cNvCxnSpPr>
            <a:cxnSpLocks/>
          </p:cNvCxnSpPr>
          <p:nvPr/>
        </p:nvCxnSpPr>
        <p:spPr>
          <a:xfrm flipH="1">
            <a:off x="6361885" y="4700595"/>
            <a:ext cx="3221027" cy="421709"/>
          </a:xfrm>
          <a:prstGeom prst="straightConnector1">
            <a:avLst/>
          </a:prstGeom>
          <a:ln w="38100">
            <a:solidFill>
              <a:srgbClr val="D9AEFF"/>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856A4EC-CED2-046B-4495-3C9B7E81AB41}"/>
              </a:ext>
            </a:extLst>
          </p:cNvPr>
          <p:cNvSpPr txBox="1"/>
          <p:nvPr/>
        </p:nvSpPr>
        <p:spPr>
          <a:xfrm>
            <a:off x="9441716" y="5371110"/>
            <a:ext cx="1818037" cy="369332"/>
          </a:xfrm>
          <a:prstGeom prst="rect">
            <a:avLst/>
          </a:prstGeom>
          <a:solidFill>
            <a:srgbClr val="969696"/>
          </a:solidFill>
          <a:ln>
            <a:solidFill>
              <a:schemeClr val="bg1"/>
            </a:solidFill>
          </a:ln>
        </p:spPr>
        <p:txBody>
          <a:bodyPr wrap="square" rtlCol="0">
            <a:spAutoFit/>
          </a:bodyPr>
          <a:lstStyle/>
          <a:p>
            <a:pPr algn="ctr"/>
            <a:r>
              <a:rPr lang="en-US" dirty="0"/>
              <a:t>End Of Sector</a:t>
            </a:r>
          </a:p>
        </p:txBody>
      </p:sp>
      <p:cxnSp>
        <p:nvCxnSpPr>
          <p:cNvPr id="106" name="Straight Arrow Connector 105">
            <a:extLst>
              <a:ext uri="{FF2B5EF4-FFF2-40B4-BE49-F238E27FC236}">
                <a16:creationId xmlns:a16="http://schemas.microsoft.com/office/drawing/2014/main" id="{1A55A6B6-FA3F-CD1C-5B5E-1536BAFDA4FF}"/>
              </a:ext>
            </a:extLst>
          </p:cNvPr>
          <p:cNvCxnSpPr>
            <a:cxnSpLocks/>
          </p:cNvCxnSpPr>
          <p:nvPr/>
        </p:nvCxnSpPr>
        <p:spPr>
          <a:xfrm flipH="1">
            <a:off x="7439856" y="5586984"/>
            <a:ext cx="2143056" cy="592545"/>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55AEE67-E4B1-7D64-8314-DB804BED494E}"/>
              </a:ext>
            </a:extLst>
          </p:cNvPr>
          <p:cNvSpPr txBox="1"/>
          <p:nvPr/>
        </p:nvSpPr>
        <p:spPr>
          <a:xfrm>
            <a:off x="677517" y="5109547"/>
            <a:ext cx="1818037" cy="369332"/>
          </a:xfrm>
          <a:prstGeom prst="rect">
            <a:avLst/>
          </a:prstGeom>
          <a:solidFill>
            <a:srgbClr val="0070C0"/>
          </a:solidFill>
          <a:ln>
            <a:solidFill>
              <a:schemeClr val="bg1"/>
            </a:solidFill>
          </a:ln>
        </p:spPr>
        <p:txBody>
          <a:bodyPr wrap="square" rtlCol="0">
            <a:spAutoFit/>
          </a:bodyPr>
          <a:lstStyle/>
          <a:p>
            <a:pPr algn="ctr"/>
            <a:r>
              <a:rPr lang="en-US" dirty="0"/>
              <a:t>Bitmap Attribute</a:t>
            </a:r>
          </a:p>
        </p:txBody>
      </p:sp>
      <p:cxnSp>
        <p:nvCxnSpPr>
          <p:cNvPr id="110" name="Straight Arrow Connector 109">
            <a:extLst>
              <a:ext uri="{FF2B5EF4-FFF2-40B4-BE49-F238E27FC236}">
                <a16:creationId xmlns:a16="http://schemas.microsoft.com/office/drawing/2014/main" id="{4C6730C2-7720-1807-B80B-353CD7003639}"/>
              </a:ext>
            </a:extLst>
          </p:cNvPr>
          <p:cNvCxnSpPr>
            <a:cxnSpLocks/>
          </p:cNvCxnSpPr>
          <p:nvPr/>
        </p:nvCxnSpPr>
        <p:spPr>
          <a:xfrm flipV="1">
            <a:off x="2359152" y="4706376"/>
            <a:ext cx="829663" cy="664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2D9547D-159B-F07A-7990-C41BE5650763}"/>
              </a:ext>
            </a:extLst>
          </p:cNvPr>
          <p:cNvSpPr/>
          <p:nvPr/>
        </p:nvSpPr>
        <p:spPr>
          <a:xfrm>
            <a:off x="3170153" y="554910"/>
            <a:ext cx="1093936" cy="19333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6" name="TextBox 115">
            <a:extLst>
              <a:ext uri="{FF2B5EF4-FFF2-40B4-BE49-F238E27FC236}">
                <a16:creationId xmlns:a16="http://schemas.microsoft.com/office/drawing/2014/main" id="{6090FF51-9076-B10F-01E5-73AC0D3AE57D}"/>
              </a:ext>
            </a:extLst>
          </p:cNvPr>
          <p:cNvSpPr txBox="1"/>
          <p:nvPr/>
        </p:nvSpPr>
        <p:spPr>
          <a:xfrm>
            <a:off x="689155" y="562074"/>
            <a:ext cx="1818037" cy="646331"/>
          </a:xfrm>
          <a:prstGeom prst="rect">
            <a:avLst/>
          </a:prstGeom>
          <a:solidFill>
            <a:srgbClr val="FF0000"/>
          </a:solidFill>
          <a:ln>
            <a:solidFill>
              <a:schemeClr val="bg1"/>
            </a:solidFill>
          </a:ln>
        </p:spPr>
        <p:txBody>
          <a:bodyPr wrap="square" rtlCol="0">
            <a:spAutoFit/>
          </a:bodyPr>
          <a:lstStyle/>
          <a:p>
            <a:pPr algn="ctr"/>
            <a:r>
              <a:rPr lang="en-US" dirty="0"/>
              <a:t>MFT File Signature</a:t>
            </a:r>
          </a:p>
        </p:txBody>
      </p:sp>
      <p:cxnSp>
        <p:nvCxnSpPr>
          <p:cNvPr id="119" name="Straight Arrow Connector 118">
            <a:extLst>
              <a:ext uri="{FF2B5EF4-FFF2-40B4-BE49-F238E27FC236}">
                <a16:creationId xmlns:a16="http://schemas.microsoft.com/office/drawing/2014/main" id="{41DBA302-B746-7E72-F369-2B11BAB53909}"/>
              </a:ext>
            </a:extLst>
          </p:cNvPr>
          <p:cNvCxnSpPr>
            <a:cxnSpLocks/>
            <a:endCxn id="114" idx="1"/>
          </p:cNvCxnSpPr>
          <p:nvPr/>
        </p:nvCxnSpPr>
        <p:spPr>
          <a:xfrm flipV="1">
            <a:off x="2359152" y="651580"/>
            <a:ext cx="811001" cy="1868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5">
            <p14:nvContentPartPr>
              <p14:cNvPr id="125" name="Ink 124">
                <a:extLst>
                  <a:ext uri="{FF2B5EF4-FFF2-40B4-BE49-F238E27FC236}">
                    <a16:creationId xmlns:a16="http://schemas.microsoft.com/office/drawing/2014/main" id="{043B2647-0BD7-E7A5-58A1-2CFFEE1CC46C}"/>
                  </a:ext>
                </a:extLst>
              </p14:cNvPr>
              <p14:cNvContentPartPr/>
              <p14:nvPr/>
            </p14:nvContentPartPr>
            <p14:xfrm>
              <a:off x="7007136" y="6178993"/>
              <a:ext cx="432720" cy="360"/>
            </p14:xfrm>
          </p:contentPart>
        </mc:Choice>
        <mc:Fallback xmlns="">
          <p:pic>
            <p:nvPicPr>
              <p:cNvPr id="125" name="Ink 124">
                <a:extLst>
                  <a:ext uri="{FF2B5EF4-FFF2-40B4-BE49-F238E27FC236}">
                    <a16:creationId xmlns:a16="http://schemas.microsoft.com/office/drawing/2014/main" id="{043B2647-0BD7-E7A5-58A1-2CFFEE1CC46C}"/>
                  </a:ext>
                </a:extLst>
              </p:cNvPr>
              <p:cNvPicPr/>
              <p:nvPr/>
            </p:nvPicPr>
            <p:blipFill>
              <a:blip r:embed="rId46"/>
              <a:stretch>
                <a:fillRect/>
              </a:stretch>
            </p:blipFill>
            <p:spPr>
              <a:xfrm>
                <a:off x="6971136" y="6107353"/>
                <a:ext cx="504360" cy="144000"/>
              </a:xfrm>
              <a:prstGeom prst="rect">
                <a:avLst/>
              </a:prstGeom>
            </p:spPr>
          </p:pic>
        </mc:Fallback>
      </mc:AlternateContent>
      <p:sp>
        <p:nvSpPr>
          <p:cNvPr id="2" name="TextBox 1">
            <a:extLst>
              <a:ext uri="{FF2B5EF4-FFF2-40B4-BE49-F238E27FC236}">
                <a16:creationId xmlns:a16="http://schemas.microsoft.com/office/drawing/2014/main" id="{6B398560-2B7B-DEFC-70CA-CBC0EFBA63FC}"/>
              </a:ext>
            </a:extLst>
          </p:cNvPr>
          <p:cNvSpPr txBox="1"/>
          <p:nvPr/>
        </p:nvSpPr>
        <p:spPr>
          <a:xfrm>
            <a:off x="9308899" y="2442837"/>
            <a:ext cx="1818037" cy="646331"/>
          </a:xfrm>
          <a:prstGeom prst="rect">
            <a:avLst/>
          </a:prstGeom>
          <a:solidFill>
            <a:srgbClr val="E0286E"/>
          </a:solidFill>
          <a:ln>
            <a:solidFill>
              <a:schemeClr val="bg1"/>
            </a:solidFill>
          </a:ln>
        </p:spPr>
        <p:txBody>
          <a:bodyPr wrap="square" rtlCol="0">
            <a:spAutoFit/>
          </a:bodyPr>
          <a:lstStyle/>
          <a:p>
            <a:pPr algn="ctr"/>
            <a:r>
              <a:rPr lang="en-US" dirty="0"/>
              <a:t>File Name Attribute</a:t>
            </a:r>
          </a:p>
        </p:txBody>
      </p:sp>
      <p:cxnSp>
        <p:nvCxnSpPr>
          <p:cNvPr id="4" name="Straight Arrow Connector 3">
            <a:extLst>
              <a:ext uri="{FF2B5EF4-FFF2-40B4-BE49-F238E27FC236}">
                <a16:creationId xmlns:a16="http://schemas.microsoft.com/office/drawing/2014/main" id="{50A6E42C-4682-6539-C11C-79CD1CC6E932}"/>
              </a:ext>
            </a:extLst>
          </p:cNvPr>
          <p:cNvCxnSpPr>
            <a:cxnSpLocks/>
          </p:cNvCxnSpPr>
          <p:nvPr/>
        </p:nvCxnSpPr>
        <p:spPr>
          <a:xfrm flipH="1">
            <a:off x="7532584" y="2721720"/>
            <a:ext cx="1986320" cy="74724"/>
          </a:xfrm>
          <a:prstGeom prst="straightConnector1">
            <a:avLst/>
          </a:prstGeom>
          <a:ln w="38100">
            <a:solidFill>
              <a:srgbClr val="E028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61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BCD8-469A-362B-35F6-BB979EDD0804}"/>
              </a:ext>
            </a:extLst>
          </p:cNvPr>
          <p:cNvSpPr>
            <a:spLocks noGrp="1"/>
          </p:cNvSpPr>
          <p:nvPr>
            <p:ph type="title"/>
          </p:nvPr>
        </p:nvSpPr>
        <p:spPr/>
        <p:txBody>
          <a:bodyPr/>
          <a:lstStyle/>
          <a:p>
            <a:r>
              <a:rPr lang="en-US" dirty="0"/>
              <a:t>What is NTFS?</a:t>
            </a:r>
          </a:p>
        </p:txBody>
      </p:sp>
    </p:spTree>
    <p:extLst>
      <p:ext uri="{BB962C8B-B14F-4D97-AF65-F5344CB8AC3E}">
        <p14:creationId xmlns:p14="http://schemas.microsoft.com/office/powerpoint/2010/main" val="2305539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2B2CDB5A-72F8-6441-77DE-6DEAB1F12DE4}"/>
              </a:ext>
            </a:extLst>
          </p:cNvPr>
          <p:cNvPicPr>
            <a:picLocks noChangeAspect="1"/>
          </p:cNvPicPr>
          <p:nvPr/>
        </p:nvPicPr>
        <p:blipFill rotWithShape="1">
          <a:blip r:embed="rId2"/>
          <a:srcRect b="69786"/>
          <a:stretch/>
        </p:blipFill>
        <p:spPr>
          <a:xfrm>
            <a:off x="2991777" y="2268738"/>
            <a:ext cx="6208445" cy="171330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39D5E01-82BB-BAFC-AB6B-9F956134258E}"/>
                  </a:ext>
                </a:extLst>
              </p14:cNvPr>
              <p14:cNvContentPartPr/>
              <p14:nvPr/>
            </p14:nvContentPartPr>
            <p14:xfrm>
              <a:off x="3074589" y="2384961"/>
              <a:ext cx="1000125" cy="45719"/>
            </p14:xfrm>
          </p:contentPart>
        </mc:Choice>
        <mc:Fallback xmlns="">
          <p:pic>
            <p:nvPicPr>
              <p:cNvPr id="3" name="Ink 2">
                <a:extLst>
                  <a:ext uri="{FF2B5EF4-FFF2-40B4-BE49-F238E27FC236}">
                    <a16:creationId xmlns:a16="http://schemas.microsoft.com/office/drawing/2014/main" id="{539D5E01-82BB-BAFC-AB6B-9F956134258E}"/>
                  </a:ext>
                </a:extLst>
              </p:cNvPr>
              <p:cNvPicPr/>
              <p:nvPr/>
            </p:nvPicPr>
            <p:blipFill>
              <a:blip r:embed="rId4"/>
              <a:stretch>
                <a:fillRect/>
              </a:stretch>
            </p:blipFill>
            <p:spPr>
              <a:xfrm>
                <a:off x="3038600" y="-6713120"/>
                <a:ext cx="107174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9E2C446-C2CD-E626-52C1-5434EDC32869}"/>
                  </a:ext>
                </a:extLst>
              </p14:cNvPr>
              <p14:cNvContentPartPr/>
              <p14:nvPr/>
            </p14:nvContentPartPr>
            <p14:xfrm>
              <a:off x="4170545" y="2380209"/>
              <a:ext cx="463018" cy="45719"/>
            </p14:xfrm>
          </p:contentPart>
        </mc:Choice>
        <mc:Fallback xmlns="">
          <p:pic>
            <p:nvPicPr>
              <p:cNvPr id="4" name="Ink 3">
                <a:extLst>
                  <a:ext uri="{FF2B5EF4-FFF2-40B4-BE49-F238E27FC236}">
                    <a16:creationId xmlns:a16="http://schemas.microsoft.com/office/drawing/2014/main" id="{A9E2C446-C2CD-E626-52C1-5434EDC32869}"/>
                  </a:ext>
                </a:extLst>
              </p:cNvPr>
              <p:cNvPicPr/>
              <p:nvPr/>
            </p:nvPicPr>
            <p:blipFill>
              <a:blip r:embed="rId6"/>
              <a:stretch>
                <a:fillRect/>
              </a:stretch>
            </p:blipFill>
            <p:spPr>
              <a:xfrm>
                <a:off x="4134540" y="-6717872"/>
                <a:ext cx="53466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93F6727A-6D4A-BC5E-FD52-8A17B82AF4B8}"/>
                  </a:ext>
                </a:extLst>
              </p14:cNvPr>
              <p14:cNvContentPartPr/>
              <p14:nvPr/>
            </p14:nvContentPartPr>
            <p14:xfrm>
              <a:off x="4751730" y="2376412"/>
              <a:ext cx="493176" cy="45719"/>
            </p14:xfrm>
          </p:contentPart>
        </mc:Choice>
        <mc:Fallback xmlns="">
          <p:pic>
            <p:nvPicPr>
              <p:cNvPr id="5" name="Ink 4">
                <a:extLst>
                  <a:ext uri="{FF2B5EF4-FFF2-40B4-BE49-F238E27FC236}">
                    <a16:creationId xmlns:a16="http://schemas.microsoft.com/office/drawing/2014/main" id="{93F6727A-6D4A-BC5E-FD52-8A17B82AF4B8}"/>
                  </a:ext>
                </a:extLst>
              </p:cNvPr>
              <p:cNvPicPr/>
              <p:nvPr/>
            </p:nvPicPr>
            <p:blipFill>
              <a:blip r:embed="rId8"/>
              <a:stretch>
                <a:fillRect/>
              </a:stretch>
            </p:blipFill>
            <p:spPr>
              <a:xfrm>
                <a:off x="4716092" y="-6721669"/>
                <a:ext cx="564813" cy="18287600"/>
              </a:xfrm>
              <a:prstGeom prst="rect">
                <a:avLst/>
              </a:prstGeom>
            </p:spPr>
          </p:pic>
        </mc:Fallback>
      </mc:AlternateContent>
      <p:sp>
        <p:nvSpPr>
          <p:cNvPr id="6" name="TextBox 5">
            <a:extLst>
              <a:ext uri="{FF2B5EF4-FFF2-40B4-BE49-F238E27FC236}">
                <a16:creationId xmlns:a16="http://schemas.microsoft.com/office/drawing/2014/main" id="{B1894A37-9885-72C6-ADBB-42530BAD1384}"/>
              </a:ext>
            </a:extLst>
          </p:cNvPr>
          <p:cNvSpPr txBox="1"/>
          <p:nvPr/>
        </p:nvSpPr>
        <p:spPr>
          <a:xfrm>
            <a:off x="889413" y="1285989"/>
            <a:ext cx="1818037" cy="338554"/>
          </a:xfrm>
          <a:prstGeom prst="rect">
            <a:avLst/>
          </a:prstGeom>
          <a:solidFill>
            <a:schemeClr val="accent2"/>
          </a:solidFill>
          <a:ln>
            <a:solidFill>
              <a:schemeClr val="bg1"/>
            </a:solidFill>
          </a:ln>
        </p:spPr>
        <p:txBody>
          <a:bodyPr wrap="square" rtlCol="0">
            <a:spAutoFit/>
          </a:bodyPr>
          <a:lstStyle/>
          <a:p>
            <a:pPr algn="ctr"/>
            <a:r>
              <a:rPr lang="en-US" sz="1600" dirty="0"/>
              <a:t>MFT File Signature</a:t>
            </a:r>
          </a:p>
        </p:txBody>
      </p:sp>
      <p:sp>
        <p:nvSpPr>
          <p:cNvPr id="7" name="TextBox 6">
            <a:extLst>
              <a:ext uri="{FF2B5EF4-FFF2-40B4-BE49-F238E27FC236}">
                <a16:creationId xmlns:a16="http://schemas.microsoft.com/office/drawing/2014/main" id="{6B096560-A493-6906-0FBE-494DB785C549}"/>
              </a:ext>
            </a:extLst>
          </p:cNvPr>
          <p:cNvSpPr txBox="1"/>
          <p:nvPr/>
        </p:nvSpPr>
        <p:spPr>
          <a:xfrm>
            <a:off x="881872" y="1711117"/>
            <a:ext cx="1818038" cy="584775"/>
          </a:xfrm>
          <a:prstGeom prst="rect">
            <a:avLst/>
          </a:prstGeom>
          <a:solidFill>
            <a:srgbClr val="FFFC00"/>
          </a:solidFill>
          <a:ln>
            <a:solidFill>
              <a:schemeClr val="bg1"/>
            </a:solidFill>
          </a:ln>
        </p:spPr>
        <p:txBody>
          <a:bodyPr wrap="square" rtlCol="0">
            <a:spAutoFit/>
          </a:bodyPr>
          <a:lstStyle/>
          <a:p>
            <a:pPr algn="ctr"/>
            <a:r>
              <a:rPr lang="en-US" sz="1600" dirty="0"/>
              <a:t>Offset to Fixup Array</a:t>
            </a:r>
          </a:p>
        </p:txBody>
      </p:sp>
      <p:sp>
        <p:nvSpPr>
          <p:cNvPr id="8" name="TextBox 7">
            <a:extLst>
              <a:ext uri="{FF2B5EF4-FFF2-40B4-BE49-F238E27FC236}">
                <a16:creationId xmlns:a16="http://schemas.microsoft.com/office/drawing/2014/main" id="{FD57EFB3-DB8E-97EA-91FB-4056A1D60A1B}"/>
              </a:ext>
            </a:extLst>
          </p:cNvPr>
          <p:cNvSpPr txBox="1"/>
          <p:nvPr/>
        </p:nvSpPr>
        <p:spPr>
          <a:xfrm>
            <a:off x="889413" y="2387475"/>
            <a:ext cx="1818037" cy="923330"/>
          </a:xfrm>
          <a:prstGeom prst="rect">
            <a:avLst/>
          </a:prstGeom>
          <a:solidFill>
            <a:srgbClr val="00FDFF"/>
          </a:solidFill>
          <a:ln>
            <a:solidFill>
              <a:schemeClr val="bg1"/>
            </a:solidFill>
          </a:ln>
        </p:spPr>
        <p:txBody>
          <a:bodyPr wrap="square" rtlCol="0">
            <a:spAutoFit/>
          </a:bodyPr>
          <a:lstStyle/>
          <a:p>
            <a:pPr algn="ctr"/>
            <a:r>
              <a:rPr lang="en-US" dirty="0"/>
              <a:t>Number of Entries in Fixup Array</a:t>
            </a:r>
          </a:p>
        </p:txBody>
      </p:sp>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2A7DAE1-E66B-0E4F-FA7E-D83AC00A62CA}"/>
                  </a:ext>
                </a:extLst>
              </p14:cNvPr>
              <p14:cNvContentPartPr/>
              <p14:nvPr/>
            </p14:nvContentPartPr>
            <p14:xfrm>
              <a:off x="5337977" y="2369721"/>
              <a:ext cx="2111078" cy="45719"/>
            </p14:xfrm>
          </p:contentPart>
        </mc:Choice>
        <mc:Fallback xmlns="">
          <p:pic>
            <p:nvPicPr>
              <p:cNvPr id="9" name="Ink 8">
                <a:extLst>
                  <a:ext uri="{FF2B5EF4-FFF2-40B4-BE49-F238E27FC236}">
                    <a16:creationId xmlns:a16="http://schemas.microsoft.com/office/drawing/2014/main" id="{B2A7DAE1-E66B-0E4F-FA7E-D83AC00A62CA}"/>
                  </a:ext>
                </a:extLst>
              </p:cNvPr>
              <p:cNvPicPr/>
              <p:nvPr/>
            </p:nvPicPr>
            <p:blipFill>
              <a:blip r:embed="rId10"/>
              <a:stretch>
                <a:fillRect/>
              </a:stretch>
            </p:blipFill>
            <p:spPr>
              <a:xfrm>
                <a:off x="5301964" y="-6728360"/>
                <a:ext cx="2182744" cy="18287600"/>
              </a:xfrm>
              <a:prstGeom prst="rect">
                <a:avLst/>
              </a:prstGeom>
            </p:spPr>
          </p:pic>
        </mc:Fallback>
      </mc:AlternateContent>
      <p:sp>
        <p:nvSpPr>
          <p:cNvPr id="10" name="TextBox 9">
            <a:extLst>
              <a:ext uri="{FF2B5EF4-FFF2-40B4-BE49-F238E27FC236}">
                <a16:creationId xmlns:a16="http://schemas.microsoft.com/office/drawing/2014/main" id="{F999E3B9-4605-B935-4366-03EBA96BF0B9}"/>
              </a:ext>
            </a:extLst>
          </p:cNvPr>
          <p:cNvSpPr txBox="1"/>
          <p:nvPr/>
        </p:nvSpPr>
        <p:spPr>
          <a:xfrm>
            <a:off x="889413" y="3360336"/>
            <a:ext cx="1818037" cy="646331"/>
          </a:xfrm>
          <a:prstGeom prst="rect">
            <a:avLst/>
          </a:prstGeom>
          <a:solidFill>
            <a:srgbClr val="FF40FF"/>
          </a:solidFill>
          <a:ln>
            <a:solidFill>
              <a:schemeClr val="bg1"/>
            </a:solidFill>
          </a:ln>
        </p:spPr>
        <p:txBody>
          <a:bodyPr wrap="square" rtlCol="0">
            <a:spAutoFit/>
          </a:bodyPr>
          <a:lstStyle/>
          <a:p>
            <a:pPr algn="ctr"/>
            <a:r>
              <a:rPr lang="en-US" dirty="0"/>
              <a:t>Log File Sequence Number</a:t>
            </a:r>
          </a:p>
        </p:txBody>
      </p:sp>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EC705CB-B437-9B76-67F6-E6E0AEBAF4FE}"/>
                  </a:ext>
                </a:extLst>
              </p14:cNvPr>
              <p14:cNvContentPartPr/>
              <p14:nvPr/>
            </p14:nvContentPartPr>
            <p14:xfrm>
              <a:off x="3074589" y="2557041"/>
              <a:ext cx="463373" cy="45719"/>
            </p14:xfrm>
          </p:contentPart>
        </mc:Choice>
        <mc:Fallback xmlns="">
          <p:pic>
            <p:nvPicPr>
              <p:cNvPr id="11" name="Ink 10">
                <a:extLst>
                  <a:ext uri="{FF2B5EF4-FFF2-40B4-BE49-F238E27FC236}">
                    <a16:creationId xmlns:a16="http://schemas.microsoft.com/office/drawing/2014/main" id="{9EC705CB-B437-9B76-67F6-E6E0AEBAF4FE}"/>
                  </a:ext>
                </a:extLst>
              </p:cNvPr>
              <p:cNvPicPr/>
              <p:nvPr/>
            </p:nvPicPr>
            <p:blipFill>
              <a:blip r:embed="rId12"/>
              <a:stretch>
                <a:fillRect/>
              </a:stretch>
            </p:blipFill>
            <p:spPr>
              <a:xfrm>
                <a:off x="3038585" y="-6586759"/>
                <a:ext cx="535021" cy="18287600"/>
              </a:xfrm>
              <a:prstGeom prst="rect">
                <a:avLst/>
              </a:prstGeom>
            </p:spPr>
          </p:pic>
        </mc:Fallback>
      </mc:AlternateContent>
      <p:sp>
        <p:nvSpPr>
          <p:cNvPr id="12" name="TextBox 11">
            <a:extLst>
              <a:ext uri="{FF2B5EF4-FFF2-40B4-BE49-F238E27FC236}">
                <a16:creationId xmlns:a16="http://schemas.microsoft.com/office/drawing/2014/main" id="{DC5C72C9-03C1-81C5-6F80-8C2E2AC0A681}"/>
              </a:ext>
            </a:extLst>
          </p:cNvPr>
          <p:cNvSpPr txBox="1"/>
          <p:nvPr/>
        </p:nvSpPr>
        <p:spPr>
          <a:xfrm>
            <a:off x="881872" y="4058294"/>
            <a:ext cx="1818037" cy="338554"/>
          </a:xfrm>
          <a:prstGeom prst="rect">
            <a:avLst/>
          </a:prstGeom>
          <a:solidFill>
            <a:srgbClr val="A9D8FF"/>
          </a:solidFill>
          <a:ln>
            <a:solidFill>
              <a:schemeClr val="bg1"/>
            </a:solidFill>
          </a:ln>
        </p:spPr>
        <p:txBody>
          <a:bodyPr wrap="square" rtlCol="0">
            <a:spAutoFit/>
          </a:bodyPr>
          <a:lstStyle/>
          <a:p>
            <a:pPr algn="ctr"/>
            <a:r>
              <a:rPr lang="en-US" sz="1600" dirty="0"/>
              <a:t> Sequence Number</a:t>
            </a:r>
          </a:p>
        </p:txBody>
      </p:sp>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CDC0C692-3420-87C1-BE71-61E93BEAB59A}"/>
                  </a:ext>
                </a:extLst>
              </p14:cNvPr>
              <p14:cNvContentPartPr/>
              <p14:nvPr/>
            </p14:nvContentPartPr>
            <p14:xfrm>
              <a:off x="3625402" y="2566041"/>
              <a:ext cx="475436" cy="45719"/>
            </p14:xfrm>
          </p:contentPart>
        </mc:Choice>
        <mc:Fallback xmlns="">
          <p:pic>
            <p:nvPicPr>
              <p:cNvPr id="13" name="Ink 12">
                <a:extLst>
                  <a:ext uri="{FF2B5EF4-FFF2-40B4-BE49-F238E27FC236}">
                    <a16:creationId xmlns:a16="http://schemas.microsoft.com/office/drawing/2014/main" id="{CDC0C692-3420-87C1-BE71-61E93BEAB59A}"/>
                  </a:ext>
                </a:extLst>
              </p:cNvPr>
              <p:cNvPicPr/>
              <p:nvPr/>
            </p:nvPicPr>
            <p:blipFill>
              <a:blip r:embed="rId14"/>
              <a:stretch>
                <a:fillRect/>
              </a:stretch>
            </p:blipFill>
            <p:spPr>
              <a:xfrm>
                <a:off x="3589384" y="-6577759"/>
                <a:ext cx="54711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F3034221-996D-933D-F742-8942F41D465B}"/>
                  </a:ext>
                </a:extLst>
              </p14:cNvPr>
              <p14:cNvContentPartPr/>
              <p14:nvPr/>
            </p14:nvContentPartPr>
            <p14:xfrm>
              <a:off x="4185225" y="2566041"/>
              <a:ext cx="463373" cy="45719"/>
            </p14:xfrm>
          </p:contentPart>
        </mc:Choice>
        <mc:Fallback xmlns="">
          <p:pic>
            <p:nvPicPr>
              <p:cNvPr id="14" name="Ink 13">
                <a:extLst>
                  <a:ext uri="{FF2B5EF4-FFF2-40B4-BE49-F238E27FC236}">
                    <a16:creationId xmlns:a16="http://schemas.microsoft.com/office/drawing/2014/main" id="{F3034221-996D-933D-F742-8942F41D465B}"/>
                  </a:ext>
                </a:extLst>
              </p:cNvPr>
              <p:cNvPicPr/>
              <p:nvPr/>
            </p:nvPicPr>
            <p:blipFill>
              <a:blip r:embed="rId16"/>
              <a:stretch>
                <a:fillRect/>
              </a:stretch>
            </p:blipFill>
            <p:spPr>
              <a:xfrm>
                <a:off x="4149221" y="-6577759"/>
                <a:ext cx="535021" cy="18287600"/>
              </a:xfrm>
              <a:prstGeom prst="rect">
                <a:avLst/>
              </a:prstGeom>
            </p:spPr>
          </p:pic>
        </mc:Fallback>
      </mc:AlternateContent>
      <p:sp>
        <p:nvSpPr>
          <p:cNvPr id="15" name="TextBox 14">
            <a:extLst>
              <a:ext uri="{FF2B5EF4-FFF2-40B4-BE49-F238E27FC236}">
                <a16:creationId xmlns:a16="http://schemas.microsoft.com/office/drawing/2014/main" id="{6405DEFA-860D-177E-66BE-4046012ADCFA}"/>
              </a:ext>
            </a:extLst>
          </p:cNvPr>
          <p:cNvSpPr txBox="1"/>
          <p:nvPr/>
        </p:nvSpPr>
        <p:spPr>
          <a:xfrm>
            <a:off x="881870" y="4475621"/>
            <a:ext cx="1818037" cy="369332"/>
          </a:xfrm>
          <a:prstGeom prst="rect">
            <a:avLst/>
          </a:prstGeom>
          <a:solidFill>
            <a:srgbClr val="C00000"/>
          </a:solidFill>
          <a:ln>
            <a:solidFill>
              <a:schemeClr val="accent4"/>
            </a:solidFill>
          </a:ln>
        </p:spPr>
        <p:txBody>
          <a:bodyPr wrap="square" rtlCol="0">
            <a:spAutoFit/>
          </a:bodyPr>
          <a:lstStyle/>
          <a:p>
            <a:pPr algn="ctr"/>
            <a:r>
              <a:rPr lang="en-US" dirty="0"/>
              <a:t>Hard Link Count</a:t>
            </a:r>
          </a:p>
        </p:txBody>
      </p:sp>
      <p:sp>
        <p:nvSpPr>
          <p:cNvPr id="16" name="TextBox 15">
            <a:extLst>
              <a:ext uri="{FF2B5EF4-FFF2-40B4-BE49-F238E27FC236}">
                <a16:creationId xmlns:a16="http://schemas.microsoft.com/office/drawing/2014/main" id="{8071BCB5-8C9F-38D5-AE78-E5D81634EDB8}"/>
              </a:ext>
            </a:extLst>
          </p:cNvPr>
          <p:cNvSpPr txBox="1"/>
          <p:nvPr/>
        </p:nvSpPr>
        <p:spPr>
          <a:xfrm>
            <a:off x="889413" y="4896580"/>
            <a:ext cx="1818037" cy="584775"/>
          </a:xfrm>
          <a:prstGeom prst="rect">
            <a:avLst/>
          </a:prstGeom>
          <a:solidFill>
            <a:srgbClr val="D9AEFF"/>
          </a:solidFill>
          <a:ln>
            <a:solidFill>
              <a:schemeClr val="bg1"/>
            </a:solidFill>
          </a:ln>
        </p:spPr>
        <p:txBody>
          <a:bodyPr wrap="square" rtlCol="0">
            <a:spAutoFit/>
          </a:bodyPr>
          <a:lstStyle/>
          <a:p>
            <a:pPr algn="ctr"/>
            <a:r>
              <a:rPr lang="en-US" sz="1600" dirty="0"/>
              <a:t>Offset to the first Attribute</a:t>
            </a:r>
          </a:p>
        </p:txBody>
      </p:sp>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F01FA44A-E28D-04BC-52A0-46E72C2BACA4}"/>
                  </a:ext>
                </a:extLst>
              </p14:cNvPr>
              <p14:cNvContentPartPr/>
              <p14:nvPr/>
            </p14:nvContentPartPr>
            <p14:xfrm>
              <a:off x="4750422" y="2566041"/>
              <a:ext cx="480758" cy="45719"/>
            </p14:xfrm>
          </p:contentPart>
        </mc:Choice>
        <mc:Fallback xmlns="">
          <p:pic>
            <p:nvPicPr>
              <p:cNvPr id="17" name="Ink 16">
                <a:extLst>
                  <a:ext uri="{FF2B5EF4-FFF2-40B4-BE49-F238E27FC236}">
                    <a16:creationId xmlns:a16="http://schemas.microsoft.com/office/drawing/2014/main" id="{F01FA44A-E28D-04BC-52A0-46E72C2BACA4}"/>
                  </a:ext>
                </a:extLst>
              </p:cNvPr>
              <p:cNvPicPr/>
              <p:nvPr/>
            </p:nvPicPr>
            <p:blipFill>
              <a:blip r:embed="rId18"/>
              <a:stretch>
                <a:fillRect/>
              </a:stretch>
            </p:blipFill>
            <p:spPr>
              <a:xfrm>
                <a:off x="4714410" y="-6577759"/>
                <a:ext cx="552422" cy="18287600"/>
              </a:xfrm>
              <a:prstGeom prst="rect">
                <a:avLst/>
              </a:prstGeom>
            </p:spPr>
          </p:pic>
        </mc:Fallback>
      </mc:AlternateContent>
      <p:sp>
        <p:nvSpPr>
          <p:cNvPr id="18" name="TextBox 17">
            <a:extLst>
              <a:ext uri="{FF2B5EF4-FFF2-40B4-BE49-F238E27FC236}">
                <a16:creationId xmlns:a16="http://schemas.microsoft.com/office/drawing/2014/main" id="{5E0BABC4-994B-5EC5-08C3-BF529AE4550B}"/>
              </a:ext>
            </a:extLst>
          </p:cNvPr>
          <p:cNvSpPr txBox="1"/>
          <p:nvPr/>
        </p:nvSpPr>
        <p:spPr>
          <a:xfrm>
            <a:off x="9484550" y="1354123"/>
            <a:ext cx="2025012" cy="338554"/>
          </a:xfrm>
          <a:prstGeom prst="rect">
            <a:avLst/>
          </a:prstGeom>
          <a:solidFill>
            <a:srgbClr val="EF0C4D"/>
          </a:solidFill>
          <a:ln>
            <a:solidFill>
              <a:schemeClr val="bg1"/>
            </a:solidFill>
          </a:ln>
        </p:spPr>
        <p:txBody>
          <a:bodyPr wrap="square" rtlCol="0">
            <a:spAutoFit/>
          </a:bodyPr>
          <a:lstStyle/>
          <a:p>
            <a:pPr algn="ctr"/>
            <a:r>
              <a:rPr lang="en-US" sz="1600" dirty="0"/>
              <a:t>Record Status Flag</a:t>
            </a:r>
          </a:p>
        </p:txBody>
      </p:sp>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172AB4DA-7991-4444-A838-DB80A5F5C741}"/>
                  </a:ext>
                </a:extLst>
              </p14:cNvPr>
              <p14:cNvContentPartPr/>
              <p14:nvPr/>
            </p14:nvContentPartPr>
            <p14:xfrm>
              <a:off x="5333004" y="2566674"/>
              <a:ext cx="1007996" cy="45719"/>
            </p14:xfrm>
          </p:contentPart>
        </mc:Choice>
        <mc:Fallback xmlns="">
          <p:pic>
            <p:nvPicPr>
              <p:cNvPr id="19" name="Ink 18">
                <a:extLst>
                  <a:ext uri="{FF2B5EF4-FFF2-40B4-BE49-F238E27FC236}">
                    <a16:creationId xmlns:a16="http://schemas.microsoft.com/office/drawing/2014/main" id="{172AB4DA-7991-4444-A838-DB80A5F5C741}"/>
                  </a:ext>
                </a:extLst>
              </p:cNvPr>
              <p:cNvPicPr/>
              <p:nvPr/>
            </p:nvPicPr>
            <p:blipFill>
              <a:blip r:embed="rId20"/>
              <a:stretch>
                <a:fillRect/>
              </a:stretch>
            </p:blipFill>
            <p:spPr>
              <a:xfrm>
                <a:off x="5297004" y="-6577126"/>
                <a:ext cx="1079636"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39BCF53D-D947-8A7F-8D1A-057E314E52A8}"/>
                  </a:ext>
                </a:extLst>
              </p14:cNvPr>
              <p14:cNvContentPartPr/>
              <p14:nvPr/>
            </p14:nvContentPartPr>
            <p14:xfrm>
              <a:off x="6445938" y="2566040"/>
              <a:ext cx="989901" cy="45719"/>
            </p14:xfrm>
          </p:contentPart>
        </mc:Choice>
        <mc:Fallback xmlns="">
          <p:pic>
            <p:nvPicPr>
              <p:cNvPr id="20" name="Ink 19">
                <a:extLst>
                  <a:ext uri="{FF2B5EF4-FFF2-40B4-BE49-F238E27FC236}">
                    <a16:creationId xmlns:a16="http://schemas.microsoft.com/office/drawing/2014/main" id="{39BCF53D-D947-8A7F-8D1A-057E314E52A8}"/>
                  </a:ext>
                </a:extLst>
              </p:cNvPr>
              <p:cNvPicPr/>
              <p:nvPr/>
            </p:nvPicPr>
            <p:blipFill>
              <a:blip r:embed="rId22"/>
              <a:stretch>
                <a:fillRect/>
              </a:stretch>
            </p:blipFill>
            <p:spPr>
              <a:xfrm>
                <a:off x="6410289" y="-6577760"/>
                <a:ext cx="1061560" cy="18287600"/>
              </a:xfrm>
              <a:prstGeom prst="rect">
                <a:avLst/>
              </a:prstGeom>
            </p:spPr>
          </p:pic>
        </mc:Fallback>
      </mc:AlternateContent>
      <p:sp>
        <p:nvSpPr>
          <p:cNvPr id="21" name="TextBox 20">
            <a:extLst>
              <a:ext uri="{FF2B5EF4-FFF2-40B4-BE49-F238E27FC236}">
                <a16:creationId xmlns:a16="http://schemas.microsoft.com/office/drawing/2014/main" id="{954A4E6C-3CB0-E043-288E-F05D37A52547}"/>
              </a:ext>
            </a:extLst>
          </p:cNvPr>
          <p:cNvSpPr txBox="1"/>
          <p:nvPr/>
        </p:nvSpPr>
        <p:spPr>
          <a:xfrm>
            <a:off x="9484056" y="1766575"/>
            <a:ext cx="2025012" cy="584775"/>
          </a:xfrm>
          <a:prstGeom prst="rect">
            <a:avLst/>
          </a:prstGeom>
          <a:solidFill>
            <a:srgbClr val="0069AF"/>
          </a:solidFill>
          <a:ln>
            <a:solidFill>
              <a:schemeClr val="bg1"/>
            </a:solidFill>
          </a:ln>
        </p:spPr>
        <p:txBody>
          <a:bodyPr wrap="square" rtlCol="0">
            <a:spAutoFit/>
          </a:bodyPr>
          <a:lstStyle/>
          <a:p>
            <a:pPr algn="ctr"/>
            <a:r>
              <a:rPr lang="en-US" sz="1600" dirty="0"/>
              <a:t>Allocated size of MFT Record </a:t>
            </a:r>
          </a:p>
        </p:txBody>
      </p:sp>
      <p:sp>
        <p:nvSpPr>
          <p:cNvPr id="22" name="TextBox 21">
            <a:extLst>
              <a:ext uri="{FF2B5EF4-FFF2-40B4-BE49-F238E27FC236}">
                <a16:creationId xmlns:a16="http://schemas.microsoft.com/office/drawing/2014/main" id="{449E4BF8-7BAD-213F-22BC-6382578DE236}"/>
              </a:ext>
            </a:extLst>
          </p:cNvPr>
          <p:cNvSpPr txBox="1"/>
          <p:nvPr/>
        </p:nvSpPr>
        <p:spPr>
          <a:xfrm>
            <a:off x="9477409" y="2406313"/>
            <a:ext cx="2025012" cy="584775"/>
          </a:xfrm>
          <a:prstGeom prst="rect">
            <a:avLst/>
          </a:prstGeom>
          <a:solidFill>
            <a:schemeClr val="bg1">
              <a:lumMod val="50000"/>
            </a:schemeClr>
          </a:solidFill>
          <a:ln>
            <a:solidFill>
              <a:schemeClr val="bg1"/>
            </a:solidFill>
          </a:ln>
        </p:spPr>
        <p:txBody>
          <a:bodyPr wrap="square" rtlCol="0">
            <a:spAutoFit/>
          </a:bodyPr>
          <a:lstStyle/>
          <a:p>
            <a:pPr algn="ctr"/>
            <a:r>
              <a:rPr lang="en-US" sz="1600" dirty="0"/>
              <a:t>Actual Size of MFT Record in Bytes</a:t>
            </a:r>
          </a:p>
        </p:txBody>
      </p: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E3E6A688-CF4D-84E1-D433-1B2D5D3411ED}"/>
                  </a:ext>
                </a:extLst>
              </p14:cNvPr>
              <p14:cNvContentPartPr/>
              <p14:nvPr/>
            </p14:nvContentPartPr>
            <p14:xfrm>
              <a:off x="3074589" y="2743421"/>
              <a:ext cx="2156591" cy="45719"/>
            </p14:xfrm>
          </p:contentPart>
        </mc:Choice>
        <mc:Fallback xmlns="">
          <p:pic>
            <p:nvPicPr>
              <p:cNvPr id="23" name="Ink 22">
                <a:extLst>
                  <a:ext uri="{FF2B5EF4-FFF2-40B4-BE49-F238E27FC236}">
                    <a16:creationId xmlns:a16="http://schemas.microsoft.com/office/drawing/2014/main" id="{E3E6A688-CF4D-84E1-D433-1B2D5D3411ED}"/>
                  </a:ext>
                </a:extLst>
              </p:cNvPr>
              <p:cNvPicPr/>
              <p:nvPr/>
            </p:nvPicPr>
            <p:blipFill>
              <a:blip r:embed="rId24"/>
              <a:stretch>
                <a:fillRect/>
              </a:stretch>
            </p:blipFill>
            <p:spPr>
              <a:xfrm>
                <a:off x="3038586" y="-6400379"/>
                <a:ext cx="2228237" cy="18287600"/>
              </a:xfrm>
              <a:prstGeom prst="rect">
                <a:avLst/>
              </a:prstGeom>
            </p:spPr>
          </p:pic>
        </mc:Fallback>
      </mc:AlternateContent>
      <p:sp>
        <p:nvSpPr>
          <p:cNvPr id="24" name="TextBox 23">
            <a:extLst>
              <a:ext uri="{FF2B5EF4-FFF2-40B4-BE49-F238E27FC236}">
                <a16:creationId xmlns:a16="http://schemas.microsoft.com/office/drawing/2014/main" id="{EDF8309C-4192-ED49-26FE-6DD4A7F30B41}"/>
              </a:ext>
            </a:extLst>
          </p:cNvPr>
          <p:cNvSpPr txBox="1"/>
          <p:nvPr/>
        </p:nvSpPr>
        <p:spPr>
          <a:xfrm>
            <a:off x="9484056" y="3036025"/>
            <a:ext cx="2025012" cy="584775"/>
          </a:xfrm>
          <a:prstGeom prst="rect">
            <a:avLst/>
          </a:prstGeom>
          <a:solidFill>
            <a:srgbClr val="A8C614"/>
          </a:solidFill>
          <a:ln>
            <a:solidFill>
              <a:schemeClr val="bg1"/>
            </a:solidFill>
          </a:ln>
        </p:spPr>
        <p:txBody>
          <a:bodyPr wrap="square" rtlCol="0">
            <a:spAutoFit/>
          </a:bodyPr>
          <a:lstStyle/>
          <a:p>
            <a:pPr algn="ctr"/>
            <a:r>
              <a:rPr lang="en-US" sz="1600" dirty="0"/>
              <a:t>File reference to base MFT Record</a:t>
            </a:r>
          </a:p>
        </p:txBody>
      </p:sp>
      <p:sp>
        <p:nvSpPr>
          <p:cNvPr id="25" name="TextBox 24">
            <a:extLst>
              <a:ext uri="{FF2B5EF4-FFF2-40B4-BE49-F238E27FC236}">
                <a16:creationId xmlns:a16="http://schemas.microsoft.com/office/drawing/2014/main" id="{9E595B25-5839-088A-21BC-A5224456C145}"/>
              </a:ext>
            </a:extLst>
          </p:cNvPr>
          <p:cNvSpPr txBox="1"/>
          <p:nvPr/>
        </p:nvSpPr>
        <p:spPr>
          <a:xfrm>
            <a:off x="9477409" y="3675763"/>
            <a:ext cx="2025012" cy="338554"/>
          </a:xfrm>
          <a:prstGeom prst="rect">
            <a:avLst/>
          </a:prstGeom>
          <a:solidFill>
            <a:srgbClr val="D0800A"/>
          </a:solidFill>
          <a:ln>
            <a:solidFill>
              <a:schemeClr val="bg1"/>
            </a:solidFill>
          </a:ln>
        </p:spPr>
        <p:txBody>
          <a:bodyPr wrap="square" rtlCol="0">
            <a:spAutoFit/>
          </a:bodyPr>
          <a:lstStyle/>
          <a:p>
            <a:pPr algn="ctr"/>
            <a:r>
              <a:rPr lang="en-US" sz="1600" dirty="0"/>
              <a:t>Next Attribute ID</a:t>
            </a:r>
          </a:p>
        </p:txBody>
      </p:sp>
      <p:sp>
        <p:nvSpPr>
          <p:cNvPr id="26" name="TextBox 25">
            <a:extLst>
              <a:ext uri="{FF2B5EF4-FFF2-40B4-BE49-F238E27FC236}">
                <a16:creationId xmlns:a16="http://schemas.microsoft.com/office/drawing/2014/main" id="{4996D97E-0F0B-8EA7-910E-0CAC0FB463D8}"/>
              </a:ext>
            </a:extLst>
          </p:cNvPr>
          <p:cNvSpPr txBox="1"/>
          <p:nvPr/>
        </p:nvSpPr>
        <p:spPr>
          <a:xfrm>
            <a:off x="9484056" y="4136313"/>
            <a:ext cx="2025012" cy="584775"/>
          </a:xfrm>
          <a:prstGeom prst="rect">
            <a:avLst/>
          </a:prstGeom>
          <a:solidFill>
            <a:srgbClr val="84BEB7"/>
          </a:solidFill>
          <a:ln>
            <a:solidFill>
              <a:schemeClr val="bg1"/>
            </a:solidFill>
          </a:ln>
        </p:spPr>
        <p:txBody>
          <a:bodyPr wrap="square" rtlCol="0">
            <a:spAutoFit/>
          </a:bodyPr>
          <a:lstStyle/>
          <a:p>
            <a:pPr algn="ctr"/>
            <a:r>
              <a:rPr lang="en-US" sz="1600" dirty="0"/>
              <a:t>MFT identification Number</a:t>
            </a:r>
          </a:p>
        </p:txBody>
      </p:sp>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9391AEE7-86BF-9ADD-B3FF-59DDAFFCC628}"/>
                  </a:ext>
                </a:extLst>
              </p14:cNvPr>
              <p14:cNvContentPartPr/>
              <p14:nvPr/>
            </p14:nvContentPartPr>
            <p14:xfrm>
              <a:off x="5313992" y="2744903"/>
              <a:ext cx="483242" cy="45719"/>
            </p14:xfrm>
          </p:contentPart>
        </mc:Choice>
        <mc:Fallback xmlns="">
          <p:pic>
            <p:nvPicPr>
              <p:cNvPr id="27" name="Ink 26">
                <a:extLst>
                  <a:ext uri="{FF2B5EF4-FFF2-40B4-BE49-F238E27FC236}">
                    <a16:creationId xmlns:a16="http://schemas.microsoft.com/office/drawing/2014/main" id="{9391AEE7-86BF-9ADD-B3FF-59DDAFFCC628}"/>
                  </a:ext>
                </a:extLst>
              </p:cNvPr>
              <p:cNvPicPr/>
              <p:nvPr/>
            </p:nvPicPr>
            <p:blipFill>
              <a:blip r:embed="rId26"/>
              <a:stretch>
                <a:fillRect/>
              </a:stretch>
            </p:blipFill>
            <p:spPr>
              <a:xfrm>
                <a:off x="5277983" y="-6398897"/>
                <a:ext cx="554900"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637D979C-E2D0-B0C0-C0A2-887CEB97569D}"/>
                  </a:ext>
                </a:extLst>
              </p14:cNvPr>
              <p14:cNvContentPartPr/>
              <p14:nvPr/>
            </p14:nvContentPartPr>
            <p14:xfrm>
              <a:off x="6453558" y="2744903"/>
              <a:ext cx="1007641" cy="45719"/>
            </p14:xfrm>
          </p:contentPart>
        </mc:Choice>
        <mc:Fallback xmlns="">
          <p:pic>
            <p:nvPicPr>
              <p:cNvPr id="28" name="Ink 27">
                <a:extLst>
                  <a:ext uri="{FF2B5EF4-FFF2-40B4-BE49-F238E27FC236}">
                    <a16:creationId xmlns:a16="http://schemas.microsoft.com/office/drawing/2014/main" id="{637D979C-E2D0-B0C0-C0A2-887CEB97569D}"/>
                  </a:ext>
                </a:extLst>
              </p:cNvPr>
              <p:cNvPicPr/>
              <p:nvPr/>
            </p:nvPicPr>
            <p:blipFill>
              <a:blip r:embed="rId28"/>
              <a:stretch>
                <a:fillRect/>
              </a:stretch>
            </p:blipFill>
            <p:spPr>
              <a:xfrm>
                <a:off x="6417558" y="-6398897"/>
                <a:ext cx="1079281"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DD318EA4-840A-328E-D8C1-2A3A5DFBD689}"/>
                  </a:ext>
                </a:extLst>
              </p14:cNvPr>
              <p14:cNvContentPartPr/>
              <p14:nvPr/>
            </p14:nvContentPartPr>
            <p14:xfrm>
              <a:off x="3074590" y="2929253"/>
              <a:ext cx="396208" cy="45719"/>
            </p14:xfrm>
          </p:contentPart>
        </mc:Choice>
        <mc:Fallback xmlns="">
          <p:pic>
            <p:nvPicPr>
              <p:cNvPr id="29" name="Ink 28">
                <a:extLst>
                  <a:ext uri="{FF2B5EF4-FFF2-40B4-BE49-F238E27FC236}">
                    <a16:creationId xmlns:a16="http://schemas.microsoft.com/office/drawing/2014/main" id="{DD318EA4-840A-328E-D8C1-2A3A5DFBD689}"/>
                  </a:ext>
                </a:extLst>
              </p:cNvPr>
              <p:cNvPicPr/>
              <p:nvPr/>
            </p:nvPicPr>
            <p:blipFill>
              <a:blip r:embed="rId30"/>
              <a:stretch>
                <a:fillRect/>
              </a:stretch>
            </p:blipFill>
            <p:spPr>
              <a:xfrm>
                <a:off x="3038964" y="-6168828"/>
                <a:ext cx="467821" cy="18287600"/>
              </a:xfrm>
              <a:prstGeom prst="rect">
                <a:avLst/>
              </a:prstGeom>
            </p:spPr>
          </p:pic>
        </mc:Fallback>
      </mc:AlternateContent>
      <p:sp>
        <p:nvSpPr>
          <p:cNvPr id="30" name="TextBox 29">
            <a:extLst>
              <a:ext uri="{FF2B5EF4-FFF2-40B4-BE49-F238E27FC236}">
                <a16:creationId xmlns:a16="http://schemas.microsoft.com/office/drawing/2014/main" id="{0083620A-7969-F766-3030-3C92B0CDC3FE}"/>
              </a:ext>
            </a:extLst>
          </p:cNvPr>
          <p:cNvSpPr txBox="1"/>
          <p:nvPr/>
        </p:nvSpPr>
        <p:spPr>
          <a:xfrm>
            <a:off x="9469866" y="4844953"/>
            <a:ext cx="2025012" cy="584775"/>
          </a:xfrm>
          <a:prstGeom prst="rect">
            <a:avLst/>
          </a:prstGeom>
          <a:solidFill>
            <a:srgbClr val="7F88C7"/>
          </a:solidFill>
          <a:ln>
            <a:solidFill>
              <a:schemeClr val="bg1"/>
            </a:solidFill>
          </a:ln>
        </p:spPr>
        <p:txBody>
          <a:bodyPr wrap="square" rtlCol="0">
            <a:spAutoFit/>
          </a:bodyPr>
          <a:lstStyle/>
          <a:p>
            <a:pPr algn="ctr"/>
            <a:r>
              <a:rPr lang="en-US" sz="1600" dirty="0"/>
              <a:t>Update Sequence Number</a:t>
            </a:r>
          </a:p>
        </p:txBody>
      </p:sp>
      <p:sp>
        <p:nvSpPr>
          <p:cNvPr id="31" name="TextBox 30">
            <a:extLst>
              <a:ext uri="{FF2B5EF4-FFF2-40B4-BE49-F238E27FC236}">
                <a16:creationId xmlns:a16="http://schemas.microsoft.com/office/drawing/2014/main" id="{5BD6240E-5C05-650F-2B09-8A84530F3A74}"/>
              </a:ext>
            </a:extLst>
          </p:cNvPr>
          <p:cNvSpPr txBox="1"/>
          <p:nvPr/>
        </p:nvSpPr>
        <p:spPr>
          <a:xfrm>
            <a:off x="9469866" y="5521356"/>
            <a:ext cx="2025012" cy="584775"/>
          </a:xfrm>
          <a:prstGeom prst="rect">
            <a:avLst/>
          </a:prstGeom>
          <a:solidFill>
            <a:srgbClr val="5EE865"/>
          </a:solidFill>
          <a:ln>
            <a:solidFill>
              <a:schemeClr val="bg1"/>
            </a:solidFill>
          </a:ln>
        </p:spPr>
        <p:txBody>
          <a:bodyPr wrap="square" rtlCol="0">
            <a:spAutoFit/>
          </a:bodyPr>
          <a:lstStyle/>
          <a:p>
            <a:pPr algn="ctr"/>
            <a:r>
              <a:rPr lang="en-US" sz="1600" dirty="0"/>
              <a:t>Update Sequence Array</a:t>
            </a:r>
          </a:p>
        </p:txBody>
      </p:sp>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37DD77AC-622E-E613-04C8-6E2CE3BC8D86}"/>
                  </a:ext>
                </a:extLst>
              </p14:cNvPr>
              <p14:cNvContentPartPr/>
              <p14:nvPr/>
            </p14:nvContentPartPr>
            <p14:xfrm>
              <a:off x="3553611" y="2929253"/>
              <a:ext cx="1116416" cy="45719"/>
            </p14:xfrm>
          </p:contentPart>
        </mc:Choice>
        <mc:Fallback xmlns="">
          <p:pic>
            <p:nvPicPr>
              <p:cNvPr id="32" name="Ink 31">
                <a:extLst>
                  <a:ext uri="{FF2B5EF4-FFF2-40B4-BE49-F238E27FC236}">
                    <a16:creationId xmlns:a16="http://schemas.microsoft.com/office/drawing/2014/main" id="{37DD77AC-622E-E613-04C8-6E2CE3BC8D86}"/>
                  </a:ext>
                </a:extLst>
              </p:cNvPr>
              <p:cNvPicPr/>
              <p:nvPr/>
            </p:nvPicPr>
            <p:blipFill>
              <a:blip r:embed="rId32"/>
              <a:stretch>
                <a:fillRect/>
              </a:stretch>
            </p:blipFill>
            <p:spPr>
              <a:xfrm>
                <a:off x="3517969" y="-6168828"/>
                <a:ext cx="1188060" cy="18287600"/>
              </a:xfrm>
              <a:prstGeom prst="rect">
                <a:avLst/>
              </a:prstGeom>
            </p:spPr>
          </p:pic>
        </mc:Fallback>
      </mc:AlternateContent>
      <p:sp>
        <p:nvSpPr>
          <p:cNvPr id="59" name="Title 1">
            <a:extLst>
              <a:ext uri="{FF2B5EF4-FFF2-40B4-BE49-F238E27FC236}">
                <a16:creationId xmlns:a16="http://schemas.microsoft.com/office/drawing/2014/main" id="{5F7998A4-C13F-9BB9-4755-D9D8B42026A8}"/>
              </a:ext>
            </a:extLst>
          </p:cNvPr>
          <p:cNvSpPr txBox="1">
            <a:spLocks/>
          </p:cNvSpPr>
          <p:nvPr/>
        </p:nvSpPr>
        <p:spPr>
          <a:xfrm>
            <a:off x="2790889" y="1156958"/>
            <a:ext cx="6012690" cy="91616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MFT Entry Header Structure</a:t>
            </a:r>
          </a:p>
        </p:txBody>
      </p:sp>
    </p:spTree>
    <p:extLst>
      <p:ext uri="{BB962C8B-B14F-4D97-AF65-F5344CB8AC3E}">
        <p14:creationId xmlns:p14="http://schemas.microsoft.com/office/powerpoint/2010/main" val="363687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0158-3104-34EE-EFD9-13DC7894A1B4}"/>
              </a:ext>
            </a:extLst>
          </p:cNvPr>
          <p:cNvSpPr>
            <a:spLocks noGrp="1"/>
          </p:cNvSpPr>
          <p:nvPr>
            <p:ph type="title"/>
          </p:nvPr>
        </p:nvSpPr>
        <p:spPr/>
        <p:txBody>
          <a:bodyPr/>
          <a:lstStyle/>
          <a:p>
            <a:r>
              <a:rPr lang="en-US" dirty="0"/>
              <a:t>MFT file signature</a:t>
            </a:r>
          </a:p>
        </p:txBody>
      </p:sp>
      <p:sp>
        <p:nvSpPr>
          <p:cNvPr id="3" name="Content Placeholder 2">
            <a:extLst>
              <a:ext uri="{FF2B5EF4-FFF2-40B4-BE49-F238E27FC236}">
                <a16:creationId xmlns:a16="http://schemas.microsoft.com/office/drawing/2014/main" id="{CB78951A-DAAB-24D2-161B-16659F83ECCC}"/>
              </a:ext>
            </a:extLst>
          </p:cNvPr>
          <p:cNvSpPr>
            <a:spLocks noGrp="1"/>
          </p:cNvSpPr>
          <p:nvPr>
            <p:ph idx="1"/>
          </p:nvPr>
        </p:nvSpPr>
        <p:spPr/>
        <p:txBody>
          <a:bodyPr/>
          <a:lstStyle/>
          <a:p>
            <a:r>
              <a:rPr lang="en-US" dirty="0"/>
              <a:t>The file records within the MFT have a signature at their beginning to identify them as MFT records. This signature is a four-byte sequence typically has two values "FILE“ or “BAAD”.</a:t>
            </a:r>
          </a:p>
        </p:txBody>
      </p:sp>
    </p:spTree>
    <p:extLst>
      <p:ext uri="{BB962C8B-B14F-4D97-AF65-F5344CB8AC3E}">
        <p14:creationId xmlns:p14="http://schemas.microsoft.com/office/powerpoint/2010/main" val="261373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9159-3D04-E2BC-4AC1-B6B7C7F6C4CB}"/>
              </a:ext>
            </a:extLst>
          </p:cNvPr>
          <p:cNvSpPr>
            <a:spLocks noGrp="1"/>
          </p:cNvSpPr>
          <p:nvPr>
            <p:ph type="title"/>
          </p:nvPr>
        </p:nvSpPr>
        <p:spPr/>
        <p:txBody>
          <a:bodyPr>
            <a:normAutofit/>
          </a:bodyPr>
          <a:lstStyle/>
          <a:p>
            <a:r>
              <a:rPr lang="en-US" dirty="0"/>
              <a:t>Notes About MFT Header</a:t>
            </a:r>
          </a:p>
        </p:txBody>
      </p:sp>
      <p:sp>
        <p:nvSpPr>
          <p:cNvPr id="3" name="Content Placeholder 2">
            <a:extLst>
              <a:ext uri="{FF2B5EF4-FFF2-40B4-BE49-F238E27FC236}">
                <a16:creationId xmlns:a16="http://schemas.microsoft.com/office/drawing/2014/main" id="{C5DC9B83-7138-57B1-4DD1-C0986AFF4E6B}"/>
              </a:ext>
            </a:extLst>
          </p:cNvPr>
          <p:cNvSpPr>
            <a:spLocks noGrp="1"/>
          </p:cNvSpPr>
          <p:nvPr>
            <p:ph idx="1"/>
          </p:nvPr>
        </p:nvSpPr>
        <p:spPr>
          <a:xfrm>
            <a:off x="1295401" y="2556931"/>
            <a:ext cx="9601196" cy="3817989"/>
          </a:xfrm>
        </p:spPr>
        <p:txBody>
          <a:bodyPr>
            <a:normAutofit lnSpcReduction="10000"/>
          </a:bodyPr>
          <a:lstStyle/>
          <a:p>
            <a:r>
              <a:rPr lang="en-US" dirty="0"/>
              <a:t>The "Offset to Fixup Array" points to where the "Update Sequence Number" bytes begin. (Remember, your starting point is the MFT signature).</a:t>
            </a:r>
          </a:p>
          <a:p>
            <a:r>
              <a:rPr lang="en-US" dirty="0"/>
              <a:t>The “Number of Entries in Fixup Array” is length of update sequence.</a:t>
            </a:r>
          </a:p>
          <a:p>
            <a:r>
              <a:rPr lang="en-US" dirty="0"/>
              <a:t> The "Sequence Number“ is a value associated with each record in MFT of an NTFS file system. Its primary job is to track the number of times a particular MFT record has been used or accessed.</a:t>
            </a:r>
          </a:p>
          <a:p>
            <a:r>
              <a:rPr lang="en-US" sz="2400" dirty="0"/>
              <a:t>“Allocated size of MFT Record” also known as physical size MFT record. </a:t>
            </a:r>
          </a:p>
          <a:p>
            <a:r>
              <a:rPr lang="en-US" sz="2400" dirty="0"/>
              <a:t>“Actual Size of MFT Record in Bytes” also known as logical size MFT record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94491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6D59-48AE-512E-AA4E-87989D3E688C}"/>
              </a:ext>
            </a:extLst>
          </p:cNvPr>
          <p:cNvSpPr>
            <a:spLocks noGrp="1"/>
          </p:cNvSpPr>
          <p:nvPr>
            <p:ph type="title"/>
          </p:nvPr>
        </p:nvSpPr>
        <p:spPr/>
        <p:txBody>
          <a:bodyPr/>
          <a:lstStyle/>
          <a:p>
            <a:r>
              <a:rPr lang="en-US" dirty="0"/>
              <a:t>Record Status Flag</a:t>
            </a:r>
          </a:p>
        </p:txBody>
      </p:sp>
      <p:graphicFrame>
        <p:nvGraphicFramePr>
          <p:cNvPr id="4" name="Content Placeholder 3">
            <a:extLst>
              <a:ext uri="{FF2B5EF4-FFF2-40B4-BE49-F238E27FC236}">
                <a16:creationId xmlns:a16="http://schemas.microsoft.com/office/drawing/2014/main" id="{AD6221B8-8263-DC52-E37B-3ECF9F3696E7}"/>
              </a:ext>
            </a:extLst>
          </p:cNvPr>
          <p:cNvGraphicFramePr>
            <a:graphicFrameLocks noGrp="1"/>
          </p:cNvGraphicFramePr>
          <p:nvPr>
            <p:ph idx="1"/>
          </p:nvPr>
        </p:nvGraphicFramePr>
        <p:xfrm>
          <a:off x="2838450" y="2892743"/>
          <a:ext cx="6515100" cy="1854200"/>
        </p:xfrm>
        <a:graphic>
          <a:graphicData uri="http://schemas.openxmlformats.org/drawingml/2006/table">
            <a:tbl>
              <a:tblPr firstRow="1" bandRow="1">
                <a:tableStyleId>{5C22544A-7EE6-4342-B048-85BDC9FD1C3A}</a:tableStyleId>
              </a:tblPr>
              <a:tblGrid>
                <a:gridCol w="3307080">
                  <a:extLst>
                    <a:ext uri="{9D8B030D-6E8A-4147-A177-3AD203B41FA5}">
                      <a16:colId xmlns:a16="http://schemas.microsoft.com/office/drawing/2014/main" val="1462693653"/>
                    </a:ext>
                  </a:extLst>
                </a:gridCol>
                <a:gridCol w="3208020">
                  <a:extLst>
                    <a:ext uri="{9D8B030D-6E8A-4147-A177-3AD203B41FA5}">
                      <a16:colId xmlns:a16="http://schemas.microsoft.com/office/drawing/2014/main" val="2519616395"/>
                    </a:ext>
                  </a:extLst>
                </a:gridCol>
              </a:tblGrid>
              <a:tr h="370840">
                <a:tc>
                  <a:txBody>
                    <a:bodyPr/>
                    <a:lstStyle/>
                    <a:p>
                      <a:pPr algn="ctr"/>
                      <a:r>
                        <a:rPr lang="en-US" dirty="0"/>
                        <a:t>Flag Value</a:t>
                      </a:r>
                    </a:p>
                  </a:txBody>
                  <a:tcPr/>
                </a:tc>
                <a:tc>
                  <a:txBody>
                    <a:bodyPr/>
                    <a:lstStyle/>
                    <a:p>
                      <a:pPr algn="ctr"/>
                      <a:r>
                        <a:rPr lang="en-US" dirty="0"/>
                        <a:t>Description</a:t>
                      </a:r>
                    </a:p>
                  </a:txBody>
                  <a:tcPr/>
                </a:tc>
                <a:extLst>
                  <a:ext uri="{0D108BD9-81ED-4DB2-BD59-A6C34878D82A}">
                    <a16:rowId xmlns:a16="http://schemas.microsoft.com/office/drawing/2014/main" val="4056062635"/>
                  </a:ext>
                </a:extLst>
              </a:tr>
              <a:tr h="370840">
                <a:tc>
                  <a:txBody>
                    <a:bodyPr/>
                    <a:lstStyle/>
                    <a:p>
                      <a:pPr algn="ctr"/>
                      <a:r>
                        <a:rPr lang="en-US" dirty="0"/>
                        <a:t>00 00</a:t>
                      </a:r>
                    </a:p>
                  </a:txBody>
                  <a:tcPr/>
                </a:tc>
                <a:tc>
                  <a:txBody>
                    <a:bodyPr/>
                    <a:lstStyle/>
                    <a:p>
                      <a:pPr algn="ctr"/>
                      <a:r>
                        <a:rPr lang="en-US" dirty="0"/>
                        <a:t>Deleted File Record</a:t>
                      </a:r>
                    </a:p>
                  </a:txBody>
                  <a:tcPr/>
                </a:tc>
                <a:extLst>
                  <a:ext uri="{0D108BD9-81ED-4DB2-BD59-A6C34878D82A}">
                    <a16:rowId xmlns:a16="http://schemas.microsoft.com/office/drawing/2014/main" val="2656165416"/>
                  </a:ext>
                </a:extLst>
              </a:tr>
              <a:tr h="370840">
                <a:tc>
                  <a:txBody>
                    <a:bodyPr/>
                    <a:lstStyle/>
                    <a:p>
                      <a:pPr algn="ctr"/>
                      <a:r>
                        <a:rPr lang="en-US" dirty="0"/>
                        <a:t>01 00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File Record in Use</a:t>
                      </a:r>
                    </a:p>
                  </a:txBody>
                  <a:tcPr/>
                </a:tc>
                <a:extLst>
                  <a:ext uri="{0D108BD9-81ED-4DB2-BD59-A6C34878D82A}">
                    <a16:rowId xmlns:a16="http://schemas.microsoft.com/office/drawing/2014/main" val="372081125"/>
                  </a:ext>
                </a:extLst>
              </a:tr>
              <a:tr h="370840">
                <a:tc>
                  <a:txBody>
                    <a:bodyPr/>
                    <a:lstStyle/>
                    <a:p>
                      <a:pPr algn="ctr"/>
                      <a:r>
                        <a:rPr lang="en-US" dirty="0"/>
                        <a:t>02 00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Deleted Directory Record</a:t>
                      </a:r>
                    </a:p>
                  </a:txBody>
                  <a:tcPr/>
                </a:tc>
                <a:extLst>
                  <a:ext uri="{0D108BD9-81ED-4DB2-BD59-A6C34878D82A}">
                    <a16:rowId xmlns:a16="http://schemas.microsoft.com/office/drawing/2014/main" val="3208594088"/>
                  </a:ext>
                </a:extLst>
              </a:tr>
              <a:tr h="370840">
                <a:tc>
                  <a:txBody>
                    <a:bodyPr/>
                    <a:lstStyle/>
                    <a:p>
                      <a:pPr algn="ctr"/>
                      <a:r>
                        <a:rPr lang="en-US" dirty="0"/>
                        <a:t>03 00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Directory Record in Use</a:t>
                      </a:r>
                    </a:p>
                  </a:txBody>
                  <a:tcPr/>
                </a:tc>
                <a:extLst>
                  <a:ext uri="{0D108BD9-81ED-4DB2-BD59-A6C34878D82A}">
                    <a16:rowId xmlns:a16="http://schemas.microsoft.com/office/drawing/2014/main" val="2301968744"/>
                  </a:ext>
                </a:extLst>
              </a:tr>
            </a:tbl>
          </a:graphicData>
        </a:graphic>
      </p:graphicFrame>
    </p:spTree>
    <p:extLst>
      <p:ext uri="{BB962C8B-B14F-4D97-AF65-F5344CB8AC3E}">
        <p14:creationId xmlns:p14="http://schemas.microsoft.com/office/powerpoint/2010/main" val="342314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EC42-C53A-81A6-1FA9-5C09FD184583}"/>
              </a:ext>
            </a:extLst>
          </p:cNvPr>
          <p:cNvSpPr>
            <a:spLocks noGrp="1"/>
          </p:cNvSpPr>
          <p:nvPr>
            <p:ph type="title"/>
          </p:nvPr>
        </p:nvSpPr>
        <p:spPr/>
        <p:txBody>
          <a:bodyPr/>
          <a:lstStyle/>
          <a:p>
            <a:r>
              <a:rPr lang="en-US" dirty="0"/>
              <a:t>USA and USNs</a:t>
            </a:r>
          </a:p>
        </p:txBody>
      </p:sp>
      <p:sp>
        <p:nvSpPr>
          <p:cNvPr id="3" name="Content Placeholder 2">
            <a:extLst>
              <a:ext uri="{FF2B5EF4-FFF2-40B4-BE49-F238E27FC236}">
                <a16:creationId xmlns:a16="http://schemas.microsoft.com/office/drawing/2014/main" id="{99F321DF-0B29-D181-6653-608337B8F094}"/>
              </a:ext>
            </a:extLst>
          </p:cNvPr>
          <p:cNvSpPr>
            <a:spLocks noGrp="1"/>
          </p:cNvSpPr>
          <p:nvPr>
            <p:ph idx="1"/>
          </p:nvPr>
        </p:nvSpPr>
        <p:spPr/>
        <p:txBody>
          <a:bodyPr>
            <a:normAutofit/>
          </a:bodyPr>
          <a:lstStyle/>
          <a:p>
            <a:pPr marL="0" indent="0">
              <a:buNone/>
            </a:pPr>
            <a:r>
              <a:rPr lang="en-US" dirty="0"/>
              <a:t>The Update Sequence Array (USA) and Update Sequence Numbers (USNs) are essential components of the NTFS file system. They work together to track changes made to MFT. When modifications occur, the USA records where changes are made within the MFT, while USNs serve as markers for these modifications. This tracking mechanism ensures data integrity by allowing the file system to detect and address any potential corruption, thereby maintaining the reliability of the MFT and the files it contains.</a:t>
            </a:r>
          </a:p>
        </p:txBody>
      </p:sp>
    </p:spTree>
    <p:extLst>
      <p:ext uri="{BB962C8B-B14F-4D97-AF65-F5344CB8AC3E}">
        <p14:creationId xmlns:p14="http://schemas.microsoft.com/office/powerpoint/2010/main" val="190336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9159-3D04-E2BC-4AC1-B6B7C7F6C4CB}"/>
              </a:ext>
            </a:extLst>
          </p:cNvPr>
          <p:cNvSpPr>
            <a:spLocks noGrp="1"/>
          </p:cNvSpPr>
          <p:nvPr>
            <p:ph type="title"/>
          </p:nvPr>
        </p:nvSpPr>
        <p:spPr/>
        <p:txBody>
          <a:bodyPr>
            <a:normAutofit/>
          </a:bodyPr>
          <a:lstStyle/>
          <a:p>
            <a:r>
              <a:rPr lang="en-US" dirty="0"/>
              <a:t>MFT Identification Number</a:t>
            </a:r>
          </a:p>
        </p:txBody>
      </p:sp>
      <p:sp>
        <p:nvSpPr>
          <p:cNvPr id="3" name="Content Placeholder 2">
            <a:extLst>
              <a:ext uri="{FF2B5EF4-FFF2-40B4-BE49-F238E27FC236}">
                <a16:creationId xmlns:a16="http://schemas.microsoft.com/office/drawing/2014/main" id="{C5DC9B83-7138-57B1-4DD1-C0986AFF4E6B}"/>
              </a:ext>
            </a:extLst>
          </p:cNvPr>
          <p:cNvSpPr>
            <a:spLocks noGrp="1"/>
          </p:cNvSpPr>
          <p:nvPr>
            <p:ph idx="1"/>
          </p:nvPr>
        </p:nvSpPr>
        <p:spPr>
          <a:xfrm>
            <a:off x="1295401" y="2556931"/>
            <a:ext cx="9601196" cy="3817989"/>
          </a:xfrm>
        </p:spPr>
        <p:txBody>
          <a:bodyPr>
            <a:normAutofit/>
          </a:bodyPr>
          <a:lstStyle/>
          <a:p>
            <a:pPr marL="0" indent="0">
              <a:buNone/>
            </a:pPr>
            <a:r>
              <a:rPr lang="en-US" dirty="0"/>
              <a:t>The MFT Identification Number is a crucial component of the NTFS file system, providing a unique identifier for each file and directory entry, facilitating efficient file system operations, and aiding in file recovery efforts when needed.</a:t>
            </a:r>
          </a:p>
          <a:p>
            <a:pPr marL="0" indent="0">
              <a:buNone/>
            </a:pPr>
            <a:r>
              <a:rPr lang="en-US" dirty="0"/>
              <a:t>Each file, directory, or other file system object within an NTFS volume is represented by a record in the MFT, and each record is assigned a unique MFT Identification Number. This number serves as a reference or key to locate and manage the associated file or directory on the disk</a:t>
            </a:r>
          </a:p>
          <a:p>
            <a:endParaRPr lang="en-US" dirty="0"/>
          </a:p>
          <a:p>
            <a:endParaRPr lang="en-US" dirty="0"/>
          </a:p>
          <a:p>
            <a:endParaRPr lang="en-US" dirty="0"/>
          </a:p>
        </p:txBody>
      </p:sp>
    </p:spTree>
    <p:extLst>
      <p:ext uri="{BB962C8B-B14F-4D97-AF65-F5344CB8AC3E}">
        <p14:creationId xmlns:p14="http://schemas.microsoft.com/office/powerpoint/2010/main" val="2225769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2FF650-E068-46E1-69E3-38031F99F5B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MFT record structure</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90F60B-0E98-D106-1DFE-D2A10020B690}"/>
              </a:ext>
            </a:extLst>
          </p:cNvPr>
          <p:cNvPicPr>
            <a:picLocks noChangeAspect="1"/>
          </p:cNvPicPr>
          <p:nvPr/>
        </p:nvPicPr>
        <p:blipFill>
          <a:blip r:embed="rId5"/>
          <a:stretch>
            <a:fillRect/>
          </a:stretch>
        </p:blipFill>
        <p:spPr>
          <a:xfrm>
            <a:off x="5435910" y="1673157"/>
            <a:ext cx="6098041" cy="3460638"/>
          </a:xfrm>
          <a:prstGeom prst="rect">
            <a:avLst/>
          </a:prstGeom>
        </p:spPr>
      </p:pic>
    </p:spTree>
    <p:extLst>
      <p:ext uri="{BB962C8B-B14F-4D97-AF65-F5344CB8AC3E}">
        <p14:creationId xmlns:p14="http://schemas.microsoft.com/office/powerpoint/2010/main" val="249389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D604-9BEB-D275-97B3-72D40D308EF6}"/>
              </a:ext>
            </a:extLst>
          </p:cNvPr>
          <p:cNvSpPr>
            <a:spLocks noGrp="1"/>
          </p:cNvSpPr>
          <p:nvPr>
            <p:ph type="title"/>
          </p:nvPr>
        </p:nvSpPr>
        <p:spPr/>
        <p:txBody>
          <a:bodyPr>
            <a:normAutofit fontScale="90000"/>
          </a:bodyPr>
          <a:lstStyle/>
          <a:p>
            <a:r>
              <a:rPr lang="en-US" dirty="0"/>
              <a:t>Most common and important MFT Attributes</a:t>
            </a:r>
          </a:p>
        </p:txBody>
      </p:sp>
      <p:graphicFrame>
        <p:nvGraphicFramePr>
          <p:cNvPr id="4" name="Content Placeholder 3">
            <a:extLst>
              <a:ext uri="{FF2B5EF4-FFF2-40B4-BE49-F238E27FC236}">
                <a16:creationId xmlns:a16="http://schemas.microsoft.com/office/drawing/2014/main" id="{AA8B84FC-FF7A-BDE4-8A58-EA99E5B1CF06}"/>
              </a:ext>
            </a:extLst>
          </p:cNvPr>
          <p:cNvGraphicFramePr>
            <a:graphicFrameLocks noGrp="1"/>
          </p:cNvGraphicFramePr>
          <p:nvPr>
            <p:ph idx="1"/>
            <p:extLst>
              <p:ext uri="{D42A27DB-BD31-4B8C-83A1-F6EECF244321}">
                <p14:modId xmlns:p14="http://schemas.microsoft.com/office/powerpoint/2010/main" val="1490898784"/>
              </p:ext>
            </p:extLst>
          </p:nvPr>
        </p:nvGraphicFramePr>
        <p:xfrm>
          <a:off x="1295400" y="2557463"/>
          <a:ext cx="9601200" cy="2595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090669154"/>
                    </a:ext>
                  </a:extLst>
                </a:gridCol>
                <a:gridCol w="2247900">
                  <a:extLst>
                    <a:ext uri="{9D8B030D-6E8A-4147-A177-3AD203B41FA5}">
                      <a16:colId xmlns:a16="http://schemas.microsoft.com/office/drawing/2014/main" val="3326969809"/>
                    </a:ext>
                  </a:extLst>
                </a:gridCol>
                <a:gridCol w="5219700">
                  <a:extLst>
                    <a:ext uri="{9D8B030D-6E8A-4147-A177-3AD203B41FA5}">
                      <a16:colId xmlns:a16="http://schemas.microsoft.com/office/drawing/2014/main" val="3876951073"/>
                    </a:ext>
                  </a:extLst>
                </a:gridCol>
              </a:tblGrid>
              <a:tr h="370840">
                <a:tc>
                  <a:txBody>
                    <a:bodyPr/>
                    <a:lstStyle/>
                    <a:p>
                      <a:r>
                        <a:rPr lang="en-US" dirty="0"/>
                        <a:t>Attribute Signature</a:t>
                      </a:r>
                    </a:p>
                  </a:txBody>
                  <a:tcPr/>
                </a:tc>
                <a:tc>
                  <a:txBody>
                    <a:bodyPr/>
                    <a:lstStyle/>
                    <a:p>
                      <a:r>
                        <a:rPr lang="en-US" dirty="0"/>
                        <a:t>Attribute Name</a:t>
                      </a:r>
                    </a:p>
                  </a:txBody>
                  <a:tcPr/>
                </a:tc>
                <a:tc>
                  <a:txBody>
                    <a:bodyPr/>
                    <a:lstStyle/>
                    <a:p>
                      <a:r>
                        <a:rPr lang="en-US" dirty="0"/>
                        <a:t>Description</a:t>
                      </a:r>
                    </a:p>
                  </a:txBody>
                  <a:tcPr/>
                </a:tc>
                <a:extLst>
                  <a:ext uri="{0D108BD9-81ED-4DB2-BD59-A6C34878D82A}">
                    <a16:rowId xmlns:a16="http://schemas.microsoft.com/office/drawing/2014/main" val="3362002032"/>
                  </a:ext>
                </a:extLst>
              </a:tr>
              <a:tr h="370840">
                <a:tc>
                  <a:txBody>
                    <a:bodyPr/>
                    <a:lstStyle/>
                    <a:p>
                      <a:r>
                        <a:rPr lang="en-US" dirty="0"/>
                        <a:t>10 00 00 00</a:t>
                      </a:r>
                    </a:p>
                  </a:txBody>
                  <a:tcPr/>
                </a:tc>
                <a:tc>
                  <a:txBody>
                    <a:bodyPr/>
                    <a:lstStyle/>
                    <a:p>
                      <a:r>
                        <a:rPr lang="en-US" dirty="0" err="1"/>
                        <a:t>Standard_Information</a:t>
                      </a:r>
                      <a:endParaRPr lang="en-US" dirty="0"/>
                    </a:p>
                  </a:txBody>
                  <a:tcPr/>
                </a:tc>
                <a:tc>
                  <a:txBody>
                    <a:bodyPr/>
                    <a:lstStyle/>
                    <a:p>
                      <a:r>
                        <a:rPr lang="en-US" dirty="0"/>
                        <a:t>Contains basic metadata for the file or directory</a:t>
                      </a:r>
                    </a:p>
                  </a:txBody>
                  <a:tcPr/>
                </a:tc>
                <a:extLst>
                  <a:ext uri="{0D108BD9-81ED-4DB2-BD59-A6C34878D82A}">
                    <a16:rowId xmlns:a16="http://schemas.microsoft.com/office/drawing/2014/main" val="2657824033"/>
                  </a:ext>
                </a:extLst>
              </a:tr>
              <a:tr h="370840">
                <a:tc>
                  <a:txBody>
                    <a:bodyPr/>
                    <a:lstStyle/>
                    <a:p>
                      <a:r>
                        <a:rPr lang="en-US" dirty="0"/>
                        <a:t>20 00 00 00</a:t>
                      </a:r>
                    </a:p>
                  </a:txBody>
                  <a:tcPr/>
                </a:tc>
                <a:tc>
                  <a:txBody>
                    <a:bodyPr/>
                    <a:lstStyle/>
                    <a:p>
                      <a:r>
                        <a:rPr lang="en-US" dirty="0" err="1"/>
                        <a:t>Attribute_List</a:t>
                      </a:r>
                      <a:endParaRPr lang="en-US" dirty="0"/>
                    </a:p>
                  </a:txBody>
                  <a:tcPr/>
                </a:tc>
                <a:tc>
                  <a:txBody>
                    <a:bodyPr/>
                    <a:lstStyle/>
                    <a:p>
                      <a:r>
                        <a:rPr lang="en-US" dirty="0"/>
                        <a:t>Location of other attributes</a:t>
                      </a:r>
                    </a:p>
                  </a:txBody>
                  <a:tcPr/>
                </a:tc>
                <a:extLst>
                  <a:ext uri="{0D108BD9-81ED-4DB2-BD59-A6C34878D82A}">
                    <a16:rowId xmlns:a16="http://schemas.microsoft.com/office/drawing/2014/main" val="133133694"/>
                  </a:ext>
                </a:extLst>
              </a:tr>
              <a:tr h="370840">
                <a:tc>
                  <a:txBody>
                    <a:bodyPr/>
                    <a:lstStyle/>
                    <a:p>
                      <a:r>
                        <a:rPr lang="en-US" dirty="0"/>
                        <a:t>30 00 00 00</a:t>
                      </a:r>
                    </a:p>
                  </a:txBody>
                  <a:tcPr/>
                </a:tc>
                <a:tc>
                  <a:txBody>
                    <a:bodyPr/>
                    <a:lstStyle/>
                    <a:p>
                      <a:r>
                        <a:rPr lang="en-US" dirty="0" err="1"/>
                        <a:t>File_Name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File’s name and parent OR directory index</a:t>
                      </a:r>
                    </a:p>
                  </a:txBody>
                  <a:tcPr/>
                </a:tc>
                <a:extLst>
                  <a:ext uri="{0D108BD9-81ED-4DB2-BD59-A6C34878D82A}">
                    <a16:rowId xmlns:a16="http://schemas.microsoft.com/office/drawing/2014/main" val="1906986478"/>
                  </a:ext>
                </a:extLst>
              </a:tr>
              <a:tr h="370840">
                <a:tc>
                  <a:txBody>
                    <a:bodyPr/>
                    <a:lstStyle/>
                    <a:p>
                      <a:r>
                        <a:rPr lang="en-US" dirty="0"/>
                        <a:t>40 00 00 00</a:t>
                      </a:r>
                    </a:p>
                  </a:txBody>
                  <a:tcPr/>
                </a:tc>
                <a:tc>
                  <a:txBody>
                    <a:bodyPr/>
                    <a:lstStyle/>
                    <a:p>
                      <a:r>
                        <a:rPr lang="en-US" dirty="0" err="1"/>
                        <a:t>Object_ID</a:t>
                      </a:r>
                      <a:endParaRPr lang="en-US" dirty="0"/>
                    </a:p>
                  </a:txBody>
                  <a:tcPr/>
                </a:tc>
                <a:tc>
                  <a:txBody>
                    <a:bodyPr/>
                    <a:lstStyle/>
                    <a:p>
                      <a:r>
                        <a:rPr lang="en-US" dirty="0"/>
                        <a:t>Global object identifier</a:t>
                      </a:r>
                    </a:p>
                  </a:txBody>
                  <a:tcPr/>
                </a:tc>
                <a:extLst>
                  <a:ext uri="{0D108BD9-81ED-4DB2-BD59-A6C34878D82A}">
                    <a16:rowId xmlns:a16="http://schemas.microsoft.com/office/drawing/2014/main" val="41685433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80 00 00 00</a:t>
                      </a:r>
                    </a:p>
                  </a:txBody>
                  <a:tcPr/>
                </a:tc>
                <a:tc>
                  <a:txBody>
                    <a:bodyPr/>
                    <a:lstStyle/>
                    <a:p>
                      <a:r>
                        <a:rPr lang="en-US" dirty="0"/>
                        <a:t>Data</a:t>
                      </a:r>
                    </a:p>
                  </a:txBody>
                  <a:tcPr/>
                </a:tc>
                <a:tc>
                  <a:txBody>
                    <a:bodyPr/>
                    <a:lstStyle/>
                    <a:p>
                      <a:r>
                        <a:rPr lang="en-US" dirty="0"/>
                        <a:t>Raw content</a:t>
                      </a:r>
                    </a:p>
                  </a:txBody>
                  <a:tcPr/>
                </a:tc>
                <a:extLst>
                  <a:ext uri="{0D108BD9-81ED-4DB2-BD59-A6C34878D82A}">
                    <a16:rowId xmlns:a16="http://schemas.microsoft.com/office/drawing/2014/main" val="1943592670"/>
                  </a:ext>
                </a:extLst>
              </a:tr>
              <a:tr h="370840">
                <a:tc>
                  <a:txBody>
                    <a:bodyPr/>
                    <a:lstStyle/>
                    <a:p>
                      <a:r>
                        <a:rPr lang="en-US" dirty="0"/>
                        <a:t>B0 00 00 00</a:t>
                      </a:r>
                    </a:p>
                  </a:txBody>
                  <a:tcPr/>
                </a:tc>
                <a:tc>
                  <a:txBody>
                    <a:bodyPr/>
                    <a:lstStyle/>
                    <a:p>
                      <a:r>
                        <a:rPr lang="en-US" dirty="0"/>
                        <a:t>Bitmap</a:t>
                      </a:r>
                    </a:p>
                  </a:txBody>
                  <a:tcPr/>
                </a:tc>
                <a:tc>
                  <a:txBody>
                    <a:bodyPr/>
                    <a:lstStyle/>
                    <a:p>
                      <a:r>
                        <a:rPr lang="en-US" dirty="0"/>
                        <a:t>Bitmap for the MFT file and for indexes</a:t>
                      </a:r>
                    </a:p>
                  </a:txBody>
                  <a:tcPr/>
                </a:tc>
                <a:extLst>
                  <a:ext uri="{0D108BD9-81ED-4DB2-BD59-A6C34878D82A}">
                    <a16:rowId xmlns:a16="http://schemas.microsoft.com/office/drawing/2014/main" val="2173290602"/>
                  </a:ext>
                </a:extLst>
              </a:tr>
            </a:tbl>
          </a:graphicData>
        </a:graphic>
      </p:graphicFrame>
    </p:spTree>
    <p:extLst>
      <p:ext uri="{BB962C8B-B14F-4D97-AF65-F5344CB8AC3E}">
        <p14:creationId xmlns:p14="http://schemas.microsoft.com/office/powerpoint/2010/main" val="330473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2388-5DD5-E554-9A9E-3E207B49985A}"/>
              </a:ext>
            </a:extLst>
          </p:cNvPr>
          <p:cNvSpPr>
            <a:spLocks noGrp="1"/>
          </p:cNvSpPr>
          <p:nvPr>
            <p:ph type="title"/>
          </p:nvPr>
        </p:nvSpPr>
        <p:spPr/>
        <p:txBody>
          <a:bodyPr/>
          <a:lstStyle/>
          <a:p>
            <a:r>
              <a:rPr lang="en-US" dirty="0"/>
              <a:t>Important Notes About Attributes</a:t>
            </a:r>
          </a:p>
        </p:txBody>
      </p:sp>
      <p:sp>
        <p:nvSpPr>
          <p:cNvPr id="3" name="Content Placeholder 2">
            <a:extLst>
              <a:ext uri="{FF2B5EF4-FFF2-40B4-BE49-F238E27FC236}">
                <a16:creationId xmlns:a16="http://schemas.microsoft.com/office/drawing/2014/main" id="{890901C2-82D7-F494-25F6-11331BF29F02}"/>
              </a:ext>
            </a:extLst>
          </p:cNvPr>
          <p:cNvSpPr>
            <a:spLocks noGrp="1"/>
          </p:cNvSpPr>
          <p:nvPr>
            <p:ph idx="1"/>
          </p:nvPr>
        </p:nvSpPr>
        <p:spPr/>
        <p:txBody>
          <a:bodyPr/>
          <a:lstStyle/>
          <a:p>
            <a:r>
              <a:rPr lang="en-US" dirty="0"/>
              <a:t>Each attribute begins with a header containing essential information about the attribute.</a:t>
            </a:r>
          </a:p>
          <a:p>
            <a:r>
              <a:rPr lang="en-US" dirty="0"/>
              <a:t>The attribute header is followed by a signature, which identifies the type of attribute.</a:t>
            </a:r>
          </a:p>
          <a:p>
            <a:r>
              <a:rPr lang="en-US" dirty="0"/>
              <a:t>After the header and signature, the attribute contains specific data or content. This content varies depending on the attribute type and may include file metadata, data streams, security descriptors, or other information.</a:t>
            </a:r>
          </a:p>
        </p:txBody>
      </p:sp>
    </p:spTree>
    <p:extLst>
      <p:ext uri="{BB962C8B-B14F-4D97-AF65-F5344CB8AC3E}">
        <p14:creationId xmlns:p14="http://schemas.microsoft.com/office/powerpoint/2010/main" val="3273427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ABE2-5BD6-864A-A6D1-795C728ACF7A}"/>
              </a:ext>
            </a:extLst>
          </p:cNvPr>
          <p:cNvSpPr>
            <a:spLocks noGrp="1"/>
          </p:cNvSpPr>
          <p:nvPr>
            <p:ph type="title"/>
          </p:nvPr>
        </p:nvSpPr>
        <p:spPr/>
        <p:txBody>
          <a:bodyPr>
            <a:normAutofit fontScale="90000"/>
          </a:bodyPr>
          <a:lstStyle/>
          <a:p>
            <a:r>
              <a:rPr lang="en-US" sz="4400" dirty="0">
                <a:solidFill>
                  <a:srgbClr val="262626"/>
                </a:solidFill>
              </a:rPr>
              <a:t>Important Notes About Attributes Header (continued)</a:t>
            </a:r>
            <a:endParaRPr lang="en-US" dirty="0"/>
          </a:p>
        </p:txBody>
      </p:sp>
      <p:sp>
        <p:nvSpPr>
          <p:cNvPr id="3" name="Content Placeholder 2">
            <a:extLst>
              <a:ext uri="{FF2B5EF4-FFF2-40B4-BE49-F238E27FC236}">
                <a16:creationId xmlns:a16="http://schemas.microsoft.com/office/drawing/2014/main" id="{0BE3215B-B445-7D1F-0810-18334CABD733}"/>
              </a:ext>
            </a:extLst>
          </p:cNvPr>
          <p:cNvSpPr>
            <a:spLocks noGrp="1"/>
          </p:cNvSpPr>
          <p:nvPr>
            <p:ph idx="1"/>
          </p:nvPr>
        </p:nvSpPr>
        <p:spPr/>
        <p:txBody>
          <a:bodyPr/>
          <a:lstStyle/>
          <a:p>
            <a:r>
              <a:rPr lang="en-US" dirty="0"/>
              <a:t>When determining the position of the first byte of attribute content using the Offset of Attribute Content specified in the header, remember that the starting point for counting is the first byte in the attribute signature.</a:t>
            </a:r>
          </a:p>
          <a:p>
            <a:r>
              <a:rPr lang="en-US" dirty="0"/>
              <a:t>The header named Size of Attribute Content represents the attribute size minus the size of the attribute header.</a:t>
            </a:r>
          </a:p>
          <a:p>
            <a:r>
              <a:rPr lang="en-US" dirty="0"/>
              <a:t>All the attributes have the same generic header structure.</a:t>
            </a:r>
          </a:p>
        </p:txBody>
      </p:sp>
    </p:spTree>
    <p:extLst>
      <p:ext uri="{BB962C8B-B14F-4D97-AF65-F5344CB8AC3E}">
        <p14:creationId xmlns:p14="http://schemas.microsoft.com/office/powerpoint/2010/main" val="16393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BC93-7558-493C-599C-8059E4970709}"/>
              </a:ext>
            </a:extLst>
          </p:cNvPr>
          <p:cNvSpPr>
            <a:spLocks noGrp="1"/>
          </p:cNvSpPr>
          <p:nvPr>
            <p:ph type="title"/>
          </p:nvPr>
        </p:nvSpPr>
        <p:spPr/>
        <p:txBody>
          <a:bodyPr>
            <a:normAutofit/>
          </a:bodyPr>
          <a:lstStyle/>
          <a:p>
            <a:r>
              <a:rPr lang="en-US" dirty="0"/>
              <a:t>NTFS (New Technology File System)</a:t>
            </a:r>
          </a:p>
        </p:txBody>
      </p:sp>
      <p:sp>
        <p:nvSpPr>
          <p:cNvPr id="3" name="Content Placeholder 2">
            <a:extLst>
              <a:ext uri="{FF2B5EF4-FFF2-40B4-BE49-F238E27FC236}">
                <a16:creationId xmlns:a16="http://schemas.microsoft.com/office/drawing/2014/main" id="{DB264689-01C2-1175-68EC-477B6C87AEA5}"/>
              </a:ext>
            </a:extLst>
          </p:cNvPr>
          <p:cNvSpPr>
            <a:spLocks noGrp="1"/>
          </p:cNvSpPr>
          <p:nvPr>
            <p:ph idx="1"/>
          </p:nvPr>
        </p:nvSpPr>
        <p:spPr/>
        <p:txBody>
          <a:bodyPr/>
          <a:lstStyle/>
          <a:p>
            <a:r>
              <a:rPr lang="en-US" dirty="0"/>
              <a:t>It is a proprietary file system developed by Microsoft.</a:t>
            </a:r>
          </a:p>
          <a:p>
            <a:r>
              <a:rPr lang="en-US" dirty="0"/>
              <a:t>Windows File System.</a:t>
            </a:r>
          </a:p>
          <a:p>
            <a:r>
              <a:rPr lang="en-US" dirty="0"/>
              <a:t>Was first introduced in Windows NT.</a:t>
            </a:r>
          </a:p>
          <a:p>
            <a:r>
              <a:rPr lang="en-US" dirty="0"/>
              <a:t>NTFS has been found to overcome FAT disk size limitation, length of name, and disk space utilization. </a:t>
            </a:r>
          </a:p>
          <a:p>
            <a:pPr marL="0" indent="0">
              <a:buNone/>
            </a:pPr>
            <a:endParaRPr lang="en-US" dirty="0"/>
          </a:p>
        </p:txBody>
      </p:sp>
    </p:spTree>
    <p:extLst>
      <p:ext uri="{BB962C8B-B14F-4D97-AF65-F5344CB8AC3E}">
        <p14:creationId xmlns:p14="http://schemas.microsoft.com/office/powerpoint/2010/main" val="1832947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8CED6B67-356B-74AE-19EE-9FB02A8628DE}"/>
              </a:ext>
            </a:extLst>
          </p:cNvPr>
          <p:cNvPicPr>
            <a:picLocks noChangeAspect="1"/>
          </p:cNvPicPr>
          <p:nvPr/>
        </p:nvPicPr>
        <p:blipFill rotWithShape="1">
          <a:blip r:embed="rId2"/>
          <a:srcRect t="10141" b="66769"/>
          <a:stretch/>
        </p:blipFill>
        <p:spPr>
          <a:xfrm>
            <a:off x="2467975" y="2524489"/>
            <a:ext cx="7256049" cy="153022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A4A1859-D384-7F6F-7F8F-3E8DA1BBF4C1}"/>
                  </a:ext>
                </a:extLst>
              </p14:cNvPr>
              <p14:cNvContentPartPr/>
              <p14:nvPr/>
            </p14:nvContentPartPr>
            <p14:xfrm>
              <a:off x="5162554" y="2634040"/>
              <a:ext cx="1238246" cy="45719"/>
            </p14:xfrm>
          </p:contentPart>
        </mc:Choice>
        <mc:Fallback xmlns="">
          <p:pic>
            <p:nvPicPr>
              <p:cNvPr id="6" name="Ink 5">
                <a:extLst>
                  <a:ext uri="{FF2B5EF4-FFF2-40B4-BE49-F238E27FC236}">
                    <a16:creationId xmlns:a16="http://schemas.microsoft.com/office/drawing/2014/main" id="{2A4A1859-D384-7F6F-7F8F-3E8DA1BBF4C1}"/>
                  </a:ext>
                </a:extLst>
              </p:cNvPr>
              <p:cNvPicPr/>
              <p:nvPr/>
            </p:nvPicPr>
            <p:blipFill>
              <a:blip r:embed="rId4"/>
              <a:stretch>
                <a:fillRect/>
              </a:stretch>
            </p:blipFill>
            <p:spPr>
              <a:xfrm>
                <a:off x="5126548" y="-6509760"/>
                <a:ext cx="130989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6CEB7EA-58EC-B6DA-47A8-40B4C0406C44}"/>
                  </a:ext>
                </a:extLst>
              </p14:cNvPr>
              <p14:cNvContentPartPr/>
              <p14:nvPr/>
            </p14:nvContentPartPr>
            <p14:xfrm>
              <a:off x="6550914" y="2634039"/>
              <a:ext cx="1148334" cy="45719"/>
            </p14:xfrm>
          </p:contentPart>
        </mc:Choice>
        <mc:Fallback xmlns="">
          <p:pic>
            <p:nvPicPr>
              <p:cNvPr id="7" name="Ink 6">
                <a:extLst>
                  <a:ext uri="{FF2B5EF4-FFF2-40B4-BE49-F238E27FC236}">
                    <a16:creationId xmlns:a16="http://schemas.microsoft.com/office/drawing/2014/main" id="{36CEB7EA-58EC-B6DA-47A8-40B4C0406C44}"/>
                  </a:ext>
                </a:extLst>
              </p:cNvPr>
              <p:cNvPicPr/>
              <p:nvPr/>
            </p:nvPicPr>
            <p:blipFill>
              <a:blip r:embed="rId6"/>
              <a:stretch>
                <a:fillRect/>
              </a:stretch>
            </p:blipFill>
            <p:spPr>
              <a:xfrm>
                <a:off x="6514882" y="-6509761"/>
                <a:ext cx="122003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81780EA-88DD-375B-F420-75D40FC2852C}"/>
                  </a:ext>
                </a:extLst>
              </p14:cNvPr>
              <p14:cNvContentPartPr/>
              <p14:nvPr/>
            </p14:nvContentPartPr>
            <p14:xfrm>
              <a:off x="2551923" y="2858477"/>
              <a:ext cx="198104" cy="45719"/>
            </p14:xfrm>
          </p:contentPart>
        </mc:Choice>
        <mc:Fallback xmlns="">
          <p:pic>
            <p:nvPicPr>
              <p:cNvPr id="8" name="Ink 7">
                <a:extLst>
                  <a:ext uri="{FF2B5EF4-FFF2-40B4-BE49-F238E27FC236}">
                    <a16:creationId xmlns:a16="http://schemas.microsoft.com/office/drawing/2014/main" id="{381780EA-88DD-375B-F420-75D40FC2852C}"/>
                  </a:ext>
                </a:extLst>
              </p:cNvPr>
              <p:cNvPicPr/>
              <p:nvPr/>
            </p:nvPicPr>
            <p:blipFill>
              <a:blip r:embed="rId8"/>
              <a:stretch>
                <a:fillRect/>
              </a:stretch>
            </p:blipFill>
            <p:spPr>
              <a:xfrm>
                <a:off x="2515969" y="-6285323"/>
                <a:ext cx="26965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61562C5-438D-1117-840C-DBFF8BDCDD0E}"/>
                  </a:ext>
                </a:extLst>
              </p14:cNvPr>
              <p14:cNvContentPartPr/>
              <p14:nvPr/>
            </p14:nvContentPartPr>
            <p14:xfrm>
              <a:off x="2869532" y="2858476"/>
              <a:ext cx="184002" cy="45719"/>
            </p14:xfrm>
          </p:contentPart>
        </mc:Choice>
        <mc:Fallback xmlns="">
          <p:pic>
            <p:nvPicPr>
              <p:cNvPr id="9" name="Ink 8">
                <a:extLst>
                  <a:ext uri="{FF2B5EF4-FFF2-40B4-BE49-F238E27FC236}">
                    <a16:creationId xmlns:a16="http://schemas.microsoft.com/office/drawing/2014/main" id="{661562C5-438D-1117-840C-DBFF8BDCDD0E}"/>
                  </a:ext>
                </a:extLst>
              </p:cNvPr>
              <p:cNvPicPr/>
              <p:nvPr/>
            </p:nvPicPr>
            <p:blipFill>
              <a:blip r:embed="rId10"/>
              <a:stretch>
                <a:fillRect/>
              </a:stretch>
            </p:blipFill>
            <p:spPr>
              <a:xfrm>
                <a:off x="2833594" y="-6285324"/>
                <a:ext cx="25551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B3E9824-CD59-1603-41A5-21C6D9542868}"/>
                  </a:ext>
                </a:extLst>
              </p14:cNvPr>
              <p14:cNvContentPartPr/>
              <p14:nvPr/>
            </p14:nvContentPartPr>
            <p14:xfrm>
              <a:off x="3245203" y="2857988"/>
              <a:ext cx="480758" cy="45719"/>
            </p14:xfrm>
          </p:contentPart>
        </mc:Choice>
        <mc:Fallback xmlns="">
          <p:pic>
            <p:nvPicPr>
              <p:cNvPr id="10" name="Ink 9">
                <a:extLst>
                  <a:ext uri="{FF2B5EF4-FFF2-40B4-BE49-F238E27FC236}">
                    <a16:creationId xmlns:a16="http://schemas.microsoft.com/office/drawing/2014/main" id="{EB3E9824-CD59-1603-41A5-21C6D9542868}"/>
                  </a:ext>
                </a:extLst>
              </p:cNvPr>
              <p:cNvPicPr/>
              <p:nvPr/>
            </p:nvPicPr>
            <p:blipFill>
              <a:blip r:embed="rId12"/>
              <a:stretch>
                <a:fillRect/>
              </a:stretch>
            </p:blipFill>
            <p:spPr>
              <a:xfrm>
                <a:off x="3209191" y="-6285812"/>
                <a:ext cx="55242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4ED9049-8CFA-E11D-25CF-6215C381C72A}"/>
                  </a:ext>
                </a:extLst>
              </p14:cNvPr>
              <p14:cNvContentPartPr/>
              <p14:nvPr/>
            </p14:nvContentPartPr>
            <p14:xfrm>
              <a:off x="4540894" y="2858477"/>
              <a:ext cx="483242" cy="45719"/>
            </p14:xfrm>
          </p:contentPart>
        </mc:Choice>
        <mc:Fallback xmlns="">
          <p:pic>
            <p:nvPicPr>
              <p:cNvPr id="11" name="Ink 10">
                <a:extLst>
                  <a:ext uri="{FF2B5EF4-FFF2-40B4-BE49-F238E27FC236}">
                    <a16:creationId xmlns:a16="http://schemas.microsoft.com/office/drawing/2014/main" id="{54ED9049-8CFA-E11D-25CF-6215C381C72A}"/>
                  </a:ext>
                </a:extLst>
              </p:cNvPr>
              <p:cNvPicPr/>
              <p:nvPr/>
            </p:nvPicPr>
            <p:blipFill>
              <a:blip r:embed="rId14"/>
              <a:stretch>
                <a:fillRect/>
              </a:stretch>
            </p:blipFill>
            <p:spPr>
              <a:xfrm>
                <a:off x="4504912" y="-6285323"/>
                <a:ext cx="55484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B1DCA66-692C-28F1-8B09-3D75BDFCB975}"/>
                  </a:ext>
                </a:extLst>
              </p14:cNvPr>
              <p14:cNvContentPartPr/>
              <p14:nvPr/>
            </p14:nvContentPartPr>
            <p14:xfrm>
              <a:off x="5214751" y="2857988"/>
              <a:ext cx="1186049" cy="45719"/>
            </p14:xfrm>
          </p:contentPart>
        </mc:Choice>
        <mc:Fallback xmlns="">
          <p:pic>
            <p:nvPicPr>
              <p:cNvPr id="12" name="Ink 11">
                <a:extLst>
                  <a:ext uri="{FF2B5EF4-FFF2-40B4-BE49-F238E27FC236}">
                    <a16:creationId xmlns:a16="http://schemas.microsoft.com/office/drawing/2014/main" id="{2B1DCA66-692C-28F1-8B09-3D75BDFCB975}"/>
                  </a:ext>
                </a:extLst>
              </p:cNvPr>
              <p:cNvPicPr/>
              <p:nvPr/>
            </p:nvPicPr>
            <p:blipFill>
              <a:blip r:embed="rId16"/>
              <a:stretch>
                <a:fillRect/>
              </a:stretch>
            </p:blipFill>
            <p:spPr>
              <a:xfrm>
                <a:off x="5178745" y="-6285812"/>
                <a:ext cx="125770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867ED05-0C95-5F2E-0762-082FE4525DEB}"/>
                  </a:ext>
                </a:extLst>
              </p14:cNvPr>
              <p14:cNvContentPartPr/>
              <p14:nvPr/>
            </p14:nvContentPartPr>
            <p14:xfrm>
              <a:off x="7174613" y="2869969"/>
              <a:ext cx="219879" cy="45719"/>
            </p14:xfrm>
          </p:contentPart>
        </mc:Choice>
        <mc:Fallback xmlns="">
          <p:pic>
            <p:nvPicPr>
              <p:cNvPr id="14" name="Ink 13">
                <a:extLst>
                  <a:ext uri="{FF2B5EF4-FFF2-40B4-BE49-F238E27FC236}">
                    <a16:creationId xmlns:a16="http://schemas.microsoft.com/office/drawing/2014/main" id="{7867ED05-0C95-5F2E-0762-082FE4525DEB}"/>
                  </a:ext>
                </a:extLst>
              </p:cNvPr>
              <p:cNvPicPr/>
              <p:nvPr/>
            </p:nvPicPr>
            <p:blipFill>
              <a:blip r:embed="rId18"/>
              <a:stretch>
                <a:fillRect/>
              </a:stretch>
            </p:blipFill>
            <p:spPr>
              <a:xfrm>
                <a:off x="7138626" y="-6273831"/>
                <a:ext cx="291493"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21C308C3-FDB6-5091-0B9B-D3BA140AFFE5}"/>
                  </a:ext>
                </a:extLst>
              </p14:cNvPr>
              <p14:cNvContentPartPr/>
              <p14:nvPr/>
            </p14:nvContentPartPr>
            <p14:xfrm>
              <a:off x="6550915" y="2873264"/>
              <a:ext cx="480758" cy="45719"/>
            </p14:xfrm>
          </p:contentPart>
        </mc:Choice>
        <mc:Fallback xmlns="">
          <p:pic>
            <p:nvPicPr>
              <p:cNvPr id="15" name="Ink 14">
                <a:extLst>
                  <a:ext uri="{FF2B5EF4-FFF2-40B4-BE49-F238E27FC236}">
                    <a16:creationId xmlns:a16="http://schemas.microsoft.com/office/drawing/2014/main" id="{21C308C3-FDB6-5091-0B9B-D3BA140AFFE5}"/>
                  </a:ext>
                </a:extLst>
              </p:cNvPr>
              <p:cNvPicPr/>
              <p:nvPr/>
            </p:nvPicPr>
            <p:blipFill>
              <a:blip r:embed="rId20"/>
              <a:stretch>
                <a:fillRect/>
              </a:stretch>
            </p:blipFill>
            <p:spPr>
              <a:xfrm>
                <a:off x="6514930" y="-6270536"/>
                <a:ext cx="55236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F2ED5A88-8885-25AD-41DF-4A7CDCFD00D4}"/>
                  </a:ext>
                </a:extLst>
              </p14:cNvPr>
              <p14:cNvContentPartPr/>
              <p14:nvPr/>
            </p14:nvContentPartPr>
            <p14:xfrm>
              <a:off x="3868901" y="2857988"/>
              <a:ext cx="480758" cy="45719"/>
            </p14:xfrm>
          </p:contentPart>
        </mc:Choice>
        <mc:Fallback xmlns="">
          <p:pic>
            <p:nvPicPr>
              <p:cNvPr id="16" name="Ink 15">
                <a:extLst>
                  <a:ext uri="{FF2B5EF4-FFF2-40B4-BE49-F238E27FC236}">
                    <a16:creationId xmlns:a16="http://schemas.microsoft.com/office/drawing/2014/main" id="{F2ED5A88-8885-25AD-41DF-4A7CDCFD00D4}"/>
                  </a:ext>
                </a:extLst>
              </p:cNvPr>
              <p:cNvPicPr/>
              <p:nvPr/>
            </p:nvPicPr>
            <p:blipFill>
              <a:blip r:embed="rId22"/>
              <a:stretch>
                <a:fillRect/>
              </a:stretch>
            </p:blipFill>
            <p:spPr>
              <a:xfrm>
                <a:off x="3832889" y="-6285812"/>
                <a:ext cx="55242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D81FFDC4-06A1-EE14-C74E-77F77D9FB6EF}"/>
                  </a:ext>
                </a:extLst>
              </p14:cNvPr>
              <p14:cNvContentPartPr/>
              <p14:nvPr/>
            </p14:nvContentPartPr>
            <p14:xfrm>
              <a:off x="7491163" y="2869968"/>
              <a:ext cx="208085" cy="45719"/>
            </p14:xfrm>
          </p:contentPart>
        </mc:Choice>
        <mc:Fallback xmlns="">
          <p:pic>
            <p:nvPicPr>
              <p:cNvPr id="17" name="Ink 16">
                <a:extLst>
                  <a:ext uri="{FF2B5EF4-FFF2-40B4-BE49-F238E27FC236}">
                    <a16:creationId xmlns:a16="http://schemas.microsoft.com/office/drawing/2014/main" id="{D81FFDC4-06A1-EE14-C74E-77F77D9FB6EF}"/>
                  </a:ext>
                </a:extLst>
              </p:cNvPr>
              <p:cNvPicPr/>
              <p:nvPr/>
            </p:nvPicPr>
            <p:blipFill>
              <a:blip r:embed="rId24"/>
              <a:stretch>
                <a:fillRect/>
              </a:stretch>
            </p:blipFill>
            <p:spPr>
              <a:xfrm>
                <a:off x="7455224" y="-6273832"/>
                <a:ext cx="279603"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828636E-267F-DD12-C3C4-9B6AF58C95AF}"/>
                  </a:ext>
                </a:extLst>
              </p14:cNvPr>
              <p14:cNvContentPartPr/>
              <p14:nvPr/>
            </p14:nvContentPartPr>
            <p14:xfrm>
              <a:off x="2551922" y="3078513"/>
              <a:ext cx="5147325" cy="360"/>
            </p14:xfrm>
          </p:contentPart>
        </mc:Choice>
        <mc:Fallback xmlns="">
          <p:pic>
            <p:nvPicPr>
              <p:cNvPr id="18" name="Ink 17">
                <a:extLst>
                  <a:ext uri="{FF2B5EF4-FFF2-40B4-BE49-F238E27FC236}">
                    <a16:creationId xmlns:a16="http://schemas.microsoft.com/office/drawing/2014/main" id="{0828636E-267F-DD12-C3C4-9B6AF58C95AF}"/>
                  </a:ext>
                </a:extLst>
              </p:cNvPr>
              <p:cNvPicPr/>
              <p:nvPr/>
            </p:nvPicPr>
            <p:blipFill>
              <a:blip r:embed="rId26"/>
              <a:stretch>
                <a:fillRect/>
              </a:stretch>
            </p:blipFill>
            <p:spPr>
              <a:xfrm>
                <a:off x="2515896" y="3006513"/>
                <a:ext cx="5219016"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B6B6AA58-51E3-A42A-FBDF-23B5599B3EA3}"/>
                  </a:ext>
                </a:extLst>
              </p14:cNvPr>
              <p14:cNvContentPartPr/>
              <p14:nvPr/>
            </p14:nvContentPartPr>
            <p14:xfrm>
              <a:off x="2551921" y="3289239"/>
              <a:ext cx="5147325" cy="360"/>
            </p14:xfrm>
          </p:contentPart>
        </mc:Choice>
        <mc:Fallback xmlns="">
          <p:pic>
            <p:nvPicPr>
              <p:cNvPr id="20" name="Ink 19">
                <a:extLst>
                  <a:ext uri="{FF2B5EF4-FFF2-40B4-BE49-F238E27FC236}">
                    <a16:creationId xmlns:a16="http://schemas.microsoft.com/office/drawing/2014/main" id="{B6B6AA58-51E3-A42A-FBDF-23B5599B3EA3}"/>
                  </a:ext>
                </a:extLst>
              </p:cNvPr>
              <p:cNvPicPr/>
              <p:nvPr/>
            </p:nvPicPr>
            <p:blipFill>
              <a:blip r:embed="rId26"/>
              <a:stretch>
                <a:fillRect/>
              </a:stretch>
            </p:blipFill>
            <p:spPr>
              <a:xfrm>
                <a:off x="2515895" y="3217239"/>
                <a:ext cx="5219016"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ADADC236-911F-3E2B-D4F8-6A78C0142F26}"/>
                  </a:ext>
                </a:extLst>
              </p14:cNvPr>
              <p14:cNvContentPartPr/>
              <p14:nvPr/>
            </p14:nvContentPartPr>
            <p14:xfrm>
              <a:off x="2551920" y="3519407"/>
              <a:ext cx="5147325" cy="360"/>
            </p14:xfrm>
          </p:contentPart>
        </mc:Choice>
        <mc:Fallback xmlns="">
          <p:pic>
            <p:nvPicPr>
              <p:cNvPr id="21" name="Ink 20">
                <a:extLst>
                  <a:ext uri="{FF2B5EF4-FFF2-40B4-BE49-F238E27FC236}">
                    <a16:creationId xmlns:a16="http://schemas.microsoft.com/office/drawing/2014/main" id="{ADADC236-911F-3E2B-D4F8-6A78C0142F26}"/>
                  </a:ext>
                </a:extLst>
              </p:cNvPr>
              <p:cNvPicPr/>
              <p:nvPr/>
            </p:nvPicPr>
            <p:blipFill>
              <a:blip r:embed="rId26"/>
              <a:stretch>
                <a:fillRect/>
              </a:stretch>
            </p:blipFill>
            <p:spPr>
              <a:xfrm>
                <a:off x="2515894" y="3447407"/>
                <a:ext cx="5219016"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743C2789-7066-6E8A-A431-960FF27BDE93}"/>
                  </a:ext>
                </a:extLst>
              </p14:cNvPr>
              <p14:cNvContentPartPr/>
              <p14:nvPr/>
            </p14:nvContentPartPr>
            <p14:xfrm>
              <a:off x="2551920" y="3746888"/>
              <a:ext cx="5147325" cy="360"/>
            </p14:xfrm>
          </p:contentPart>
        </mc:Choice>
        <mc:Fallback xmlns="">
          <p:pic>
            <p:nvPicPr>
              <p:cNvPr id="22" name="Ink 21">
                <a:extLst>
                  <a:ext uri="{FF2B5EF4-FFF2-40B4-BE49-F238E27FC236}">
                    <a16:creationId xmlns:a16="http://schemas.microsoft.com/office/drawing/2014/main" id="{743C2789-7066-6E8A-A431-960FF27BDE93}"/>
                  </a:ext>
                </a:extLst>
              </p:cNvPr>
              <p:cNvPicPr/>
              <p:nvPr/>
            </p:nvPicPr>
            <p:blipFill>
              <a:blip r:embed="rId26"/>
              <a:stretch>
                <a:fillRect/>
              </a:stretch>
            </p:blipFill>
            <p:spPr>
              <a:xfrm>
                <a:off x="2515894" y="3674888"/>
                <a:ext cx="5219016"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2EA580A5-A59A-EC17-20E9-89887506638C}"/>
                  </a:ext>
                </a:extLst>
              </p14:cNvPr>
              <p14:cNvContentPartPr/>
              <p14:nvPr/>
            </p14:nvContentPartPr>
            <p14:xfrm>
              <a:off x="2551920" y="3956034"/>
              <a:ext cx="2472216" cy="360"/>
            </p14:xfrm>
          </p:contentPart>
        </mc:Choice>
        <mc:Fallback xmlns="">
          <p:pic>
            <p:nvPicPr>
              <p:cNvPr id="23" name="Ink 22">
                <a:extLst>
                  <a:ext uri="{FF2B5EF4-FFF2-40B4-BE49-F238E27FC236}">
                    <a16:creationId xmlns:a16="http://schemas.microsoft.com/office/drawing/2014/main" id="{2EA580A5-A59A-EC17-20E9-89887506638C}"/>
                  </a:ext>
                </a:extLst>
              </p:cNvPr>
              <p:cNvPicPr/>
              <p:nvPr/>
            </p:nvPicPr>
            <p:blipFill>
              <a:blip r:embed="rId31"/>
              <a:stretch>
                <a:fillRect/>
              </a:stretch>
            </p:blipFill>
            <p:spPr>
              <a:xfrm>
                <a:off x="2515898" y="3884034"/>
                <a:ext cx="2543901" cy="144000"/>
              </a:xfrm>
              <a:prstGeom prst="rect">
                <a:avLst/>
              </a:prstGeom>
            </p:spPr>
          </p:pic>
        </mc:Fallback>
      </mc:AlternateContent>
      <p:sp>
        <p:nvSpPr>
          <p:cNvPr id="34" name="TextBox 33">
            <a:extLst>
              <a:ext uri="{FF2B5EF4-FFF2-40B4-BE49-F238E27FC236}">
                <a16:creationId xmlns:a16="http://schemas.microsoft.com/office/drawing/2014/main" id="{028A54E7-61FA-B0F2-25EA-8BDAE3FDEDA3}"/>
              </a:ext>
            </a:extLst>
          </p:cNvPr>
          <p:cNvSpPr txBox="1"/>
          <p:nvPr/>
        </p:nvSpPr>
        <p:spPr>
          <a:xfrm>
            <a:off x="802435" y="3125026"/>
            <a:ext cx="1541165" cy="338554"/>
          </a:xfrm>
          <a:prstGeom prst="rect">
            <a:avLst/>
          </a:prstGeom>
          <a:solidFill>
            <a:srgbClr val="A2D762"/>
          </a:solidFill>
          <a:ln>
            <a:solidFill>
              <a:schemeClr val="bg1"/>
            </a:solidFill>
          </a:ln>
        </p:spPr>
        <p:txBody>
          <a:bodyPr wrap="square" rtlCol="0">
            <a:spAutoFit/>
          </a:bodyPr>
          <a:lstStyle/>
          <a:p>
            <a:pPr algn="ctr"/>
            <a:r>
              <a:rPr lang="en-US" sz="1600" dirty="0"/>
              <a:t>Residency Flag</a:t>
            </a:r>
          </a:p>
        </p:txBody>
      </p:sp>
      <p:sp>
        <p:nvSpPr>
          <p:cNvPr id="35" name="Title 1">
            <a:extLst>
              <a:ext uri="{FF2B5EF4-FFF2-40B4-BE49-F238E27FC236}">
                <a16:creationId xmlns:a16="http://schemas.microsoft.com/office/drawing/2014/main" id="{8603DF3E-A306-5B73-3445-37368810FE99}"/>
              </a:ext>
            </a:extLst>
          </p:cNvPr>
          <p:cNvSpPr txBox="1">
            <a:spLocks/>
          </p:cNvSpPr>
          <p:nvPr/>
        </p:nvSpPr>
        <p:spPr>
          <a:xfrm>
            <a:off x="2750027" y="743930"/>
            <a:ext cx="6123114" cy="108810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Resident Attribute Header Structure</a:t>
            </a:r>
          </a:p>
        </p:txBody>
      </p:sp>
      <p:sp>
        <p:nvSpPr>
          <p:cNvPr id="37" name="TextBox 36">
            <a:extLst>
              <a:ext uri="{FF2B5EF4-FFF2-40B4-BE49-F238E27FC236}">
                <a16:creationId xmlns:a16="http://schemas.microsoft.com/office/drawing/2014/main" id="{A9431028-4E51-091A-C0BE-91B6DC7B5D7C}"/>
              </a:ext>
            </a:extLst>
          </p:cNvPr>
          <p:cNvSpPr txBox="1"/>
          <p:nvPr/>
        </p:nvSpPr>
        <p:spPr>
          <a:xfrm>
            <a:off x="798883" y="2027544"/>
            <a:ext cx="1541165" cy="584775"/>
          </a:xfrm>
          <a:prstGeom prst="rect">
            <a:avLst/>
          </a:prstGeom>
          <a:solidFill>
            <a:srgbClr val="FF40FF"/>
          </a:solidFill>
          <a:ln>
            <a:solidFill>
              <a:schemeClr val="bg1"/>
            </a:solidFill>
          </a:ln>
        </p:spPr>
        <p:txBody>
          <a:bodyPr wrap="square" rtlCol="0">
            <a:spAutoFit/>
          </a:bodyPr>
          <a:lstStyle/>
          <a:p>
            <a:pPr algn="ctr"/>
            <a:r>
              <a:rPr lang="en-US" sz="1600" dirty="0"/>
              <a:t>Attribute Signature</a:t>
            </a:r>
          </a:p>
        </p:txBody>
      </p:sp>
      <p:sp>
        <p:nvSpPr>
          <p:cNvPr id="39" name="TextBox 38">
            <a:extLst>
              <a:ext uri="{FF2B5EF4-FFF2-40B4-BE49-F238E27FC236}">
                <a16:creationId xmlns:a16="http://schemas.microsoft.com/office/drawing/2014/main" id="{62F0BAB5-0335-69C0-52A8-BFBE7B2F660A}"/>
              </a:ext>
            </a:extLst>
          </p:cNvPr>
          <p:cNvSpPr txBox="1"/>
          <p:nvPr/>
        </p:nvSpPr>
        <p:spPr>
          <a:xfrm>
            <a:off x="798883" y="2711577"/>
            <a:ext cx="1541165" cy="338554"/>
          </a:xfrm>
          <a:prstGeom prst="rect">
            <a:avLst/>
          </a:prstGeom>
          <a:solidFill>
            <a:srgbClr val="FF0000"/>
          </a:solidFill>
          <a:ln>
            <a:solidFill>
              <a:schemeClr val="bg1"/>
            </a:solidFill>
          </a:ln>
        </p:spPr>
        <p:txBody>
          <a:bodyPr wrap="square" rtlCol="0">
            <a:spAutoFit/>
          </a:bodyPr>
          <a:lstStyle/>
          <a:p>
            <a:pPr algn="ctr"/>
            <a:r>
              <a:rPr lang="en-US" sz="1600" dirty="0"/>
              <a:t>Attribute Size</a:t>
            </a:r>
          </a:p>
        </p:txBody>
      </p:sp>
      <p:sp>
        <p:nvSpPr>
          <p:cNvPr id="40" name="TextBox 39">
            <a:extLst>
              <a:ext uri="{FF2B5EF4-FFF2-40B4-BE49-F238E27FC236}">
                <a16:creationId xmlns:a16="http://schemas.microsoft.com/office/drawing/2014/main" id="{EDB39DF9-5A7C-771F-DAB9-404CCDEFC615}"/>
              </a:ext>
            </a:extLst>
          </p:cNvPr>
          <p:cNvSpPr txBox="1"/>
          <p:nvPr/>
        </p:nvSpPr>
        <p:spPr>
          <a:xfrm>
            <a:off x="802435" y="3595989"/>
            <a:ext cx="1541165" cy="584775"/>
          </a:xfrm>
          <a:prstGeom prst="rect">
            <a:avLst/>
          </a:prstGeom>
          <a:solidFill>
            <a:srgbClr val="D9AEFF"/>
          </a:solidFill>
          <a:ln>
            <a:solidFill>
              <a:schemeClr val="bg1"/>
            </a:solidFill>
          </a:ln>
        </p:spPr>
        <p:txBody>
          <a:bodyPr wrap="square" rtlCol="0">
            <a:spAutoFit/>
          </a:bodyPr>
          <a:lstStyle/>
          <a:p>
            <a:pPr algn="ctr"/>
            <a:r>
              <a:rPr lang="en-US" sz="1600" dirty="0"/>
              <a:t>Length of Attribute Name</a:t>
            </a:r>
          </a:p>
        </p:txBody>
      </p:sp>
      <p:sp>
        <p:nvSpPr>
          <p:cNvPr id="41" name="TextBox 40">
            <a:extLst>
              <a:ext uri="{FF2B5EF4-FFF2-40B4-BE49-F238E27FC236}">
                <a16:creationId xmlns:a16="http://schemas.microsoft.com/office/drawing/2014/main" id="{ECA18DFF-8E41-E780-E932-AAAD08E5ADCC}"/>
              </a:ext>
            </a:extLst>
          </p:cNvPr>
          <p:cNvSpPr txBox="1"/>
          <p:nvPr/>
        </p:nvSpPr>
        <p:spPr>
          <a:xfrm>
            <a:off x="798883" y="4299333"/>
            <a:ext cx="1541165" cy="584775"/>
          </a:xfrm>
          <a:prstGeom prst="rect">
            <a:avLst/>
          </a:prstGeom>
          <a:solidFill>
            <a:srgbClr val="2D7154"/>
          </a:solidFill>
          <a:ln>
            <a:solidFill>
              <a:schemeClr val="bg1"/>
            </a:solidFill>
          </a:ln>
        </p:spPr>
        <p:txBody>
          <a:bodyPr wrap="square" rtlCol="0">
            <a:spAutoFit/>
          </a:bodyPr>
          <a:lstStyle/>
          <a:p>
            <a:pPr algn="ctr"/>
            <a:r>
              <a:rPr lang="en-US" sz="1600" dirty="0"/>
              <a:t>Offset Name Field</a:t>
            </a:r>
          </a:p>
        </p:txBody>
      </p:sp>
      <p:sp>
        <p:nvSpPr>
          <p:cNvPr id="42" name="TextBox 41">
            <a:extLst>
              <a:ext uri="{FF2B5EF4-FFF2-40B4-BE49-F238E27FC236}">
                <a16:creationId xmlns:a16="http://schemas.microsoft.com/office/drawing/2014/main" id="{FB644790-8A76-1AF2-D1A0-2949000A227A}"/>
              </a:ext>
            </a:extLst>
          </p:cNvPr>
          <p:cNvSpPr txBox="1"/>
          <p:nvPr/>
        </p:nvSpPr>
        <p:spPr>
          <a:xfrm>
            <a:off x="811490" y="4997509"/>
            <a:ext cx="1541165" cy="338554"/>
          </a:xfrm>
          <a:prstGeom prst="rect">
            <a:avLst/>
          </a:prstGeom>
          <a:solidFill>
            <a:srgbClr val="7F88C7"/>
          </a:solidFill>
          <a:ln>
            <a:solidFill>
              <a:schemeClr val="bg1"/>
            </a:solidFill>
          </a:ln>
        </p:spPr>
        <p:txBody>
          <a:bodyPr wrap="square" rtlCol="0">
            <a:spAutoFit/>
          </a:bodyPr>
          <a:lstStyle/>
          <a:p>
            <a:pPr algn="ctr"/>
            <a:r>
              <a:rPr lang="en-US" sz="1600" dirty="0"/>
              <a:t>Status Flag</a:t>
            </a:r>
          </a:p>
        </p:txBody>
      </p:sp>
      <p:sp>
        <p:nvSpPr>
          <p:cNvPr id="43" name="TextBox 42">
            <a:extLst>
              <a:ext uri="{FF2B5EF4-FFF2-40B4-BE49-F238E27FC236}">
                <a16:creationId xmlns:a16="http://schemas.microsoft.com/office/drawing/2014/main" id="{42E057A5-681E-3E36-0245-E0840FFB6199}"/>
              </a:ext>
            </a:extLst>
          </p:cNvPr>
          <p:cNvSpPr txBox="1"/>
          <p:nvPr/>
        </p:nvSpPr>
        <p:spPr>
          <a:xfrm>
            <a:off x="9813219" y="2027544"/>
            <a:ext cx="1541165" cy="338554"/>
          </a:xfrm>
          <a:prstGeom prst="rect">
            <a:avLst/>
          </a:prstGeom>
          <a:solidFill>
            <a:srgbClr val="0069AF"/>
          </a:solidFill>
          <a:ln>
            <a:solidFill>
              <a:schemeClr val="bg1"/>
            </a:solidFill>
          </a:ln>
        </p:spPr>
        <p:txBody>
          <a:bodyPr wrap="square" rtlCol="0">
            <a:spAutoFit/>
          </a:bodyPr>
          <a:lstStyle/>
          <a:p>
            <a:pPr algn="ctr"/>
            <a:r>
              <a:rPr lang="en-US" sz="1600" dirty="0"/>
              <a:t>Attribute ID</a:t>
            </a:r>
          </a:p>
        </p:txBody>
      </p:sp>
      <p:sp>
        <p:nvSpPr>
          <p:cNvPr id="45" name="TextBox 44">
            <a:extLst>
              <a:ext uri="{FF2B5EF4-FFF2-40B4-BE49-F238E27FC236}">
                <a16:creationId xmlns:a16="http://schemas.microsoft.com/office/drawing/2014/main" id="{23C0BBF3-9515-EF38-D98A-640281DE2C00}"/>
              </a:ext>
            </a:extLst>
          </p:cNvPr>
          <p:cNvSpPr txBox="1"/>
          <p:nvPr/>
        </p:nvSpPr>
        <p:spPr>
          <a:xfrm>
            <a:off x="9807969" y="2480404"/>
            <a:ext cx="1541165" cy="338554"/>
          </a:xfrm>
          <a:prstGeom prst="rect">
            <a:avLst/>
          </a:prstGeom>
          <a:solidFill>
            <a:srgbClr val="969696"/>
          </a:solidFill>
          <a:ln>
            <a:solidFill>
              <a:schemeClr val="bg1"/>
            </a:solidFill>
          </a:ln>
        </p:spPr>
        <p:txBody>
          <a:bodyPr wrap="square" rtlCol="0">
            <a:spAutoFit/>
          </a:bodyPr>
          <a:lstStyle/>
          <a:p>
            <a:pPr algn="ctr"/>
            <a:r>
              <a:rPr lang="en-US" sz="1600" dirty="0"/>
              <a:t>Size </a:t>
            </a:r>
            <a:r>
              <a:rPr lang="en-US" sz="1600"/>
              <a:t>of content</a:t>
            </a:r>
            <a:endParaRPr lang="en-US" sz="1600" dirty="0"/>
          </a:p>
        </p:txBody>
      </p:sp>
      <p:sp>
        <p:nvSpPr>
          <p:cNvPr id="46" name="TextBox 45">
            <a:extLst>
              <a:ext uri="{FF2B5EF4-FFF2-40B4-BE49-F238E27FC236}">
                <a16:creationId xmlns:a16="http://schemas.microsoft.com/office/drawing/2014/main" id="{43BDA0CC-9D47-C183-4EFC-063E6BCDD591}"/>
              </a:ext>
            </a:extLst>
          </p:cNvPr>
          <p:cNvSpPr txBox="1"/>
          <p:nvPr/>
        </p:nvSpPr>
        <p:spPr>
          <a:xfrm>
            <a:off x="9807971" y="2881731"/>
            <a:ext cx="1541165" cy="830997"/>
          </a:xfrm>
          <a:prstGeom prst="rect">
            <a:avLst/>
          </a:prstGeom>
          <a:solidFill>
            <a:srgbClr val="00FDFF"/>
          </a:solidFill>
          <a:ln>
            <a:solidFill>
              <a:schemeClr val="bg1"/>
            </a:solidFill>
          </a:ln>
        </p:spPr>
        <p:txBody>
          <a:bodyPr wrap="square" rtlCol="0">
            <a:spAutoFit/>
          </a:bodyPr>
          <a:lstStyle/>
          <a:p>
            <a:pPr algn="ctr"/>
            <a:r>
              <a:rPr lang="en-US" sz="1600" dirty="0"/>
              <a:t>Offset Of Attribute Content</a:t>
            </a:r>
          </a:p>
        </p:txBody>
      </p:sp>
      <p:sp>
        <p:nvSpPr>
          <p:cNvPr id="47" name="TextBox 46">
            <a:extLst>
              <a:ext uri="{FF2B5EF4-FFF2-40B4-BE49-F238E27FC236}">
                <a16:creationId xmlns:a16="http://schemas.microsoft.com/office/drawing/2014/main" id="{2530E459-1218-2A1E-4A6F-5F9F86E92FE6}"/>
              </a:ext>
            </a:extLst>
          </p:cNvPr>
          <p:cNvSpPr txBox="1"/>
          <p:nvPr/>
        </p:nvSpPr>
        <p:spPr>
          <a:xfrm>
            <a:off x="9807970" y="3801633"/>
            <a:ext cx="1541165" cy="338554"/>
          </a:xfrm>
          <a:prstGeom prst="rect">
            <a:avLst/>
          </a:prstGeom>
          <a:solidFill>
            <a:srgbClr val="D0800A"/>
          </a:solidFill>
          <a:ln>
            <a:solidFill>
              <a:schemeClr val="bg1"/>
            </a:solidFill>
          </a:ln>
        </p:spPr>
        <p:txBody>
          <a:bodyPr wrap="square" rtlCol="0">
            <a:spAutoFit/>
          </a:bodyPr>
          <a:lstStyle/>
          <a:p>
            <a:pPr algn="ctr"/>
            <a:r>
              <a:rPr lang="en-US" sz="1600" dirty="0"/>
              <a:t>Index Flag</a:t>
            </a:r>
          </a:p>
        </p:txBody>
      </p:sp>
      <p:sp>
        <p:nvSpPr>
          <p:cNvPr id="48" name="TextBox 47">
            <a:extLst>
              <a:ext uri="{FF2B5EF4-FFF2-40B4-BE49-F238E27FC236}">
                <a16:creationId xmlns:a16="http://schemas.microsoft.com/office/drawing/2014/main" id="{9F0BE0B3-5293-7560-F1E6-2A91B7BD2A1F}"/>
              </a:ext>
            </a:extLst>
          </p:cNvPr>
          <p:cNvSpPr txBox="1"/>
          <p:nvPr/>
        </p:nvSpPr>
        <p:spPr>
          <a:xfrm>
            <a:off x="9807969" y="4202960"/>
            <a:ext cx="1541165" cy="338554"/>
          </a:xfrm>
          <a:prstGeom prst="rect">
            <a:avLst/>
          </a:prstGeom>
          <a:solidFill>
            <a:srgbClr val="5EE865"/>
          </a:solidFill>
          <a:ln>
            <a:solidFill>
              <a:schemeClr val="bg1"/>
            </a:solidFill>
          </a:ln>
        </p:spPr>
        <p:txBody>
          <a:bodyPr wrap="square" rtlCol="0">
            <a:spAutoFit/>
          </a:bodyPr>
          <a:lstStyle/>
          <a:p>
            <a:pPr algn="ctr"/>
            <a:r>
              <a:rPr lang="en-US" sz="1600" dirty="0"/>
              <a:t>Padding</a:t>
            </a:r>
          </a:p>
        </p:txBody>
      </p:sp>
      <p:sp>
        <p:nvSpPr>
          <p:cNvPr id="49" name="TextBox 48">
            <a:extLst>
              <a:ext uri="{FF2B5EF4-FFF2-40B4-BE49-F238E27FC236}">
                <a16:creationId xmlns:a16="http://schemas.microsoft.com/office/drawing/2014/main" id="{452210C6-9944-D324-A130-A3232CC71321}"/>
              </a:ext>
            </a:extLst>
          </p:cNvPr>
          <p:cNvSpPr txBox="1"/>
          <p:nvPr/>
        </p:nvSpPr>
        <p:spPr>
          <a:xfrm>
            <a:off x="9810860" y="4593047"/>
            <a:ext cx="1541165" cy="584775"/>
          </a:xfrm>
          <a:prstGeom prst="rect">
            <a:avLst/>
          </a:prstGeom>
          <a:solidFill>
            <a:srgbClr val="FFFC00"/>
          </a:solidFill>
          <a:ln>
            <a:solidFill>
              <a:schemeClr val="bg1"/>
            </a:solidFill>
          </a:ln>
        </p:spPr>
        <p:txBody>
          <a:bodyPr wrap="square" rtlCol="0">
            <a:spAutoFit/>
          </a:bodyPr>
          <a:lstStyle/>
          <a:p>
            <a:pPr algn="ctr"/>
            <a:r>
              <a:rPr lang="en-US" sz="1600" dirty="0"/>
              <a:t>Attribute Content</a:t>
            </a:r>
          </a:p>
        </p:txBody>
      </p:sp>
    </p:spTree>
    <p:extLst>
      <p:ext uri="{BB962C8B-B14F-4D97-AF65-F5344CB8AC3E}">
        <p14:creationId xmlns:p14="http://schemas.microsoft.com/office/powerpoint/2010/main" val="3307556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6D59-48AE-512E-AA4E-87989D3E688C}"/>
              </a:ext>
            </a:extLst>
          </p:cNvPr>
          <p:cNvSpPr>
            <a:spLocks noGrp="1"/>
          </p:cNvSpPr>
          <p:nvPr>
            <p:ph type="title"/>
          </p:nvPr>
        </p:nvSpPr>
        <p:spPr/>
        <p:txBody>
          <a:bodyPr/>
          <a:lstStyle/>
          <a:p>
            <a:r>
              <a:rPr lang="en-US" dirty="0"/>
              <a:t>Residency</a:t>
            </a:r>
          </a:p>
        </p:txBody>
      </p:sp>
      <p:sp>
        <p:nvSpPr>
          <p:cNvPr id="3" name="Content Placeholder 2">
            <a:extLst>
              <a:ext uri="{FF2B5EF4-FFF2-40B4-BE49-F238E27FC236}">
                <a16:creationId xmlns:a16="http://schemas.microsoft.com/office/drawing/2014/main" id="{D99C2ECD-397B-DC67-48B0-BFD47395D6FD}"/>
              </a:ext>
            </a:extLst>
          </p:cNvPr>
          <p:cNvSpPr>
            <a:spLocks noGrp="1"/>
          </p:cNvSpPr>
          <p:nvPr>
            <p:ph idx="1"/>
          </p:nvPr>
        </p:nvSpPr>
        <p:spPr/>
        <p:txBody>
          <a:bodyPr>
            <a:normAutofit fontScale="92500" lnSpcReduction="20000"/>
          </a:bodyPr>
          <a:lstStyle/>
          <a:p>
            <a:r>
              <a:rPr lang="en-US" dirty="0"/>
              <a:t>Attributes can be resident, meaning they fit entirely within the MFT record (MFT record size is 1024 bytes), or non-resident means the content is stored elsewhere on the disk.</a:t>
            </a:r>
          </a:p>
          <a:p>
            <a:r>
              <a:rPr lang="en-US" dirty="0"/>
              <a:t>Resident attributes are typically smaller and contained entirely within the MFT record, while non-resident attributes may require additional disk space to store their data.</a:t>
            </a:r>
          </a:p>
          <a:p>
            <a:r>
              <a:rPr lang="en-US" dirty="0"/>
              <a:t>In summary:</a:t>
            </a:r>
          </a:p>
          <a:p>
            <a:pPr lvl="1"/>
            <a:r>
              <a:rPr lang="en-US" dirty="0"/>
              <a:t>Resident (0) – The content of the attribute is contained in the MFT entry </a:t>
            </a:r>
          </a:p>
          <a:p>
            <a:pPr lvl="1"/>
            <a:r>
              <a:rPr lang="en-US" dirty="0"/>
              <a:t>Non-resident (1) – The content of the attribute is contained in clusters not in the MFT entry </a:t>
            </a:r>
          </a:p>
        </p:txBody>
      </p:sp>
    </p:spTree>
    <p:extLst>
      <p:ext uri="{BB962C8B-B14F-4D97-AF65-F5344CB8AC3E}">
        <p14:creationId xmlns:p14="http://schemas.microsoft.com/office/powerpoint/2010/main" val="3270477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641280C-414C-DB91-8AB7-3BA9F697E0CD}"/>
              </a:ext>
            </a:extLst>
          </p:cNvPr>
          <p:cNvSpPr>
            <a:spLocks noGrp="1"/>
          </p:cNvSpPr>
          <p:nvPr>
            <p:ph type="title"/>
          </p:nvPr>
        </p:nvSpPr>
        <p:spPr>
          <a:xfrm>
            <a:off x="1295402" y="982132"/>
            <a:ext cx="3660056" cy="1325373"/>
          </a:xfrm>
        </p:spPr>
        <p:txBody>
          <a:bodyPr anchor="b">
            <a:normAutofit/>
          </a:bodyPr>
          <a:lstStyle/>
          <a:p>
            <a:r>
              <a:rPr lang="en-US" sz="2800" dirty="0">
                <a:solidFill>
                  <a:srgbClr val="262626"/>
                </a:solidFill>
              </a:rPr>
              <a:t>Important Notes About Attributes Header</a:t>
            </a:r>
          </a:p>
        </p:txBody>
      </p:sp>
      <p:cxnSp>
        <p:nvCxnSpPr>
          <p:cNvPr id="17" name="Straight Connector 1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27E50E5-A540-50C7-65A5-B862A489FEAE}"/>
              </a:ext>
            </a:extLst>
          </p:cNvPr>
          <p:cNvSpPr>
            <a:spLocks noGrp="1"/>
          </p:cNvSpPr>
          <p:nvPr>
            <p:ph idx="1"/>
          </p:nvPr>
        </p:nvSpPr>
        <p:spPr>
          <a:xfrm>
            <a:off x="1295401" y="2493774"/>
            <a:ext cx="3660057" cy="3382094"/>
          </a:xfrm>
        </p:spPr>
        <p:txBody>
          <a:bodyPr>
            <a:normAutofit/>
          </a:bodyPr>
          <a:lstStyle/>
          <a:p>
            <a:pPr algn="ctr">
              <a:spcBef>
                <a:spcPts val="0"/>
              </a:spcBef>
              <a:spcAft>
                <a:spcPts val="0"/>
              </a:spcAft>
            </a:pPr>
            <a:r>
              <a:rPr lang="en-US" sz="2000" dirty="0">
                <a:solidFill>
                  <a:srgbClr val="262626"/>
                </a:solidFill>
              </a:rPr>
              <a:t>Status flag is used to indicate the current status of the attribute: </a:t>
            </a:r>
          </a:p>
          <a:p>
            <a:pPr marL="0" indent="0" algn="ctr">
              <a:buNone/>
            </a:pPr>
            <a:endParaRPr lang="en-US" sz="1600" dirty="0">
              <a:solidFill>
                <a:srgbClr val="262626"/>
              </a:solidFill>
            </a:endParaRPr>
          </a:p>
          <a:p>
            <a:pPr marL="0" indent="0" algn="ctr">
              <a:buNone/>
            </a:pPr>
            <a:endParaRPr lang="en-US" sz="1600" dirty="0">
              <a:solidFill>
                <a:srgbClr val="262626"/>
              </a:solidFill>
            </a:endParaRPr>
          </a:p>
        </p:txBody>
      </p:sp>
      <p:graphicFrame>
        <p:nvGraphicFramePr>
          <p:cNvPr id="4" name="Table 3">
            <a:extLst>
              <a:ext uri="{FF2B5EF4-FFF2-40B4-BE49-F238E27FC236}">
                <a16:creationId xmlns:a16="http://schemas.microsoft.com/office/drawing/2014/main" id="{34514875-469D-3715-95D8-5DCD99F5D791}"/>
              </a:ext>
            </a:extLst>
          </p:cNvPr>
          <p:cNvGraphicFramePr>
            <a:graphicFrameLocks noGrp="1"/>
          </p:cNvGraphicFramePr>
          <p:nvPr>
            <p:extLst>
              <p:ext uri="{D42A27DB-BD31-4B8C-83A1-F6EECF244321}">
                <p14:modId xmlns:p14="http://schemas.microsoft.com/office/powerpoint/2010/main" val="1648995809"/>
              </p:ext>
            </p:extLst>
          </p:nvPr>
        </p:nvGraphicFramePr>
        <p:xfrm>
          <a:off x="5418668" y="1574838"/>
          <a:ext cx="5469467" cy="2675161"/>
        </p:xfrm>
        <a:graphic>
          <a:graphicData uri="http://schemas.openxmlformats.org/drawingml/2006/table">
            <a:tbl>
              <a:tblPr firstRow="1" bandRow="1">
                <a:tableStyleId>{5C22544A-7EE6-4342-B048-85BDC9FD1C3A}</a:tableStyleId>
              </a:tblPr>
              <a:tblGrid>
                <a:gridCol w="2225454">
                  <a:extLst>
                    <a:ext uri="{9D8B030D-6E8A-4147-A177-3AD203B41FA5}">
                      <a16:colId xmlns:a16="http://schemas.microsoft.com/office/drawing/2014/main" val="2270323555"/>
                    </a:ext>
                  </a:extLst>
                </a:gridCol>
                <a:gridCol w="3244013">
                  <a:extLst>
                    <a:ext uri="{9D8B030D-6E8A-4147-A177-3AD203B41FA5}">
                      <a16:colId xmlns:a16="http://schemas.microsoft.com/office/drawing/2014/main" val="3613907202"/>
                    </a:ext>
                  </a:extLst>
                </a:gridCol>
              </a:tblGrid>
              <a:tr h="608829">
                <a:tc>
                  <a:txBody>
                    <a:bodyPr/>
                    <a:lstStyle/>
                    <a:p>
                      <a:pPr algn="ctr"/>
                      <a:r>
                        <a:rPr lang="en-US" sz="2700"/>
                        <a:t>Flag Value </a:t>
                      </a:r>
                    </a:p>
                  </a:txBody>
                  <a:tcPr marL="138370" marR="138370" marT="69185" marB="69185"/>
                </a:tc>
                <a:tc>
                  <a:txBody>
                    <a:bodyPr/>
                    <a:lstStyle/>
                    <a:p>
                      <a:pPr algn="ctr"/>
                      <a:r>
                        <a:rPr lang="en-US" sz="2700"/>
                        <a:t>Description </a:t>
                      </a:r>
                    </a:p>
                  </a:txBody>
                  <a:tcPr marL="138370" marR="138370" marT="69185" marB="69185"/>
                </a:tc>
                <a:extLst>
                  <a:ext uri="{0D108BD9-81ED-4DB2-BD59-A6C34878D82A}">
                    <a16:rowId xmlns:a16="http://schemas.microsoft.com/office/drawing/2014/main" val="1490634056"/>
                  </a:ext>
                </a:extLst>
              </a:tr>
              <a:tr h="516583">
                <a:tc>
                  <a:txBody>
                    <a:bodyPr/>
                    <a:lstStyle/>
                    <a:p>
                      <a:r>
                        <a:rPr lang="en-US" sz="2100"/>
                        <a:t>00 00</a:t>
                      </a:r>
                    </a:p>
                  </a:txBody>
                  <a:tcPr marL="138370" marR="138370" marT="69185" marB="69185"/>
                </a:tc>
                <a:tc>
                  <a:txBody>
                    <a:bodyPr/>
                    <a:lstStyle/>
                    <a:p>
                      <a:pPr algn="ctr"/>
                      <a:r>
                        <a:rPr lang="en-US" sz="2100"/>
                        <a:t>Normal attribute</a:t>
                      </a:r>
                    </a:p>
                  </a:txBody>
                  <a:tcPr marL="138370" marR="138370" marT="69185" marB="69185"/>
                </a:tc>
                <a:extLst>
                  <a:ext uri="{0D108BD9-81ED-4DB2-BD59-A6C34878D82A}">
                    <a16:rowId xmlns:a16="http://schemas.microsoft.com/office/drawing/2014/main" val="3802069123"/>
                  </a:ext>
                </a:extLst>
              </a:tr>
              <a:tr h="516583">
                <a:tc>
                  <a:txBody>
                    <a:bodyPr/>
                    <a:lstStyle/>
                    <a:p>
                      <a:r>
                        <a:rPr lang="en-US" sz="2100" dirty="0"/>
                        <a:t>00 01</a:t>
                      </a:r>
                    </a:p>
                  </a:txBody>
                  <a:tcPr marL="138370" marR="138370" marT="69185" marB="69185"/>
                </a:tc>
                <a:tc>
                  <a:txBody>
                    <a:bodyPr/>
                    <a:lstStyle/>
                    <a:p>
                      <a:pPr algn="ctr"/>
                      <a:r>
                        <a:rPr lang="en-US" sz="2100" dirty="0"/>
                        <a:t>Compressed attribute</a:t>
                      </a:r>
                    </a:p>
                  </a:txBody>
                  <a:tcPr marL="138370" marR="138370" marT="69185" marB="69185"/>
                </a:tc>
                <a:extLst>
                  <a:ext uri="{0D108BD9-81ED-4DB2-BD59-A6C34878D82A}">
                    <a16:rowId xmlns:a16="http://schemas.microsoft.com/office/drawing/2014/main" val="3266332338"/>
                  </a:ext>
                </a:extLst>
              </a:tr>
              <a:tr h="516583">
                <a:tc>
                  <a:txBody>
                    <a:bodyPr/>
                    <a:lstStyle/>
                    <a:p>
                      <a:r>
                        <a:rPr lang="en-US" sz="2100"/>
                        <a:t>40 00</a:t>
                      </a:r>
                    </a:p>
                  </a:txBody>
                  <a:tcPr marL="138370" marR="138370" marT="69185" marB="69185"/>
                </a:tc>
                <a:tc>
                  <a:txBody>
                    <a:bodyPr/>
                    <a:lstStyle/>
                    <a:p>
                      <a:pPr algn="ctr"/>
                      <a:r>
                        <a:rPr lang="en-US" sz="2100"/>
                        <a:t>Encrypted attribute</a:t>
                      </a:r>
                    </a:p>
                  </a:txBody>
                  <a:tcPr marL="138370" marR="138370" marT="69185" marB="69185"/>
                </a:tc>
                <a:extLst>
                  <a:ext uri="{0D108BD9-81ED-4DB2-BD59-A6C34878D82A}">
                    <a16:rowId xmlns:a16="http://schemas.microsoft.com/office/drawing/2014/main" val="2581523242"/>
                  </a:ext>
                </a:extLst>
              </a:tr>
              <a:tr h="516583">
                <a:tc>
                  <a:txBody>
                    <a:bodyPr/>
                    <a:lstStyle/>
                    <a:p>
                      <a:r>
                        <a:rPr lang="en-US" sz="2100"/>
                        <a:t>80 00</a:t>
                      </a:r>
                    </a:p>
                  </a:txBody>
                  <a:tcPr marL="138370" marR="138370" marT="69185" marB="69185"/>
                </a:tc>
                <a:tc>
                  <a:txBody>
                    <a:bodyPr/>
                    <a:lstStyle/>
                    <a:p>
                      <a:pPr algn="ctr"/>
                      <a:r>
                        <a:rPr lang="en-US" sz="2100" dirty="0"/>
                        <a:t>Sparse attribute</a:t>
                      </a:r>
                    </a:p>
                  </a:txBody>
                  <a:tcPr marL="138370" marR="138370" marT="69185" marB="69185"/>
                </a:tc>
                <a:extLst>
                  <a:ext uri="{0D108BD9-81ED-4DB2-BD59-A6C34878D82A}">
                    <a16:rowId xmlns:a16="http://schemas.microsoft.com/office/drawing/2014/main" val="1340315856"/>
                  </a:ext>
                </a:extLst>
              </a:tr>
            </a:tbl>
          </a:graphicData>
        </a:graphic>
      </p:graphicFrame>
    </p:spTree>
    <p:extLst>
      <p:ext uri="{BB962C8B-B14F-4D97-AF65-F5344CB8AC3E}">
        <p14:creationId xmlns:p14="http://schemas.microsoft.com/office/powerpoint/2010/main" val="1315988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9159-3D04-E2BC-4AC1-B6B7C7F6C4CB}"/>
              </a:ext>
            </a:extLst>
          </p:cNvPr>
          <p:cNvSpPr>
            <a:spLocks noGrp="1"/>
          </p:cNvSpPr>
          <p:nvPr>
            <p:ph type="title"/>
          </p:nvPr>
        </p:nvSpPr>
        <p:spPr/>
        <p:txBody>
          <a:bodyPr>
            <a:normAutofit fontScale="90000"/>
          </a:bodyPr>
          <a:lstStyle/>
          <a:p>
            <a:r>
              <a:rPr lang="en-US" dirty="0"/>
              <a:t>How to locate the attributes in MFT record</a:t>
            </a:r>
          </a:p>
        </p:txBody>
      </p:sp>
      <p:sp>
        <p:nvSpPr>
          <p:cNvPr id="3" name="Content Placeholder 2">
            <a:extLst>
              <a:ext uri="{FF2B5EF4-FFF2-40B4-BE49-F238E27FC236}">
                <a16:creationId xmlns:a16="http://schemas.microsoft.com/office/drawing/2014/main" id="{C5DC9B83-7138-57B1-4DD1-C0986AFF4E6B}"/>
              </a:ext>
            </a:extLst>
          </p:cNvPr>
          <p:cNvSpPr>
            <a:spLocks noGrp="1"/>
          </p:cNvSpPr>
          <p:nvPr>
            <p:ph idx="1"/>
          </p:nvPr>
        </p:nvSpPr>
        <p:spPr>
          <a:xfrm>
            <a:off x="1295401" y="2556931"/>
            <a:ext cx="9601196" cy="3817989"/>
          </a:xfrm>
        </p:spPr>
        <p:txBody>
          <a:bodyPr>
            <a:normAutofit/>
          </a:bodyPr>
          <a:lstStyle/>
          <a:p>
            <a:r>
              <a:rPr lang="en-US" sz="2000" dirty="0"/>
              <a:t>Find the Offset to the First Attribute:</a:t>
            </a:r>
          </a:p>
          <a:p>
            <a:pPr lvl="1"/>
            <a:r>
              <a:rPr lang="en-US" sz="1800" dirty="0"/>
              <a:t>Look for the offset value that indicates the position of the first attribute. This offset is typically specified in the MFT header.</a:t>
            </a:r>
          </a:p>
          <a:p>
            <a:r>
              <a:rPr lang="en-US" sz="2000" dirty="0"/>
              <a:t>Calculate the Position of the Next Attribute:</a:t>
            </a:r>
          </a:p>
          <a:p>
            <a:pPr lvl="1"/>
            <a:r>
              <a:rPr lang="en-US" sz="1800" dirty="0"/>
              <a:t>Once you have the offset to the first attribute, add it to the size of the first attribute to find the position of the second attribute.</a:t>
            </a:r>
          </a:p>
          <a:p>
            <a:pPr lvl="1"/>
            <a:r>
              <a:rPr lang="en-US" sz="1800" dirty="0"/>
              <a:t>To find subsequent attributes, keep adding the size of each attribute to the position of the previous attribute.</a:t>
            </a:r>
          </a:p>
          <a:p>
            <a:pPr lvl="1"/>
            <a:r>
              <a:rPr lang="en-US" dirty="0"/>
              <a:t>Continue calculating the positions of attributes until you find one where the next attribute's offset value is </a:t>
            </a:r>
            <a:r>
              <a:rPr lang="en-US" b="1" dirty="0">
                <a:solidFill>
                  <a:srgbClr val="FF0000"/>
                </a:solidFill>
              </a:rPr>
              <a:t>“FF </a:t>
            </a:r>
            <a:r>
              <a:rPr lang="en-US" b="1" dirty="0" err="1">
                <a:solidFill>
                  <a:srgbClr val="FF0000"/>
                </a:solidFill>
              </a:rPr>
              <a:t>FF</a:t>
            </a:r>
            <a:r>
              <a:rPr lang="en-US" b="1" dirty="0">
                <a:solidFill>
                  <a:srgbClr val="FF0000"/>
                </a:solidFill>
              </a:rPr>
              <a:t> </a:t>
            </a:r>
            <a:r>
              <a:rPr lang="en-US" b="1" dirty="0" err="1">
                <a:solidFill>
                  <a:srgbClr val="FF0000"/>
                </a:solidFill>
              </a:rPr>
              <a:t>FF</a:t>
            </a:r>
            <a:r>
              <a:rPr lang="en-US" b="1" dirty="0">
                <a:solidFill>
                  <a:srgbClr val="FF0000"/>
                </a:solidFill>
              </a:rPr>
              <a:t> </a:t>
            </a:r>
            <a:r>
              <a:rPr lang="en-US" b="1" dirty="0" err="1">
                <a:solidFill>
                  <a:srgbClr val="FF0000"/>
                </a:solidFill>
              </a:rPr>
              <a:t>FF</a:t>
            </a:r>
            <a:r>
              <a:rPr lang="en-US" b="1" dirty="0">
                <a:solidFill>
                  <a:srgbClr val="FF0000"/>
                </a:solidFill>
              </a:rPr>
              <a:t>”</a:t>
            </a:r>
            <a:r>
              <a:rPr lang="en-US" dirty="0"/>
              <a:t>.</a:t>
            </a:r>
          </a:p>
        </p:txBody>
      </p:sp>
    </p:spTree>
    <p:extLst>
      <p:ext uri="{BB962C8B-B14F-4D97-AF65-F5344CB8AC3E}">
        <p14:creationId xmlns:p14="http://schemas.microsoft.com/office/powerpoint/2010/main" val="209382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9159-3D04-E2BC-4AC1-B6B7C7F6C4CB}"/>
              </a:ext>
            </a:extLst>
          </p:cNvPr>
          <p:cNvSpPr>
            <a:spLocks noGrp="1"/>
          </p:cNvSpPr>
          <p:nvPr>
            <p:ph type="title"/>
          </p:nvPr>
        </p:nvSpPr>
        <p:spPr/>
        <p:txBody>
          <a:bodyPr>
            <a:noAutofit/>
          </a:bodyPr>
          <a:lstStyle/>
          <a:p>
            <a:r>
              <a:rPr lang="en-US" sz="3200" dirty="0"/>
              <a:t>How to locate the attributes in MFT record (continued)</a:t>
            </a:r>
          </a:p>
        </p:txBody>
      </p:sp>
      <p:sp>
        <p:nvSpPr>
          <p:cNvPr id="3" name="Content Placeholder 2">
            <a:extLst>
              <a:ext uri="{FF2B5EF4-FFF2-40B4-BE49-F238E27FC236}">
                <a16:creationId xmlns:a16="http://schemas.microsoft.com/office/drawing/2014/main" id="{C5DC9B83-7138-57B1-4DD1-C0986AFF4E6B}"/>
              </a:ext>
            </a:extLst>
          </p:cNvPr>
          <p:cNvSpPr>
            <a:spLocks noGrp="1"/>
          </p:cNvSpPr>
          <p:nvPr>
            <p:ph idx="1"/>
          </p:nvPr>
        </p:nvSpPr>
        <p:spPr>
          <a:xfrm>
            <a:off x="1295401" y="2556931"/>
            <a:ext cx="9601196" cy="3817989"/>
          </a:xfrm>
        </p:spPr>
        <p:txBody>
          <a:bodyPr>
            <a:normAutofit/>
          </a:bodyPr>
          <a:lstStyle/>
          <a:p>
            <a:pPr marL="457200" lvl="1" indent="0">
              <a:buNone/>
            </a:pPr>
            <a:r>
              <a:rPr lang="en-US" sz="1800" dirty="0"/>
              <a:t>Important Notes:</a:t>
            </a:r>
          </a:p>
          <a:p>
            <a:pPr lvl="1"/>
            <a:r>
              <a:rPr lang="en-US" sz="1800" dirty="0"/>
              <a:t>Starting Point for Attributes:</a:t>
            </a:r>
          </a:p>
          <a:p>
            <a:pPr lvl="2"/>
            <a:r>
              <a:rPr lang="en-US" sz="1600" dirty="0"/>
              <a:t>Begin counting from the position of the MFT signature in the file.</a:t>
            </a:r>
          </a:p>
          <a:p>
            <a:pPr lvl="2"/>
            <a:r>
              <a:rPr lang="en-US" sz="1600" dirty="0"/>
              <a:t>The offset to the first attribute is determined from this starting point.</a:t>
            </a:r>
          </a:p>
          <a:p>
            <a:pPr lvl="1"/>
            <a:r>
              <a:rPr lang="en-US" sz="1800" dirty="0"/>
              <a:t>Identifying the Last Attribute:</a:t>
            </a:r>
          </a:p>
          <a:p>
            <a:pPr lvl="2"/>
            <a:r>
              <a:rPr lang="en-US" sz="1600" dirty="0"/>
              <a:t>Look for the value 0xFFFFFFFF to indicate the end of attributes in the MFT record. When you encounter this value as the offset for the next attribute, you know you've reached the last attribute in the record.</a:t>
            </a:r>
            <a:endParaRPr lang="en-US" dirty="0"/>
          </a:p>
        </p:txBody>
      </p:sp>
    </p:spTree>
    <p:extLst>
      <p:ext uri="{BB962C8B-B14F-4D97-AF65-F5344CB8AC3E}">
        <p14:creationId xmlns:p14="http://schemas.microsoft.com/office/powerpoint/2010/main" val="725769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C0410-DD1E-7213-38A2-CED35B2FDF42}"/>
              </a:ext>
            </a:extLst>
          </p:cNvPr>
          <p:cNvSpPr>
            <a:spLocks noGrp="1"/>
          </p:cNvSpPr>
          <p:nvPr>
            <p:ph type="title"/>
          </p:nvPr>
        </p:nvSpPr>
        <p:spPr/>
        <p:txBody>
          <a:bodyPr/>
          <a:lstStyle/>
          <a:p>
            <a:r>
              <a:rPr lang="en-US" dirty="0"/>
              <a:t>$</a:t>
            </a:r>
            <a:r>
              <a:rPr lang="en-US" dirty="0" err="1"/>
              <a:t>Standard_Information</a:t>
            </a:r>
            <a:r>
              <a:rPr lang="en-US" dirty="0"/>
              <a:t> Attribute</a:t>
            </a:r>
          </a:p>
        </p:txBody>
      </p:sp>
      <p:sp>
        <p:nvSpPr>
          <p:cNvPr id="5" name="Text Placeholder 4">
            <a:extLst>
              <a:ext uri="{FF2B5EF4-FFF2-40B4-BE49-F238E27FC236}">
                <a16:creationId xmlns:a16="http://schemas.microsoft.com/office/drawing/2014/main" id="{3977124D-8CB6-9390-B9C9-B1921E5B96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2785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AAA3C-9F52-D729-60A7-A128FFB2C41B}"/>
              </a:ext>
            </a:extLst>
          </p:cNvPr>
          <p:cNvSpPr>
            <a:spLocks noGrp="1"/>
          </p:cNvSpPr>
          <p:nvPr>
            <p:ph type="title"/>
          </p:nvPr>
        </p:nvSpPr>
        <p:spPr/>
        <p:txBody>
          <a:bodyPr>
            <a:normAutofit fontScale="90000"/>
          </a:bodyPr>
          <a:lstStyle/>
          <a:p>
            <a:r>
              <a:rPr lang="en-US" dirty="0"/>
              <a:t>$</a:t>
            </a:r>
            <a:r>
              <a:rPr lang="en-US" dirty="0" err="1"/>
              <a:t>Standard_Information</a:t>
            </a:r>
            <a:r>
              <a:rPr lang="en-US" dirty="0"/>
              <a:t> Attribute (continued)</a:t>
            </a:r>
          </a:p>
        </p:txBody>
      </p:sp>
      <p:sp>
        <p:nvSpPr>
          <p:cNvPr id="5" name="Content Placeholder 4">
            <a:extLst>
              <a:ext uri="{FF2B5EF4-FFF2-40B4-BE49-F238E27FC236}">
                <a16:creationId xmlns:a16="http://schemas.microsoft.com/office/drawing/2014/main" id="{0640E44E-DD0F-BD6A-FDE3-E70BEC8BE5C3}"/>
              </a:ext>
            </a:extLst>
          </p:cNvPr>
          <p:cNvSpPr>
            <a:spLocks noGrp="1"/>
          </p:cNvSpPr>
          <p:nvPr>
            <p:ph idx="1"/>
          </p:nvPr>
        </p:nvSpPr>
        <p:spPr/>
        <p:txBody>
          <a:bodyPr/>
          <a:lstStyle/>
          <a:p>
            <a:r>
              <a:rPr lang="en-US" dirty="0"/>
              <a:t>Type Identifier – 16 (0x10)</a:t>
            </a:r>
          </a:p>
          <a:p>
            <a:r>
              <a:rPr lang="en-US" dirty="0"/>
              <a:t>Times are in 100-nanoseconds from 1/1/1601 </a:t>
            </a:r>
          </a:p>
          <a:p>
            <a:r>
              <a:rPr lang="en-US" dirty="0"/>
              <a:t>Same time fields are in the $FILE_NAME attribute </a:t>
            </a:r>
          </a:p>
          <a:p>
            <a:r>
              <a:rPr lang="en-US" dirty="0"/>
              <a:t>These are shown in file properties </a:t>
            </a:r>
          </a:p>
        </p:txBody>
      </p:sp>
    </p:spTree>
    <p:extLst>
      <p:ext uri="{BB962C8B-B14F-4D97-AF65-F5344CB8AC3E}">
        <p14:creationId xmlns:p14="http://schemas.microsoft.com/office/powerpoint/2010/main" val="2334995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8CED6B67-356B-74AE-19EE-9FB02A8628DE}"/>
              </a:ext>
            </a:extLst>
          </p:cNvPr>
          <p:cNvPicPr>
            <a:picLocks noChangeAspect="1"/>
          </p:cNvPicPr>
          <p:nvPr/>
        </p:nvPicPr>
        <p:blipFill rotWithShape="1">
          <a:blip r:embed="rId2"/>
          <a:srcRect t="10141" b="66769"/>
          <a:stretch/>
        </p:blipFill>
        <p:spPr>
          <a:xfrm>
            <a:off x="2467975" y="2524489"/>
            <a:ext cx="7256049" cy="153022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A4A1859-D384-7F6F-7F8F-3E8DA1BBF4C1}"/>
                  </a:ext>
                </a:extLst>
              </p14:cNvPr>
              <p14:cNvContentPartPr/>
              <p14:nvPr/>
            </p14:nvContentPartPr>
            <p14:xfrm>
              <a:off x="5162553" y="2634040"/>
              <a:ext cx="2511599" cy="45719"/>
            </p14:xfrm>
          </p:contentPart>
        </mc:Choice>
        <mc:Fallback xmlns="">
          <p:pic>
            <p:nvPicPr>
              <p:cNvPr id="6" name="Ink 5">
                <a:extLst>
                  <a:ext uri="{FF2B5EF4-FFF2-40B4-BE49-F238E27FC236}">
                    <a16:creationId xmlns:a16="http://schemas.microsoft.com/office/drawing/2014/main" id="{2A4A1859-D384-7F6F-7F8F-3E8DA1BBF4C1}"/>
                  </a:ext>
                </a:extLst>
              </p:cNvPr>
              <p:cNvPicPr/>
              <p:nvPr/>
            </p:nvPicPr>
            <p:blipFill>
              <a:blip r:embed="rId4"/>
              <a:stretch>
                <a:fillRect/>
              </a:stretch>
            </p:blipFill>
            <p:spPr>
              <a:xfrm>
                <a:off x="5126539" y="-6509760"/>
                <a:ext cx="2583266"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6CEB7EA-58EC-B6DA-47A8-40B4C0406C44}"/>
                  </a:ext>
                </a:extLst>
              </p14:cNvPr>
              <p14:cNvContentPartPr/>
              <p14:nvPr/>
            </p14:nvContentPartPr>
            <p14:xfrm>
              <a:off x="6486906" y="3522810"/>
              <a:ext cx="1187247" cy="45719"/>
            </p14:xfrm>
          </p:contentPart>
        </mc:Choice>
        <mc:Fallback xmlns="">
          <p:pic>
            <p:nvPicPr>
              <p:cNvPr id="7" name="Ink 6">
                <a:extLst>
                  <a:ext uri="{FF2B5EF4-FFF2-40B4-BE49-F238E27FC236}">
                    <a16:creationId xmlns:a16="http://schemas.microsoft.com/office/drawing/2014/main" id="{36CEB7EA-58EC-B6DA-47A8-40B4C0406C44}"/>
                  </a:ext>
                </a:extLst>
              </p:cNvPr>
              <p:cNvPicPr/>
              <p:nvPr/>
            </p:nvPicPr>
            <p:blipFill>
              <a:blip r:embed="rId6"/>
              <a:stretch>
                <a:fillRect/>
              </a:stretch>
            </p:blipFill>
            <p:spPr>
              <a:xfrm>
                <a:off x="6450874" y="-5620990"/>
                <a:ext cx="1258950"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B3E9824-CD59-1603-41A5-21C6D9542868}"/>
                  </a:ext>
                </a:extLst>
              </p14:cNvPr>
              <p14:cNvContentPartPr/>
              <p14:nvPr/>
            </p14:nvContentPartPr>
            <p14:xfrm>
              <a:off x="2551922" y="3527382"/>
              <a:ext cx="1178829" cy="45719"/>
            </p14:xfrm>
          </p:contentPart>
        </mc:Choice>
        <mc:Fallback xmlns="">
          <p:pic>
            <p:nvPicPr>
              <p:cNvPr id="10" name="Ink 9">
                <a:extLst>
                  <a:ext uri="{FF2B5EF4-FFF2-40B4-BE49-F238E27FC236}">
                    <a16:creationId xmlns:a16="http://schemas.microsoft.com/office/drawing/2014/main" id="{EB3E9824-CD59-1603-41A5-21C6D9542868}"/>
                  </a:ext>
                </a:extLst>
              </p:cNvPr>
              <p:cNvPicPr/>
              <p:nvPr/>
            </p:nvPicPr>
            <p:blipFill>
              <a:blip r:embed="rId8"/>
              <a:stretch>
                <a:fillRect/>
              </a:stretch>
            </p:blipFill>
            <p:spPr>
              <a:xfrm>
                <a:off x="2515894" y="-5616418"/>
                <a:ext cx="1250524"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4ED9049-8CFA-E11D-25CF-6215C381C72A}"/>
                  </a:ext>
                </a:extLst>
              </p14:cNvPr>
              <p14:cNvContentPartPr/>
              <p14:nvPr/>
            </p14:nvContentPartPr>
            <p14:xfrm>
              <a:off x="5205988" y="3078605"/>
              <a:ext cx="2472214" cy="45719"/>
            </p14:xfrm>
          </p:contentPart>
        </mc:Choice>
        <mc:Fallback xmlns="">
          <p:pic>
            <p:nvPicPr>
              <p:cNvPr id="11" name="Ink 10">
                <a:extLst>
                  <a:ext uri="{FF2B5EF4-FFF2-40B4-BE49-F238E27FC236}">
                    <a16:creationId xmlns:a16="http://schemas.microsoft.com/office/drawing/2014/main" id="{54ED9049-8CFA-E11D-25CF-6215C381C72A}"/>
                  </a:ext>
                </a:extLst>
              </p:cNvPr>
              <p:cNvPicPr/>
              <p:nvPr/>
            </p:nvPicPr>
            <p:blipFill>
              <a:blip r:embed="rId10"/>
              <a:stretch>
                <a:fillRect/>
              </a:stretch>
            </p:blipFill>
            <p:spPr>
              <a:xfrm>
                <a:off x="5169987" y="-6065195"/>
                <a:ext cx="254385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2B1DCA66-692C-28F1-8B09-3D75BDFCB975}"/>
                  </a:ext>
                </a:extLst>
              </p14:cNvPr>
              <p14:cNvContentPartPr/>
              <p14:nvPr/>
            </p14:nvContentPartPr>
            <p14:xfrm>
              <a:off x="2551923" y="3289599"/>
              <a:ext cx="2579006" cy="45719"/>
            </p14:xfrm>
          </p:contentPart>
        </mc:Choice>
        <mc:Fallback xmlns="">
          <p:pic>
            <p:nvPicPr>
              <p:cNvPr id="12" name="Ink 11">
                <a:extLst>
                  <a:ext uri="{FF2B5EF4-FFF2-40B4-BE49-F238E27FC236}">
                    <a16:creationId xmlns:a16="http://schemas.microsoft.com/office/drawing/2014/main" id="{2B1DCA66-692C-28F1-8B09-3D75BDFCB975}"/>
                  </a:ext>
                </a:extLst>
              </p:cNvPr>
              <p:cNvPicPr/>
              <p:nvPr/>
            </p:nvPicPr>
            <p:blipFill>
              <a:blip r:embed="rId12"/>
              <a:stretch>
                <a:fillRect/>
              </a:stretch>
            </p:blipFill>
            <p:spPr>
              <a:xfrm>
                <a:off x="2515908" y="-5854201"/>
                <a:ext cx="2650675"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7867ED05-0C95-5F2E-0762-082FE4525DEB}"/>
                  </a:ext>
                </a:extLst>
              </p14:cNvPr>
              <p14:cNvContentPartPr/>
              <p14:nvPr/>
            </p14:nvContentPartPr>
            <p14:xfrm>
              <a:off x="5218742" y="3520938"/>
              <a:ext cx="1172913" cy="45719"/>
            </p14:xfrm>
          </p:contentPart>
        </mc:Choice>
        <mc:Fallback xmlns="">
          <p:pic>
            <p:nvPicPr>
              <p:cNvPr id="14" name="Ink 13">
                <a:extLst>
                  <a:ext uri="{FF2B5EF4-FFF2-40B4-BE49-F238E27FC236}">
                    <a16:creationId xmlns:a16="http://schemas.microsoft.com/office/drawing/2014/main" id="{7867ED05-0C95-5F2E-0762-082FE4525DEB}"/>
                  </a:ext>
                </a:extLst>
              </p:cNvPr>
              <p:cNvPicPr/>
              <p:nvPr/>
            </p:nvPicPr>
            <p:blipFill>
              <a:blip r:embed="rId14"/>
              <a:stretch>
                <a:fillRect/>
              </a:stretch>
            </p:blipFill>
            <p:spPr>
              <a:xfrm>
                <a:off x="5182708" y="-5622862"/>
                <a:ext cx="1244621"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21C308C3-FDB6-5091-0B9B-D3BA140AFFE5}"/>
                  </a:ext>
                </a:extLst>
              </p14:cNvPr>
              <p14:cNvContentPartPr/>
              <p14:nvPr/>
            </p14:nvContentPartPr>
            <p14:xfrm>
              <a:off x="5201940" y="3289599"/>
              <a:ext cx="2472214" cy="45719"/>
            </p14:xfrm>
          </p:contentPart>
        </mc:Choice>
        <mc:Fallback xmlns="">
          <p:pic>
            <p:nvPicPr>
              <p:cNvPr id="15" name="Ink 14">
                <a:extLst>
                  <a:ext uri="{FF2B5EF4-FFF2-40B4-BE49-F238E27FC236}">
                    <a16:creationId xmlns:a16="http://schemas.microsoft.com/office/drawing/2014/main" id="{21C308C3-FDB6-5091-0B9B-D3BA140AFFE5}"/>
                  </a:ext>
                </a:extLst>
              </p:cNvPr>
              <p:cNvPicPr/>
              <p:nvPr/>
            </p:nvPicPr>
            <p:blipFill>
              <a:blip r:embed="rId16"/>
              <a:stretch>
                <a:fillRect/>
              </a:stretch>
            </p:blipFill>
            <p:spPr>
              <a:xfrm>
                <a:off x="5165933" y="-5854201"/>
                <a:ext cx="254386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2ED5A88-8885-25AD-41DF-4A7CDCFD00D4}"/>
                  </a:ext>
                </a:extLst>
              </p14:cNvPr>
              <p14:cNvContentPartPr/>
              <p14:nvPr/>
            </p14:nvContentPartPr>
            <p14:xfrm>
              <a:off x="3801761" y="3527382"/>
              <a:ext cx="1329167" cy="45719"/>
            </p14:xfrm>
          </p:contentPart>
        </mc:Choice>
        <mc:Fallback xmlns="">
          <p:pic>
            <p:nvPicPr>
              <p:cNvPr id="16" name="Ink 15">
                <a:extLst>
                  <a:ext uri="{FF2B5EF4-FFF2-40B4-BE49-F238E27FC236}">
                    <a16:creationId xmlns:a16="http://schemas.microsoft.com/office/drawing/2014/main" id="{F2ED5A88-8885-25AD-41DF-4A7CDCFD00D4}"/>
                  </a:ext>
                </a:extLst>
              </p:cNvPr>
              <p:cNvPicPr/>
              <p:nvPr/>
            </p:nvPicPr>
            <p:blipFill>
              <a:blip r:embed="rId18"/>
              <a:stretch>
                <a:fillRect/>
              </a:stretch>
            </p:blipFill>
            <p:spPr>
              <a:xfrm>
                <a:off x="3765730" y="-5616418"/>
                <a:ext cx="140086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0828636E-267F-DD12-C3C4-9B6AF58C95AF}"/>
                  </a:ext>
                </a:extLst>
              </p14:cNvPr>
              <p14:cNvContentPartPr/>
              <p14:nvPr/>
            </p14:nvContentPartPr>
            <p14:xfrm>
              <a:off x="2551923" y="3078513"/>
              <a:ext cx="2579006" cy="360"/>
            </p14:xfrm>
          </p:contentPart>
        </mc:Choice>
        <mc:Fallback xmlns="">
          <p:pic>
            <p:nvPicPr>
              <p:cNvPr id="18" name="Ink 17">
                <a:extLst>
                  <a:ext uri="{FF2B5EF4-FFF2-40B4-BE49-F238E27FC236}">
                    <a16:creationId xmlns:a16="http://schemas.microsoft.com/office/drawing/2014/main" id="{0828636E-267F-DD12-C3C4-9B6AF58C95AF}"/>
                  </a:ext>
                </a:extLst>
              </p:cNvPr>
              <p:cNvPicPr/>
              <p:nvPr/>
            </p:nvPicPr>
            <p:blipFill>
              <a:blip r:embed="rId20"/>
              <a:stretch>
                <a:fillRect/>
              </a:stretch>
            </p:blipFill>
            <p:spPr>
              <a:xfrm>
                <a:off x="2515898" y="3006513"/>
                <a:ext cx="2650695" cy="144000"/>
              </a:xfrm>
              <a:prstGeom prst="rect">
                <a:avLst/>
              </a:prstGeom>
            </p:spPr>
          </p:pic>
        </mc:Fallback>
      </mc:AlternateContent>
      <p:sp>
        <p:nvSpPr>
          <p:cNvPr id="35" name="Title 1">
            <a:extLst>
              <a:ext uri="{FF2B5EF4-FFF2-40B4-BE49-F238E27FC236}">
                <a16:creationId xmlns:a16="http://schemas.microsoft.com/office/drawing/2014/main" id="{8603DF3E-A306-5B73-3445-37368810FE99}"/>
              </a:ext>
            </a:extLst>
          </p:cNvPr>
          <p:cNvSpPr txBox="1">
            <a:spLocks/>
          </p:cNvSpPr>
          <p:nvPr/>
        </p:nvSpPr>
        <p:spPr>
          <a:xfrm>
            <a:off x="2750027" y="743930"/>
            <a:ext cx="6123114" cy="108810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a:t>
            </a:r>
            <a:r>
              <a:rPr lang="en-US" sz="4000" dirty="0" err="1"/>
              <a:t>Standard_Information</a:t>
            </a:r>
            <a:r>
              <a:rPr lang="en-US" sz="4000" dirty="0"/>
              <a:t> Attribute Content Structure</a:t>
            </a:r>
          </a:p>
        </p:txBody>
      </p:sp>
      <p:sp>
        <p:nvSpPr>
          <p:cNvPr id="37" name="TextBox 36">
            <a:extLst>
              <a:ext uri="{FF2B5EF4-FFF2-40B4-BE49-F238E27FC236}">
                <a16:creationId xmlns:a16="http://schemas.microsoft.com/office/drawing/2014/main" id="{A9431028-4E51-091A-C0BE-91B6DC7B5D7C}"/>
              </a:ext>
            </a:extLst>
          </p:cNvPr>
          <p:cNvSpPr txBox="1"/>
          <p:nvPr/>
        </p:nvSpPr>
        <p:spPr>
          <a:xfrm>
            <a:off x="851845" y="2318345"/>
            <a:ext cx="1541165" cy="338554"/>
          </a:xfrm>
          <a:prstGeom prst="rect">
            <a:avLst/>
          </a:prstGeom>
          <a:solidFill>
            <a:srgbClr val="FF40FF"/>
          </a:solidFill>
          <a:ln>
            <a:solidFill>
              <a:schemeClr val="bg1"/>
            </a:solidFill>
          </a:ln>
        </p:spPr>
        <p:txBody>
          <a:bodyPr wrap="square" rtlCol="0">
            <a:spAutoFit/>
          </a:bodyPr>
          <a:lstStyle/>
          <a:p>
            <a:pPr algn="ctr"/>
            <a:r>
              <a:rPr lang="en-US" sz="1600" dirty="0"/>
              <a:t>Attribute Header</a:t>
            </a:r>
          </a:p>
        </p:txBody>
      </p:sp>
      <p:sp>
        <p:nvSpPr>
          <p:cNvPr id="39" name="TextBox 38">
            <a:extLst>
              <a:ext uri="{FF2B5EF4-FFF2-40B4-BE49-F238E27FC236}">
                <a16:creationId xmlns:a16="http://schemas.microsoft.com/office/drawing/2014/main" id="{62F0BAB5-0335-69C0-52A8-BFBE7B2F660A}"/>
              </a:ext>
            </a:extLst>
          </p:cNvPr>
          <p:cNvSpPr txBox="1"/>
          <p:nvPr/>
        </p:nvSpPr>
        <p:spPr>
          <a:xfrm>
            <a:off x="9820981" y="4618502"/>
            <a:ext cx="1541165" cy="338554"/>
          </a:xfrm>
          <a:prstGeom prst="rect">
            <a:avLst/>
          </a:prstGeom>
          <a:solidFill>
            <a:srgbClr val="F97B9F"/>
          </a:solidFill>
          <a:ln>
            <a:solidFill>
              <a:schemeClr val="bg1"/>
            </a:solidFill>
          </a:ln>
        </p:spPr>
        <p:txBody>
          <a:bodyPr wrap="square" rtlCol="0">
            <a:spAutoFit/>
          </a:bodyPr>
          <a:lstStyle/>
          <a:p>
            <a:pPr algn="ctr"/>
            <a:r>
              <a:rPr lang="en-US" sz="1600" dirty="0"/>
              <a:t>Quota Charged</a:t>
            </a:r>
          </a:p>
        </p:txBody>
      </p:sp>
      <p:sp>
        <p:nvSpPr>
          <p:cNvPr id="45" name="TextBox 44">
            <a:extLst>
              <a:ext uri="{FF2B5EF4-FFF2-40B4-BE49-F238E27FC236}">
                <a16:creationId xmlns:a16="http://schemas.microsoft.com/office/drawing/2014/main" id="{23C0BBF3-9515-EF38-D98A-640281DE2C00}"/>
              </a:ext>
            </a:extLst>
          </p:cNvPr>
          <p:cNvSpPr txBox="1"/>
          <p:nvPr/>
        </p:nvSpPr>
        <p:spPr>
          <a:xfrm>
            <a:off x="851751" y="4096323"/>
            <a:ext cx="1541165" cy="830997"/>
          </a:xfrm>
          <a:prstGeom prst="rect">
            <a:avLst/>
          </a:prstGeom>
          <a:solidFill>
            <a:srgbClr val="969696"/>
          </a:solidFill>
          <a:ln>
            <a:solidFill>
              <a:schemeClr val="bg1"/>
            </a:solidFill>
          </a:ln>
        </p:spPr>
        <p:txBody>
          <a:bodyPr wrap="square" rtlCol="0">
            <a:spAutoFit/>
          </a:bodyPr>
          <a:lstStyle/>
          <a:p>
            <a:pPr algn="ctr"/>
            <a:r>
              <a:rPr lang="en-US" sz="1600" dirty="0"/>
              <a:t>MFT Modification Time</a:t>
            </a:r>
          </a:p>
        </p:txBody>
      </p:sp>
      <p:sp>
        <p:nvSpPr>
          <p:cNvPr id="46" name="TextBox 45">
            <a:extLst>
              <a:ext uri="{FF2B5EF4-FFF2-40B4-BE49-F238E27FC236}">
                <a16:creationId xmlns:a16="http://schemas.microsoft.com/office/drawing/2014/main" id="{43BDA0CC-9D47-C183-4EFC-063E6BCDD591}"/>
              </a:ext>
            </a:extLst>
          </p:cNvPr>
          <p:cNvSpPr txBox="1"/>
          <p:nvPr/>
        </p:nvSpPr>
        <p:spPr>
          <a:xfrm>
            <a:off x="829854" y="4992857"/>
            <a:ext cx="1541165" cy="584775"/>
          </a:xfrm>
          <a:prstGeom prst="rect">
            <a:avLst/>
          </a:prstGeom>
          <a:solidFill>
            <a:srgbClr val="00FDFF"/>
          </a:solidFill>
          <a:ln>
            <a:solidFill>
              <a:schemeClr val="bg1"/>
            </a:solidFill>
          </a:ln>
        </p:spPr>
        <p:txBody>
          <a:bodyPr wrap="square" rtlCol="0">
            <a:spAutoFit/>
          </a:bodyPr>
          <a:lstStyle/>
          <a:p>
            <a:pPr algn="ctr"/>
            <a:r>
              <a:rPr lang="en-US" sz="1600" dirty="0"/>
              <a:t>File Accessed Time</a:t>
            </a:r>
          </a:p>
        </p:txBody>
      </p:sp>
      <p:sp>
        <p:nvSpPr>
          <p:cNvPr id="47" name="TextBox 46">
            <a:extLst>
              <a:ext uri="{FF2B5EF4-FFF2-40B4-BE49-F238E27FC236}">
                <a16:creationId xmlns:a16="http://schemas.microsoft.com/office/drawing/2014/main" id="{2530E459-1218-2A1E-4A6F-5F9F86E92FE6}"/>
              </a:ext>
            </a:extLst>
          </p:cNvPr>
          <p:cNvSpPr txBox="1"/>
          <p:nvPr/>
        </p:nvSpPr>
        <p:spPr>
          <a:xfrm>
            <a:off x="9811838" y="2318345"/>
            <a:ext cx="1541165" cy="584775"/>
          </a:xfrm>
          <a:prstGeom prst="rect">
            <a:avLst/>
          </a:prstGeom>
          <a:solidFill>
            <a:srgbClr val="7F88C7"/>
          </a:solidFill>
          <a:ln>
            <a:solidFill>
              <a:schemeClr val="bg1"/>
            </a:solidFill>
          </a:ln>
        </p:spPr>
        <p:txBody>
          <a:bodyPr wrap="square" rtlCol="0">
            <a:spAutoFit/>
          </a:bodyPr>
          <a:lstStyle/>
          <a:p>
            <a:pPr algn="ctr"/>
            <a:r>
              <a:rPr lang="en-US" sz="1600" dirty="0"/>
              <a:t>Maximum Version Number</a:t>
            </a:r>
          </a:p>
        </p:txBody>
      </p:sp>
      <p:sp>
        <p:nvSpPr>
          <p:cNvPr id="48" name="TextBox 47">
            <a:extLst>
              <a:ext uri="{FF2B5EF4-FFF2-40B4-BE49-F238E27FC236}">
                <a16:creationId xmlns:a16="http://schemas.microsoft.com/office/drawing/2014/main" id="{9F0BE0B3-5293-7560-F1E6-2A91B7BD2A1F}"/>
              </a:ext>
            </a:extLst>
          </p:cNvPr>
          <p:cNvSpPr txBox="1"/>
          <p:nvPr/>
        </p:nvSpPr>
        <p:spPr>
          <a:xfrm>
            <a:off x="9820981" y="4203627"/>
            <a:ext cx="1541165" cy="338554"/>
          </a:xfrm>
          <a:prstGeom prst="rect">
            <a:avLst/>
          </a:prstGeom>
          <a:solidFill>
            <a:srgbClr val="F3DF7F"/>
          </a:solidFill>
          <a:ln>
            <a:solidFill>
              <a:schemeClr val="bg1"/>
            </a:solidFill>
          </a:ln>
        </p:spPr>
        <p:txBody>
          <a:bodyPr wrap="square" rtlCol="0">
            <a:spAutoFit/>
          </a:bodyPr>
          <a:lstStyle/>
          <a:p>
            <a:pPr algn="ctr"/>
            <a:r>
              <a:rPr lang="en-US" sz="1600" dirty="0"/>
              <a:t>Security ID</a:t>
            </a:r>
          </a:p>
        </p:txBody>
      </p:sp>
      <p:sp>
        <p:nvSpPr>
          <p:cNvPr id="49" name="TextBox 48">
            <a:extLst>
              <a:ext uri="{FF2B5EF4-FFF2-40B4-BE49-F238E27FC236}">
                <a16:creationId xmlns:a16="http://schemas.microsoft.com/office/drawing/2014/main" id="{452210C6-9944-D324-A130-A3232CC71321}"/>
              </a:ext>
            </a:extLst>
          </p:cNvPr>
          <p:cNvSpPr txBox="1"/>
          <p:nvPr/>
        </p:nvSpPr>
        <p:spPr>
          <a:xfrm>
            <a:off x="851751" y="2746857"/>
            <a:ext cx="1541165" cy="584775"/>
          </a:xfrm>
          <a:prstGeom prst="rect">
            <a:avLst/>
          </a:prstGeom>
          <a:solidFill>
            <a:srgbClr val="FFFC00"/>
          </a:solidFill>
          <a:ln>
            <a:solidFill>
              <a:schemeClr val="bg1"/>
            </a:solidFill>
          </a:ln>
        </p:spPr>
        <p:txBody>
          <a:bodyPr wrap="square" rtlCol="0">
            <a:spAutoFit/>
          </a:bodyPr>
          <a:lstStyle/>
          <a:p>
            <a:pPr algn="ctr"/>
            <a:r>
              <a:rPr lang="en-US" sz="1600" dirty="0"/>
              <a:t>File Created Time Stamp</a:t>
            </a:r>
          </a:p>
        </p:txBody>
      </p:sp>
      <mc:AlternateContent xmlns:mc="http://schemas.openxmlformats.org/markup-compatibility/2006" xmlns:p14="http://schemas.microsoft.com/office/powerpoint/2010/main">
        <mc:Choice Requires="p14">
          <p:contentPart p14:bwMode="auto" r:id="rId21">
            <p14:nvContentPartPr>
              <p14:cNvPr id="3" name="Ink 2">
                <a:extLst>
                  <a:ext uri="{FF2B5EF4-FFF2-40B4-BE49-F238E27FC236}">
                    <a16:creationId xmlns:a16="http://schemas.microsoft.com/office/drawing/2014/main" id="{8E859F9B-C2BD-56A1-BFB7-2E4F6608BE17}"/>
                  </a:ext>
                </a:extLst>
              </p14:cNvPr>
              <p14:cNvContentPartPr/>
              <p14:nvPr/>
            </p14:nvContentPartPr>
            <p14:xfrm>
              <a:off x="2551922" y="3735945"/>
              <a:ext cx="1178829" cy="45719"/>
            </p14:xfrm>
          </p:contentPart>
        </mc:Choice>
        <mc:Fallback xmlns="">
          <p:pic>
            <p:nvPicPr>
              <p:cNvPr id="3" name="Ink 2">
                <a:extLst>
                  <a:ext uri="{FF2B5EF4-FFF2-40B4-BE49-F238E27FC236}">
                    <a16:creationId xmlns:a16="http://schemas.microsoft.com/office/drawing/2014/main" id="{8E859F9B-C2BD-56A1-BFB7-2E4F6608BE17}"/>
                  </a:ext>
                </a:extLst>
              </p:cNvPr>
              <p:cNvPicPr/>
              <p:nvPr/>
            </p:nvPicPr>
            <p:blipFill>
              <a:blip r:embed="rId22"/>
              <a:stretch>
                <a:fillRect/>
              </a:stretch>
            </p:blipFill>
            <p:spPr>
              <a:xfrm>
                <a:off x="2515894" y="-5407855"/>
                <a:ext cx="1250524"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 name="Ink 3">
                <a:extLst>
                  <a:ext uri="{FF2B5EF4-FFF2-40B4-BE49-F238E27FC236}">
                    <a16:creationId xmlns:a16="http://schemas.microsoft.com/office/drawing/2014/main" id="{013A75C1-9573-058E-6816-6E20D97D9601}"/>
                  </a:ext>
                </a:extLst>
              </p14:cNvPr>
              <p14:cNvContentPartPr/>
              <p14:nvPr/>
            </p14:nvContentPartPr>
            <p14:xfrm>
              <a:off x="3800311" y="3735944"/>
              <a:ext cx="1329167" cy="45719"/>
            </p14:xfrm>
          </p:contentPart>
        </mc:Choice>
        <mc:Fallback xmlns="">
          <p:pic>
            <p:nvPicPr>
              <p:cNvPr id="4" name="Ink 3">
                <a:extLst>
                  <a:ext uri="{FF2B5EF4-FFF2-40B4-BE49-F238E27FC236}">
                    <a16:creationId xmlns:a16="http://schemas.microsoft.com/office/drawing/2014/main" id="{013A75C1-9573-058E-6816-6E20D97D9601}"/>
                  </a:ext>
                </a:extLst>
              </p:cNvPr>
              <p:cNvPicPr/>
              <p:nvPr/>
            </p:nvPicPr>
            <p:blipFill>
              <a:blip r:embed="rId24"/>
              <a:stretch>
                <a:fillRect/>
              </a:stretch>
            </p:blipFill>
            <p:spPr>
              <a:xfrm>
                <a:off x="3764280" y="-5407856"/>
                <a:ext cx="140086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 name="Ink 4">
                <a:extLst>
                  <a:ext uri="{FF2B5EF4-FFF2-40B4-BE49-F238E27FC236}">
                    <a16:creationId xmlns:a16="http://schemas.microsoft.com/office/drawing/2014/main" id="{36A5CE73-98BD-7F5B-1DC4-8D62442562BD}"/>
                  </a:ext>
                </a:extLst>
              </p14:cNvPr>
              <p14:cNvContentPartPr/>
              <p14:nvPr/>
            </p14:nvContentPartPr>
            <p14:xfrm>
              <a:off x="5207419" y="3736100"/>
              <a:ext cx="2472214" cy="45719"/>
            </p14:xfrm>
          </p:contentPart>
        </mc:Choice>
        <mc:Fallback xmlns="">
          <p:pic>
            <p:nvPicPr>
              <p:cNvPr id="5" name="Ink 4">
                <a:extLst>
                  <a:ext uri="{FF2B5EF4-FFF2-40B4-BE49-F238E27FC236}">
                    <a16:creationId xmlns:a16="http://schemas.microsoft.com/office/drawing/2014/main" id="{36A5CE73-98BD-7F5B-1DC4-8D62442562BD}"/>
                  </a:ext>
                </a:extLst>
              </p:cNvPr>
              <p:cNvPicPr/>
              <p:nvPr/>
            </p:nvPicPr>
            <p:blipFill>
              <a:blip r:embed="rId26"/>
              <a:stretch>
                <a:fillRect/>
              </a:stretch>
            </p:blipFill>
            <p:spPr>
              <a:xfrm>
                <a:off x="5171412" y="-5407700"/>
                <a:ext cx="254386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 name="Ink 12">
                <a:extLst>
                  <a:ext uri="{FF2B5EF4-FFF2-40B4-BE49-F238E27FC236}">
                    <a16:creationId xmlns:a16="http://schemas.microsoft.com/office/drawing/2014/main" id="{B0B1E3E8-94E2-E813-5ECC-A2A57D1EEDBF}"/>
                  </a:ext>
                </a:extLst>
              </p14:cNvPr>
              <p14:cNvContentPartPr/>
              <p14:nvPr/>
            </p14:nvContentPartPr>
            <p14:xfrm>
              <a:off x="2551922" y="3950867"/>
              <a:ext cx="2472214" cy="45719"/>
            </p14:xfrm>
          </p:contentPart>
        </mc:Choice>
        <mc:Fallback xmlns="">
          <p:pic>
            <p:nvPicPr>
              <p:cNvPr id="13" name="Ink 12">
                <a:extLst>
                  <a:ext uri="{FF2B5EF4-FFF2-40B4-BE49-F238E27FC236}">
                    <a16:creationId xmlns:a16="http://schemas.microsoft.com/office/drawing/2014/main" id="{B0B1E3E8-94E2-E813-5ECC-A2A57D1EEDBF}"/>
                  </a:ext>
                </a:extLst>
              </p:cNvPr>
              <p:cNvPicPr/>
              <p:nvPr/>
            </p:nvPicPr>
            <p:blipFill>
              <a:blip r:embed="rId28"/>
              <a:stretch>
                <a:fillRect/>
              </a:stretch>
            </p:blipFill>
            <p:spPr>
              <a:xfrm>
                <a:off x="2515915" y="-5192933"/>
                <a:ext cx="254386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590AA067-BC7F-6259-1EFB-A7AFC67C6821}"/>
                  </a:ext>
                </a:extLst>
              </p14:cNvPr>
              <p14:cNvContentPartPr/>
              <p14:nvPr/>
            </p14:nvContentPartPr>
            <p14:xfrm>
              <a:off x="2551922" y="2852861"/>
              <a:ext cx="5122230" cy="45719"/>
            </p14:xfrm>
          </p:contentPart>
        </mc:Choice>
        <mc:Fallback xmlns="">
          <p:pic>
            <p:nvPicPr>
              <p:cNvPr id="19" name="Ink 18">
                <a:extLst>
                  <a:ext uri="{FF2B5EF4-FFF2-40B4-BE49-F238E27FC236}">
                    <a16:creationId xmlns:a16="http://schemas.microsoft.com/office/drawing/2014/main" id="{590AA067-BC7F-6259-1EFB-A7AFC67C6821}"/>
                  </a:ext>
                </a:extLst>
              </p:cNvPr>
              <p:cNvPicPr/>
              <p:nvPr/>
            </p:nvPicPr>
            <p:blipFill>
              <a:blip r:embed="rId30"/>
              <a:stretch>
                <a:fillRect/>
              </a:stretch>
            </p:blipFill>
            <p:spPr>
              <a:xfrm>
                <a:off x="2515908" y="-6290939"/>
                <a:ext cx="5193897" cy="18287600"/>
              </a:xfrm>
              <a:prstGeom prst="rect">
                <a:avLst/>
              </a:prstGeom>
            </p:spPr>
          </p:pic>
        </mc:Fallback>
      </mc:AlternateContent>
      <p:sp>
        <p:nvSpPr>
          <p:cNvPr id="24" name="TextBox 23">
            <a:extLst>
              <a:ext uri="{FF2B5EF4-FFF2-40B4-BE49-F238E27FC236}">
                <a16:creationId xmlns:a16="http://schemas.microsoft.com/office/drawing/2014/main" id="{1CD87BAA-3ABC-6DA6-F265-0A78773933B0}"/>
              </a:ext>
            </a:extLst>
          </p:cNvPr>
          <p:cNvSpPr txBox="1"/>
          <p:nvPr/>
        </p:nvSpPr>
        <p:spPr>
          <a:xfrm>
            <a:off x="855799" y="3421590"/>
            <a:ext cx="1541165" cy="584775"/>
          </a:xfrm>
          <a:prstGeom prst="rect">
            <a:avLst/>
          </a:prstGeom>
          <a:solidFill>
            <a:srgbClr val="0069AF"/>
          </a:solidFill>
          <a:ln>
            <a:solidFill>
              <a:schemeClr val="bg1"/>
            </a:solidFill>
          </a:ln>
        </p:spPr>
        <p:txBody>
          <a:bodyPr wrap="square" rtlCol="0">
            <a:spAutoFit/>
          </a:bodyPr>
          <a:lstStyle/>
          <a:p>
            <a:pPr algn="ctr"/>
            <a:r>
              <a:rPr lang="en-US" sz="1600" dirty="0"/>
              <a:t>File Modified Time Stamp</a:t>
            </a:r>
          </a:p>
        </p:txBody>
      </p:sp>
      <p:sp>
        <p:nvSpPr>
          <p:cNvPr id="25" name="TextBox 24">
            <a:extLst>
              <a:ext uri="{FF2B5EF4-FFF2-40B4-BE49-F238E27FC236}">
                <a16:creationId xmlns:a16="http://schemas.microsoft.com/office/drawing/2014/main" id="{A2535953-1732-A492-493C-9D067C50F90C}"/>
              </a:ext>
            </a:extLst>
          </p:cNvPr>
          <p:cNvSpPr txBox="1"/>
          <p:nvPr/>
        </p:nvSpPr>
        <p:spPr>
          <a:xfrm>
            <a:off x="829853" y="5644383"/>
            <a:ext cx="1541165" cy="338554"/>
          </a:xfrm>
          <a:prstGeom prst="rect">
            <a:avLst/>
          </a:prstGeom>
          <a:solidFill>
            <a:srgbClr val="2D7154"/>
          </a:solidFill>
          <a:ln>
            <a:solidFill>
              <a:schemeClr val="bg1"/>
            </a:solidFill>
          </a:ln>
        </p:spPr>
        <p:txBody>
          <a:bodyPr wrap="square" rtlCol="0">
            <a:spAutoFit/>
          </a:bodyPr>
          <a:lstStyle/>
          <a:p>
            <a:pPr algn="ctr"/>
            <a:r>
              <a:rPr lang="en-US" sz="1600" dirty="0"/>
              <a:t>Flag</a:t>
            </a:r>
          </a:p>
        </p:txBody>
      </p:sp>
      <p:sp>
        <p:nvSpPr>
          <p:cNvPr id="26" name="TextBox 25">
            <a:extLst>
              <a:ext uri="{FF2B5EF4-FFF2-40B4-BE49-F238E27FC236}">
                <a16:creationId xmlns:a16="http://schemas.microsoft.com/office/drawing/2014/main" id="{1A1FB6EF-2EBC-AB18-AF27-D63CE901EE4B}"/>
              </a:ext>
            </a:extLst>
          </p:cNvPr>
          <p:cNvSpPr txBox="1"/>
          <p:nvPr/>
        </p:nvSpPr>
        <p:spPr>
          <a:xfrm>
            <a:off x="9811838" y="3000271"/>
            <a:ext cx="1541165" cy="338554"/>
          </a:xfrm>
          <a:prstGeom prst="rect">
            <a:avLst/>
          </a:prstGeom>
          <a:solidFill>
            <a:srgbClr val="D0800A"/>
          </a:solidFill>
          <a:ln>
            <a:solidFill>
              <a:schemeClr val="bg1"/>
            </a:solidFill>
          </a:ln>
        </p:spPr>
        <p:txBody>
          <a:bodyPr wrap="square" rtlCol="0">
            <a:spAutoFit/>
          </a:bodyPr>
          <a:lstStyle/>
          <a:p>
            <a:pPr algn="ctr"/>
            <a:r>
              <a:rPr lang="en-US" sz="1600" dirty="0"/>
              <a:t>Version Number</a:t>
            </a:r>
          </a:p>
        </p:txBody>
      </p:sp>
      <p:sp>
        <p:nvSpPr>
          <p:cNvPr id="27" name="TextBox 26">
            <a:extLst>
              <a:ext uri="{FF2B5EF4-FFF2-40B4-BE49-F238E27FC236}">
                <a16:creationId xmlns:a16="http://schemas.microsoft.com/office/drawing/2014/main" id="{877FB4A3-8C0A-56DF-F964-5892BBD8CECE}"/>
              </a:ext>
            </a:extLst>
          </p:cNvPr>
          <p:cNvSpPr txBox="1"/>
          <p:nvPr/>
        </p:nvSpPr>
        <p:spPr>
          <a:xfrm>
            <a:off x="9811838" y="3435976"/>
            <a:ext cx="1541165" cy="338554"/>
          </a:xfrm>
          <a:prstGeom prst="rect">
            <a:avLst/>
          </a:prstGeom>
          <a:solidFill>
            <a:srgbClr val="FF0000"/>
          </a:solidFill>
          <a:ln>
            <a:solidFill>
              <a:schemeClr val="bg1"/>
            </a:solidFill>
          </a:ln>
        </p:spPr>
        <p:txBody>
          <a:bodyPr wrap="square" rtlCol="0">
            <a:spAutoFit/>
          </a:bodyPr>
          <a:lstStyle/>
          <a:p>
            <a:pPr algn="ctr"/>
            <a:r>
              <a:rPr lang="en-US" sz="1600" dirty="0"/>
              <a:t>Class ID</a:t>
            </a:r>
          </a:p>
        </p:txBody>
      </p:sp>
      <p:sp>
        <p:nvSpPr>
          <p:cNvPr id="28" name="TextBox 27">
            <a:extLst>
              <a:ext uri="{FF2B5EF4-FFF2-40B4-BE49-F238E27FC236}">
                <a16:creationId xmlns:a16="http://schemas.microsoft.com/office/drawing/2014/main" id="{3147F24F-FCF4-C509-3AE6-F73916041B19}"/>
              </a:ext>
            </a:extLst>
          </p:cNvPr>
          <p:cNvSpPr txBox="1"/>
          <p:nvPr/>
        </p:nvSpPr>
        <p:spPr>
          <a:xfrm>
            <a:off x="9820981" y="3818033"/>
            <a:ext cx="1541165" cy="338554"/>
          </a:xfrm>
          <a:prstGeom prst="rect">
            <a:avLst/>
          </a:prstGeom>
          <a:solidFill>
            <a:srgbClr val="5EE865"/>
          </a:solidFill>
          <a:ln>
            <a:solidFill>
              <a:schemeClr val="bg1"/>
            </a:solidFill>
          </a:ln>
        </p:spPr>
        <p:txBody>
          <a:bodyPr wrap="square" rtlCol="0">
            <a:spAutoFit/>
          </a:bodyPr>
          <a:lstStyle/>
          <a:p>
            <a:pPr algn="ctr"/>
            <a:r>
              <a:rPr lang="en-US" sz="1600" dirty="0"/>
              <a:t>Owner ID</a:t>
            </a:r>
          </a:p>
        </p:txBody>
      </p:sp>
      <p:sp>
        <p:nvSpPr>
          <p:cNvPr id="29" name="TextBox 28">
            <a:extLst>
              <a:ext uri="{FF2B5EF4-FFF2-40B4-BE49-F238E27FC236}">
                <a16:creationId xmlns:a16="http://schemas.microsoft.com/office/drawing/2014/main" id="{6D8B5AFD-0E1D-0DF1-BA1D-A027A611A69E}"/>
              </a:ext>
            </a:extLst>
          </p:cNvPr>
          <p:cNvSpPr txBox="1"/>
          <p:nvPr/>
        </p:nvSpPr>
        <p:spPr>
          <a:xfrm>
            <a:off x="9839504" y="5023806"/>
            <a:ext cx="1541165" cy="830997"/>
          </a:xfrm>
          <a:prstGeom prst="rect">
            <a:avLst/>
          </a:prstGeom>
          <a:solidFill>
            <a:srgbClr val="4E948C"/>
          </a:solidFill>
          <a:ln>
            <a:solidFill>
              <a:schemeClr val="bg1"/>
            </a:solidFill>
          </a:ln>
        </p:spPr>
        <p:txBody>
          <a:bodyPr wrap="square" rtlCol="0">
            <a:spAutoFit/>
          </a:bodyPr>
          <a:lstStyle/>
          <a:p>
            <a:pPr algn="ctr"/>
            <a:r>
              <a:rPr lang="en-US" sz="1600" dirty="0"/>
              <a:t>Update Sequence Number</a:t>
            </a:r>
          </a:p>
        </p:txBody>
      </p:sp>
      <p:sp>
        <p:nvSpPr>
          <p:cNvPr id="8" name="TextBox 7">
            <a:extLst>
              <a:ext uri="{FF2B5EF4-FFF2-40B4-BE49-F238E27FC236}">
                <a16:creationId xmlns:a16="http://schemas.microsoft.com/office/drawing/2014/main" id="{08E4B0A3-F38D-1CB8-E98F-DDB17989D4A2}"/>
              </a:ext>
            </a:extLst>
          </p:cNvPr>
          <p:cNvSpPr txBox="1"/>
          <p:nvPr/>
        </p:nvSpPr>
        <p:spPr>
          <a:xfrm>
            <a:off x="2594980" y="5861468"/>
            <a:ext cx="7165985" cy="261610"/>
          </a:xfrm>
          <a:prstGeom prst="rect">
            <a:avLst/>
          </a:prstGeom>
          <a:noFill/>
        </p:spPr>
        <p:txBody>
          <a:bodyPr wrap="square" rtlCol="0">
            <a:spAutoFit/>
          </a:bodyPr>
          <a:lstStyle/>
          <a:p>
            <a:r>
              <a:rPr lang="en-US" sz="1100" dirty="0"/>
              <a:t>* Time are in UTC time and has to be converted to a specific time with taking into consideration the daylight saving</a:t>
            </a:r>
          </a:p>
        </p:txBody>
      </p:sp>
    </p:spTree>
    <p:extLst>
      <p:ext uri="{BB962C8B-B14F-4D97-AF65-F5344CB8AC3E}">
        <p14:creationId xmlns:p14="http://schemas.microsoft.com/office/powerpoint/2010/main" val="1437539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4A73-6BAA-9A18-466A-A7B1E62AD952}"/>
              </a:ext>
            </a:extLst>
          </p:cNvPr>
          <p:cNvSpPr>
            <a:spLocks noGrp="1"/>
          </p:cNvSpPr>
          <p:nvPr>
            <p:ph type="title"/>
          </p:nvPr>
        </p:nvSpPr>
        <p:spPr/>
        <p:txBody>
          <a:bodyPr>
            <a:normAutofit/>
          </a:bodyPr>
          <a:lstStyle/>
          <a:p>
            <a:pPr>
              <a:lnSpc>
                <a:spcPct val="90000"/>
              </a:lnSpc>
            </a:pPr>
            <a:r>
              <a:rPr lang="en-US" sz="4100" dirty="0">
                <a:solidFill>
                  <a:srgbClr val="262626"/>
                </a:solidFill>
              </a:rPr>
              <a:t>$</a:t>
            </a:r>
            <a:r>
              <a:rPr lang="en-US" sz="4100" dirty="0" err="1">
                <a:solidFill>
                  <a:srgbClr val="262626"/>
                </a:solidFill>
              </a:rPr>
              <a:t>Standard_Information</a:t>
            </a:r>
            <a:r>
              <a:rPr lang="en-US" sz="4100" dirty="0">
                <a:solidFill>
                  <a:srgbClr val="262626"/>
                </a:solidFill>
              </a:rPr>
              <a:t> Attribute Content Structure (continued)</a:t>
            </a:r>
          </a:p>
        </p:txBody>
      </p:sp>
      <p:graphicFrame>
        <p:nvGraphicFramePr>
          <p:cNvPr id="5" name="Content Placeholder 4">
            <a:extLst>
              <a:ext uri="{FF2B5EF4-FFF2-40B4-BE49-F238E27FC236}">
                <a16:creationId xmlns:a16="http://schemas.microsoft.com/office/drawing/2014/main" id="{EC4C5375-0FF5-8326-052C-EA6583EB25D6}"/>
              </a:ext>
            </a:extLst>
          </p:cNvPr>
          <p:cNvGraphicFramePr>
            <a:graphicFrameLocks noGrp="1"/>
          </p:cNvGraphicFramePr>
          <p:nvPr>
            <p:ph idx="1"/>
            <p:extLst>
              <p:ext uri="{D42A27DB-BD31-4B8C-83A1-F6EECF244321}">
                <p14:modId xmlns:p14="http://schemas.microsoft.com/office/powerpoint/2010/main" val="2344429182"/>
              </p:ext>
            </p:extLst>
          </p:nvPr>
        </p:nvGraphicFramePr>
        <p:xfrm>
          <a:off x="1295401" y="2569969"/>
          <a:ext cx="4841560" cy="3126946"/>
        </p:xfrm>
        <a:graphic>
          <a:graphicData uri="http://schemas.openxmlformats.org/drawingml/2006/table">
            <a:tbl>
              <a:tblPr firstRow="1" bandRow="1">
                <a:tableStyleId>{5C22544A-7EE6-4342-B048-85BDC9FD1C3A}</a:tableStyleId>
              </a:tblPr>
              <a:tblGrid>
                <a:gridCol w="2381249">
                  <a:extLst>
                    <a:ext uri="{9D8B030D-6E8A-4147-A177-3AD203B41FA5}">
                      <a16:colId xmlns:a16="http://schemas.microsoft.com/office/drawing/2014/main" val="317621259"/>
                    </a:ext>
                  </a:extLst>
                </a:gridCol>
                <a:gridCol w="2460311">
                  <a:extLst>
                    <a:ext uri="{9D8B030D-6E8A-4147-A177-3AD203B41FA5}">
                      <a16:colId xmlns:a16="http://schemas.microsoft.com/office/drawing/2014/main" val="4210713422"/>
                    </a:ext>
                  </a:extLst>
                </a:gridCol>
              </a:tblGrid>
              <a:tr h="329218">
                <a:tc>
                  <a:txBody>
                    <a:bodyPr/>
                    <a:lstStyle/>
                    <a:p>
                      <a:pPr algn="ctr"/>
                      <a:r>
                        <a:rPr lang="en-US" sz="1600" dirty="0"/>
                        <a:t>Flag</a:t>
                      </a:r>
                    </a:p>
                  </a:txBody>
                  <a:tcPr marL="75396" marR="75396" marT="37698" marB="37698"/>
                </a:tc>
                <a:tc>
                  <a:txBody>
                    <a:bodyPr/>
                    <a:lstStyle/>
                    <a:p>
                      <a:pPr algn="ctr"/>
                      <a:r>
                        <a:rPr lang="en-US" sz="1600" dirty="0"/>
                        <a:t>Description </a:t>
                      </a:r>
                    </a:p>
                  </a:txBody>
                  <a:tcPr marL="75396" marR="75396" marT="37698" marB="37698"/>
                </a:tc>
                <a:extLst>
                  <a:ext uri="{0D108BD9-81ED-4DB2-BD59-A6C34878D82A}">
                    <a16:rowId xmlns:a16="http://schemas.microsoft.com/office/drawing/2014/main" val="3305680300"/>
                  </a:ext>
                </a:extLst>
              </a:tr>
              <a:tr h="347055">
                <a:tc>
                  <a:txBody>
                    <a:bodyPr/>
                    <a:lstStyle/>
                    <a:p>
                      <a:pPr algn="ctr"/>
                      <a:r>
                        <a:rPr lang="en-US" sz="1800" dirty="0"/>
                        <a:t>00 01</a:t>
                      </a:r>
                    </a:p>
                  </a:txBody>
                  <a:tcPr marL="75396" marR="75396" marT="37698" marB="37698"/>
                </a:tc>
                <a:tc>
                  <a:txBody>
                    <a:bodyPr/>
                    <a:lstStyle/>
                    <a:p>
                      <a:pPr algn="ctr"/>
                      <a:r>
                        <a:rPr lang="en-US" sz="1800" dirty="0"/>
                        <a:t>Read only.</a:t>
                      </a:r>
                    </a:p>
                  </a:txBody>
                  <a:tcPr marL="75396" marR="75396" marT="37698" marB="37698"/>
                </a:tc>
                <a:extLst>
                  <a:ext uri="{0D108BD9-81ED-4DB2-BD59-A6C34878D82A}">
                    <a16:rowId xmlns:a16="http://schemas.microsoft.com/office/drawing/2014/main" val="3053483375"/>
                  </a:ext>
                </a:extLst>
              </a:tr>
              <a:tr h="347055">
                <a:tc>
                  <a:txBody>
                    <a:bodyPr/>
                    <a:lstStyle/>
                    <a:p>
                      <a:pPr algn="ctr"/>
                      <a:r>
                        <a:rPr lang="en-US" sz="1800" dirty="0"/>
                        <a:t>00 02</a:t>
                      </a:r>
                    </a:p>
                  </a:txBody>
                  <a:tcPr marL="75396" marR="75396" marT="37698" marB="37698"/>
                </a:tc>
                <a:tc>
                  <a:txBody>
                    <a:bodyPr/>
                    <a:lstStyle/>
                    <a:p>
                      <a:pPr algn="ctr"/>
                      <a:r>
                        <a:rPr lang="en-US" sz="1800" dirty="0"/>
                        <a:t>Hidden.</a:t>
                      </a:r>
                    </a:p>
                  </a:txBody>
                  <a:tcPr marL="75396" marR="75396" marT="37698" marB="37698"/>
                </a:tc>
                <a:extLst>
                  <a:ext uri="{0D108BD9-81ED-4DB2-BD59-A6C34878D82A}">
                    <a16:rowId xmlns:a16="http://schemas.microsoft.com/office/drawing/2014/main" val="759289335"/>
                  </a:ext>
                </a:extLst>
              </a:tr>
              <a:tr h="347055">
                <a:tc>
                  <a:txBody>
                    <a:bodyPr/>
                    <a:lstStyle/>
                    <a:p>
                      <a:pPr algn="ctr"/>
                      <a:r>
                        <a:rPr lang="en-US" sz="1800" dirty="0"/>
                        <a:t>00 04</a:t>
                      </a:r>
                    </a:p>
                  </a:txBody>
                  <a:tcPr marL="75396" marR="75396" marT="37698" marB="37698"/>
                </a:tc>
                <a:tc>
                  <a:txBody>
                    <a:bodyPr/>
                    <a:lstStyle/>
                    <a:p>
                      <a:pPr algn="ctr"/>
                      <a:r>
                        <a:rPr lang="en-US" sz="1800" dirty="0"/>
                        <a:t>System.</a:t>
                      </a:r>
                    </a:p>
                  </a:txBody>
                  <a:tcPr marL="75396" marR="75396" marT="37698" marB="37698"/>
                </a:tc>
                <a:extLst>
                  <a:ext uri="{0D108BD9-81ED-4DB2-BD59-A6C34878D82A}">
                    <a16:rowId xmlns:a16="http://schemas.microsoft.com/office/drawing/2014/main" val="591127421"/>
                  </a:ext>
                </a:extLst>
              </a:tr>
              <a:tr h="347055">
                <a:tc>
                  <a:txBody>
                    <a:bodyPr/>
                    <a:lstStyle/>
                    <a:p>
                      <a:pPr algn="ctr"/>
                      <a:r>
                        <a:rPr lang="en-US" sz="1800" dirty="0"/>
                        <a:t>00 20</a:t>
                      </a:r>
                    </a:p>
                  </a:txBody>
                  <a:tcPr marL="75396" marR="75396" marT="37698" marB="37698"/>
                </a:tc>
                <a:tc>
                  <a:txBody>
                    <a:bodyPr/>
                    <a:lstStyle/>
                    <a:p>
                      <a:pPr algn="ctr"/>
                      <a:r>
                        <a:rPr lang="en-US" sz="1800" dirty="0"/>
                        <a:t>Archive.</a:t>
                      </a:r>
                    </a:p>
                  </a:txBody>
                  <a:tcPr marL="75396" marR="75396" marT="37698" marB="37698"/>
                </a:tc>
                <a:extLst>
                  <a:ext uri="{0D108BD9-81ED-4DB2-BD59-A6C34878D82A}">
                    <a16:rowId xmlns:a16="http://schemas.microsoft.com/office/drawing/2014/main" val="2806990794"/>
                  </a:ext>
                </a:extLst>
              </a:tr>
              <a:tr h="347055">
                <a:tc>
                  <a:txBody>
                    <a:bodyPr/>
                    <a:lstStyle/>
                    <a:p>
                      <a:pPr algn="ctr"/>
                      <a:r>
                        <a:rPr lang="en-US" sz="1800" dirty="0"/>
                        <a:t>00 40</a:t>
                      </a:r>
                    </a:p>
                  </a:txBody>
                  <a:tcPr marL="75396" marR="75396" marT="37698" marB="37698"/>
                </a:tc>
                <a:tc>
                  <a:txBody>
                    <a:bodyPr/>
                    <a:lstStyle/>
                    <a:p>
                      <a:pPr algn="ctr"/>
                      <a:r>
                        <a:rPr lang="en-US" sz="1800" dirty="0"/>
                        <a:t>Device.</a:t>
                      </a:r>
                    </a:p>
                  </a:txBody>
                  <a:tcPr marL="75396" marR="75396" marT="37698" marB="37698"/>
                </a:tc>
                <a:extLst>
                  <a:ext uri="{0D108BD9-81ED-4DB2-BD59-A6C34878D82A}">
                    <a16:rowId xmlns:a16="http://schemas.microsoft.com/office/drawing/2014/main" val="1862414191"/>
                  </a:ext>
                </a:extLst>
              </a:tr>
              <a:tr h="347055">
                <a:tc>
                  <a:txBody>
                    <a:bodyPr/>
                    <a:lstStyle/>
                    <a:p>
                      <a:pPr algn="ctr"/>
                      <a:r>
                        <a:rPr lang="en-US" sz="1800" dirty="0"/>
                        <a:t>00 80</a:t>
                      </a:r>
                    </a:p>
                  </a:txBody>
                  <a:tcPr marL="75396" marR="75396" marT="37698" marB="37698"/>
                </a:tc>
                <a:tc>
                  <a:txBody>
                    <a:bodyPr/>
                    <a:lstStyle/>
                    <a:p>
                      <a:pPr algn="ctr"/>
                      <a:r>
                        <a:rPr lang="en-US" sz="1800" dirty="0"/>
                        <a:t>Normal.</a:t>
                      </a:r>
                    </a:p>
                  </a:txBody>
                  <a:tcPr marL="75396" marR="75396" marT="37698" marB="37698"/>
                </a:tc>
                <a:extLst>
                  <a:ext uri="{0D108BD9-81ED-4DB2-BD59-A6C34878D82A}">
                    <a16:rowId xmlns:a16="http://schemas.microsoft.com/office/drawing/2014/main" val="3955456934"/>
                  </a:ext>
                </a:extLst>
              </a:tr>
              <a:tr h="347055">
                <a:tc>
                  <a:txBody>
                    <a:bodyPr/>
                    <a:lstStyle/>
                    <a:p>
                      <a:pPr algn="ctr"/>
                      <a:r>
                        <a:rPr lang="en-US" sz="1800" dirty="0"/>
                        <a:t>01 00</a:t>
                      </a:r>
                    </a:p>
                  </a:txBody>
                  <a:tcPr marL="75396" marR="75396" marT="37698" marB="37698"/>
                </a:tc>
                <a:tc>
                  <a:txBody>
                    <a:bodyPr/>
                    <a:lstStyle/>
                    <a:p>
                      <a:pPr algn="ctr"/>
                      <a:r>
                        <a:rPr lang="en-US" sz="1800" dirty="0"/>
                        <a:t>Temporary.</a:t>
                      </a:r>
                    </a:p>
                  </a:txBody>
                  <a:tcPr marL="75396" marR="75396" marT="37698" marB="37698"/>
                </a:tc>
                <a:extLst>
                  <a:ext uri="{0D108BD9-81ED-4DB2-BD59-A6C34878D82A}">
                    <a16:rowId xmlns:a16="http://schemas.microsoft.com/office/drawing/2014/main" val="3877741543"/>
                  </a:ext>
                </a:extLst>
              </a:tr>
              <a:tr h="347055">
                <a:tc>
                  <a:txBody>
                    <a:bodyPr/>
                    <a:lstStyle/>
                    <a:p>
                      <a:pPr algn="ctr"/>
                      <a:r>
                        <a:rPr lang="en-US" sz="1800" dirty="0"/>
                        <a:t>02 00</a:t>
                      </a:r>
                    </a:p>
                  </a:txBody>
                  <a:tcPr marL="75396" marR="75396" marT="37698" marB="37698"/>
                </a:tc>
                <a:tc>
                  <a:txBody>
                    <a:bodyPr/>
                    <a:lstStyle/>
                    <a:p>
                      <a:pPr algn="ctr"/>
                      <a:r>
                        <a:rPr lang="en-US" sz="1800" dirty="0"/>
                        <a:t>Sparse File.</a:t>
                      </a:r>
                    </a:p>
                  </a:txBody>
                  <a:tcPr marL="75396" marR="75396" marT="37698" marB="37698"/>
                </a:tc>
                <a:extLst>
                  <a:ext uri="{0D108BD9-81ED-4DB2-BD59-A6C34878D82A}">
                    <a16:rowId xmlns:a16="http://schemas.microsoft.com/office/drawing/2014/main" val="1296481855"/>
                  </a:ext>
                </a:extLst>
              </a:tr>
            </a:tbl>
          </a:graphicData>
        </a:graphic>
      </p:graphicFrame>
      <p:graphicFrame>
        <p:nvGraphicFramePr>
          <p:cNvPr id="3" name="Content Placeholder 4">
            <a:extLst>
              <a:ext uri="{FF2B5EF4-FFF2-40B4-BE49-F238E27FC236}">
                <a16:creationId xmlns:a16="http://schemas.microsoft.com/office/drawing/2014/main" id="{01518171-92A0-C0E2-2151-650298EBAA73}"/>
              </a:ext>
            </a:extLst>
          </p:cNvPr>
          <p:cNvGraphicFramePr>
            <a:graphicFrameLocks/>
          </p:cNvGraphicFramePr>
          <p:nvPr>
            <p:extLst>
              <p:ext uri="{D42A27DB-BD31-4B8C-83A1-F6EECF244321}">
                <p14:modId xmlns:p14="http://schemas.microsoft.com/office/powerpoint/2010/main" val="1526916877"/>
              </p:ext>
            </p:extLst>
          </p:nvPr>
        </p:nvGraphicFramePr>
        <p:xfrm>
          <a:off x="6359841" y="2569969"/>
          <a:ext cx="4841559" cy="2731251"/>
        </p:xfrm>
        <a:graphic>
          <a:graphicData uri="http://schemas.openxmlformats.org/drawingml/2006/table">
            <a:tbl>
              <a:tblPr firstRow="1" bandRow="1">
                <a:tableStyleId>{5C22544A-7EE6-4342-B048-85BDC9FD1C3A}</a:tableStyleId>
              </a:tblPr>
              <a:tblGrid>
                <a:gridCol w="2460309">
                  <a:extLst>
                    <a:ext uri="{9D8B030D-6E8A-4147-A177-3AD203B41FA5}">
                      <a16:colId xmlns:a16="http://schemas.microsoft.com/office/drawing/2014/main" val="317621259"/>
                    </a:ext>
                  </a:extLst>
                </a:gridCol>
                <a:gridCol w="2381250">
                  <a:extLst>
                    <a:ext uri="{9D8B030D-6E8A-4147-A177-3AD203B41FA5}">
                      <a16:colId xmlns:a16="http://schemas.microsoft.com/office/drawing/2014/main" val="4210713422"/>
                    </a:ext>
                  </a:extLst>
                </a:gridCol>
              </a:tblGrid>
              <a:tr h="389471">
                <a:tc>
                  <a:txBody>
                    <a:bodyPr/>
                    <a:lstStyle/>
                    <a:p>
                      <a:pPr algn="ctr"/>
                      <a:r>
                        <a:rPr lang="en-US" sz="1600" dirty="0"/>
                        <a:t>Flag</a:t>
                      </a:r>
                    </a:p>
                  </a:txBody>
                  <a:tcPr marL="126132" marR="126132" marT="63066" marB="63066"/>
                </a:tc>
                <a:tc>
                  <a:txBody>
                    <a:bodyPr/>
                    <a:lstStyle/>
                    <a:p>
                      <a:pPr algn="ctr"/>
                      <a:r>
                        <a:rPr lang="en-US" sz="1600" dirty="0"/>
                        <a:t>Description </a:t>
                      </a:r>
                    </a:p>
                  </a:txBody>
                  <a:tcPr marL="126132" marR="126132" marT="63066" marB="63066"/>
                </a:tc>
                <a:extLst>
                  <a:ext uri="{0D108BD9-81ED-4DB2-BD59-A6C34878D82A}">
                    <a16:rowId xmlns:a16="http://schemas.microsoft.com/office/drawing/2014/main" val="3305680300"/>
                  </a:ext>
                </a:extLst>
              </a:tr>
              <a:tr h="468356">
                <a:tc>
                  <a:txBody>
                    <a:bodyPr/>
                    <a:lstStyle/>
                    <a:p>
                      <a:pPr algn="ctr"/>
                      <a:r>
                        <a:rPr lang="en-US" sz="1800"/>
                        <a:t>04 00</a:t>
                      </a:r>
                    </a:p>
                  </a:txBody>
                  <a:tcPr marL="126132" marR="126132" marT="63066" marB="63066"/>
                </a:tc>
                <a:tc>
                  <a:txBody>
                    <a:bodyPr/>
                    <a:lstStyle/>
                    <a:p>
                      <a:pPr algn="ctr"/>
                      <a:r>
                        <a:rPr lang="en-US" sz="1800" dirty="0"/>
                        <a:t>Reparse Point.</a:t>
                      </a:r>
                    </a:p>
                  </a:txBody>
                  <a:tcPr marL="126132" marR="126132" marT="63066" marB="63066"/>
                </a:tc>
                <a:extLst>
                  <a:ext uri="{0D108BD9-81ED-4DB2-BD59-A6C34878D82A}">
                    <a16:rowId xmlns:a16="http://schemas.microsoft.com/office/drawing/2014/main" val="3955456934"/>
                  </a:ext>
                </a:extLst>
              </a:tr>
              <a:tr h="468356">
                <a:tc>
                  <a:txBody>
                    <a:bodyPr/>
                    <a:lstStyle/>
                    <a:p>
                      <a:pPr algn="ctr"/>
                      <a:r>
                        <a:rPr lang="en-US" sz="1800" dirty="0"/>
                        <a:t>08 00</a:t>
                      </a:r>
                    </a:p>
                  </a:txBody>
                  <a:tcPr marL="126132" marR="126132" marT="63066" marB="63066"/>
                </a:tc>
                <a:tc>
                  <a:txBody>
                    <a:bodyPr/>
                    <a:lstStyle/>
                    <a:p>
                      <a:pPr algn="ctr"/>
                      <a:r>
                        <a:rPr lang="en-US" sz="1800" dirty="0"/>
                        <a:t>Compressed.</a:t>
                      </a:r>
                    </a:p>
                  </a:txBody>
                  <a:tcPr marL="126132" marR="126132" marT="63066" marB="63066"/>
                </a:tc>
                <a:extLst>
                  <a:ext uri="{0D108BD9-81ED-4DB2-BD59-A6C34878D82A}">
                    <a16:rowId xmlns:a16="http://schemas.microsoft.com/office/drawing/2014/main" val="3877741543"/>
                  </a:ext>
                </a:extLst>
              </a:tr>
              <a:tr h="468356">
                <a:tc>
                  <a:txBody>
                    <a:bodyPr/>
                    <a:lstStyle/>
                    <a:p>
                      <a:pPr algn="ctr"/>
                      <a:r>
                        <a:rPr lang="en-US" sz="1800" dirty="0"/>
                        <a:t>10 00</a:t>
                      </a:r>
                    </a:p>
                  </a:txBody>
                  <a:tcPr marL="126132" marR="126132" marT="63066" marB="63066"/>
                </a:tc>
                <a:tc>
                  <a:txBody>
                    <a:bodyPr/>
                    <a:lstStyle/>
                    <a:p>
                      <a:pPr algn="ctr"/>
                      <a:r>
                        <a:rPr lang="en-US" sz="1800" dirty="0"/>
                        <a:t>Offline.</a:t>
                      </a:r>
                    </a:p>
                  </a:txBody>
                  <a:tcPr marL="126132" marR="126132" marT="63066" marB="63066"/>
                </a:tc>
                <a:extLst>
                  <a:ext uri="{0D108BD9-81ED-4DB2-BD59-A6C34878D82A}">
                    <a16:rowId xmlns:a16="http://schemas.microsoft.com/office/drawing/2014/main" val="1296481855"/>
                  </a:ext>
                </a:extLst>
              </a:tr>
              <a:tr h="468356">
                <a:tc>
                  <a:txBody>
                    <a:bodyPr/>
                    <a:lstStyle/>
                    <a:p>
                      <a:pPr algn="ctr"/>
                      <a:r>
                        <a:rPr lang="en-US" sz="1800" dirty="0"/>
                        <a:t>20 00</a:t>
                      </a:r>
                    </a:p>
                  </a:txBody>
                  <a:tcPr marL="126132" marR="126132" marT="63066" marB="63066"/>
                </a:tc>
                <a:tc>
                  <a:txBody>
                    <a:bodyPr/>
                    <a:lstStyle/>
                    <a:p>
                      <a:pPr algn="ctr"/>
                      <a:r>
                        <a:rPr lang="en-US" sz="1800" dirty="0"/>
                        <a:t>No Content Indexed.</a:t>
                      </a:r>
                    </a:p>
                  </a:txBody>
                  <a:tcPr marL="126132" marR="126132" marT="63066" marB="63066"/>
                </a:tc>
                <a:extLst>
                  <a:ext uri="{0D108BD9-81ED-4DB2-BD59-A6C34878D82A}">
                    <a16:rowId xmlns:a16="http://schemas.microsoft.com/office/drawing/2014/main" val="1585549686"/>
                  </a:ext>
                </a:extLst>
              </a:tr>
              <a:tr h="468356">
                <a:tc>
                  <a:txBody>
                    <a:bodyPr/>
                    <a:lstStyle/>
                    <a:p>
                      <a:pPr algn="ctr"/>
                      <a:r>
                        <a:rPr lang="en-US" sz="1800" dirty="0"/>
                        <a:t>40 00</a:t>
                      </a:r>
                    </a:p>
                  </a:txBody>
                  <a:tcPr marL="126132" marR="126132" marT="63066" marB="63066"/>
                </a:tc>
                <a:tc>
                  <a:txBody>
                    <a:bodyPr/>
                    <a:lstStyle/>
                    <a:p>
                      <a:pPr algn="ctr"/>
                      <a:r>
                        <a:rPr lang="en-US" sz="1800" dirty="0"/>
                        <a:t>Encrypted.</a:t>
                      </a:r>
                    </a:p>
                  </a:txBody>
                  <a:tcPr marL="126132" marR="126132" marT="63066" marB="63066"/>
                </a:tc>
                <a:extLst>
                  <a:ext uri="{0D108BD9-81ED-4DB2-BD59-A6C34878D82A}">
                    <a16:rowId xmlns:a16="http://schemas.microsoft.com/office/drawing/2014/main" val="2081409688"/>
                  </a:ext>
                </a:extLst>
              </a:tr>
            </a:tbl>
          </a:graphicData>
        </a:graphic>
      </p:graphicFrame>
    </p:spTree>
    <p:extLst>
      <p:ext uri="{BB962C8B-B14F-4D97-AF65-F5344CB8AC3E}">
        <p14:creationId xmlns:p14="http://schemas.microsoft.com/office/powerpoint/2010/main" val="539498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ABE2-5BD6-864A-A6D1-795C728ACF7A}"/>
              </a:ext>
            </a:extLst>
          </p:cNvPr>
          <p:cNvSpPr>
            <a:spLocks noGrp="1"/>
          </p:cNvSpPr>
          <p:nvPr>
            <p:ph type="title"/>
          </p:nvPr>
        </p:nvSpPr>
        <p:spPr/>
        <p:txBody>
          <a:bodyPr>
            <a:normAutofit fontScale="90000"/>
          </a:bodyPr>
          <a:lstStyle/>
          <a:p>
            <a:r>
              <a:rPr lang="en-US" sz="4400" dirty="0"/>
              <a:t>$</a:t>
            </a:r>
            <a:r>
              <a:rPr lang="en-US" sz="4400" dirty="0" err="1"/>
              <a:t>Standard_Information</a:t>
            </a:r>
            <a:r>
              <a:rPr lang="en-US" sz="4400" dirty="0"/>
              <a:t> Attribute Content Structure</a:t>
            </a:r>
          </a:p>
        </p:txBody>
      </p:sp>
      <p:sp>
        <p:nvSpPr>
          <p:cNvPr id="3" name="Content Placeholder 2">
            <a:extLst>
              <a:ext uri="{FF2B5EF4-FFF2-40B4-BE49-F238E27FC236}">
                <a16:creationId xmlns:a16="http://schemas.microsoft.com/office/drawing/2014/main" id="{0BE3215B-B445-7D1F-0810-18334CABD733}"/>
              </a:ext>
            </a:extLst>
          </p:cNvPr>
          <p:cNvSpPr>
            <a:spLocks noGrp="1"/>
          </p:cNvSpPr>
          <p:nvPr>
            <p:ph idx="1"/>
          </p:nvPr>
        </p:nvSpPr>
        <p:spPr/>
        <p:txBody>
          <a:bodyPr/>
          <a:lstStyle/>
          <a:p>
            <a:r>
              <a:rPr lang="en-US" dirty="0"/>
              <a:t>The Security ID bytes is an index into the file </a:t>
            </a:r>
            <a:r>
              <a:rPr lang="en-US" b="1" dirty="0">
                <a:solidFill>
                  <a:srgbClr val="FF0000"/>
                </a:solidFill>
              </a:rPr>
              <a:t>$Secure</a:t>
            </a:r>
            <a:r>
              <a:rPr lang="en-US" dirty="0"/>
              <a:t>. This index allows the operating system to access and retrieve the security descriptors associated with the file or directory. The </a:t>
            </a:r>
            <a:r>
              <a:rPr lang="en-US" b="1" dirty="0">
                <a:solidFill>
                  <a:srgbClr val="FF0000"/>
                </a:solidFill>
              </a:rPr>
              <a:t>$Secure</a:t>
            </a:r>
            <a:r>
              <a:rPr lang="en-US" dirty="0"/>
              <a:t> file contains detailed information about security settings and permissions assigned to files and directories on the disk.</a:t>
            </a:r>
          </a:p>
        </p:txBody>
      </p:sp>
    </p:spTree>
    <p:extLst>
      <p:ext uri="{BB962C8B-B14F-4D97-AF65-F5344CB8AC3E}">
        <p14:creationId xmlns:p14="http://schemas.microsoft.com/office/powerpoint/2010/main" val="261365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BCD8-469A-362B-35F6-BB979EDD0804}"/>
              </a:ext>
            </a:extLst>
          </p:cNvPr>
          <p:cNvSpPr>
            <a:spLocks noGrp="1"/>
          </p:cNvSpPr>
          <p:nvPr>
            <p:ph type="title"/>
          </p:nvPr>
        </p:nvSpPr>
        <p:spPr/>
        <p:txBody>
          <a:bodyPr/>
          <a:lstStyle/>
          <a:p>
            <a:r>
              <a:rPr lang="en-US" dirty="0"/>
              <a:t>Why NTFS?</a:t>
            </a:r>
          </a:p>
        </p:txBody>
      </p:sp>
    </p:spTree>
    <p:extLst>
      <p:ext uri="{BB962C8B-B14F-4D97-AF65-F5344CB8AC3E}">
        <p14:creationId xmlns:p14="http://schemas.microsoft.com/office/powerpoint/2010/main" val="2801200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00BCC-CEA1-1E44-E264-36CDE8193451}"/>
              </a:ext>
            </a:extLst>
          </p:cNvPr>
          <p:cNvSpPr>
            <a:spLocks noGrp="1"/>
          </p:cNvSpPr>
          <p:nvPr>
            <p:ph type="title"/>
          </p:nvPr>
        </p:nvSpPr>
        <p:spPr/>
        <p:txBody>
          <a:bodyPr/>
          <a:lstStyle/>
          <a:p>
            <a:r>
              <a:rPr lang="en-US" dirty="0"/>
              <a:t>$</a:t>
            </a:r>
            <a:r>
              <a:rPr lang="en-US" dirty="0" err="1"/>
              <a:t>File_Name</a:t>
            </a:r>
            <a:r>
              <a:rPr lang="en-US" dirty="0"/>
              <a:t> Attribute</a:t>
            </a:r>
          </a:p>
        </p:txBody>
      </p:sp>
      <p:sp>
        <p:nvSpPr>
          <p:cNvPr id="5" name="Text Placeholder 4">
            <a:extLst>
              <a:ext uri="{FF2B5EF4-FFF2-40B4-BE49-F238E27FC236}">
                <a16:creationId xmlns:a16="http://schemas.microsoft.com/office/drawing/2014/main" id="{74712603-41CD-96E9-4C81-B887824371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7126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55141-66E6-C282-DD33-D89541E40BEB}"/>
              </a:ext>
            </a:extLst>
          </p:cNvPr>
          <p:cNvSpPr>
            <a:spLocks noGrp="1"/>
          </p:cNvSpPr>
          <p:nvPr>
            <p:ph type="title"/>
          </p:nvPr>
        </p:nvSpPr>
        <p:spPr/>
        <p:txBody>
          <a:bodyPr/>
          <a:lstStyle/>
          <a:p>
            <a:r>
              <a:rPr lang="en-US" dirty="0"/>
              <a:t>$</a:t>
            </a:r>
            <a:r>
              <a:rPr lang="en-US" dirty="0" err="1"/>
              <a:t>File_Name</a:t>
            </a:r>
            <a:r>
              <a:rPr lang="en-US" dirty="0"/>
              <a:t> attribute</a:t>
            </a:r>
          </a:p>
        </p:txBody>
      </p:sp>
      <p:sp>
        <p:nvSpPr>
          <p:cNvPr id="5" name="Content Placeholder 4">
            <a:extLst>
              <a:ext uri="{FF2B5EF4-FFF2-40B4-BE49-F238E27FC236}">
                <a16:creationId xmlns:a16="http://schemas.microsoft.com/office/drawing/2014/main" id="{D7720754-E65A-182D-CFD7-D91962D0B2AD}"/>
              </a:ext>
            </a:extLst>
          </p:cNvPr>
          <p:cNvSpPr>
            <a:spLocks noGrp="1"/>
          </p:cNvSpPr>
          <p:nvPr>
            <p:ph idx="1"/>
          </p:nvPr>
        </p:nvSpPr>
        <p:spPr/>
        <p:txBody>
          <a:bodyPr>
            <a:normAutofit fontScale="92500"/>
          </a:bodyPr>
          <a:lstStyle/>
          <a:p>
            <a:r>
              <a:rPr lang="en-US" dirty="0"/>
              <a:t>Type Identifier – 48 (0x30) </a:t>
            </a:r>
          </a:p>
          <a:p>
            <a:r>
              <a:rPr lang="en-US" dirty="0"/>
              <a:t>Stores the file’s name </a:t>
            </a:r>
          </a:p>
          <a:p>
            <a:r>
              <a:rPr lang="en-US" dirty="0"/>
              <a:t>Parent directory </a:t>
            </a:r>
          </a:p>
          <a:p>
            <a:r>
              <a:rPr lang="en-US" dirty="0"/>
              <a:t>Directory index </a:t>
            </a:r>
          </a:p>
          <a:p>
            <a:r>
              <a:rPr lang="en-US" dirty="0"/>
              <a:t>For standard files or directories $FILE_NAME is the second attribute and is resident </a:t>
            </a:r>
          </a:p>
          <a:p>
            <a:r>
              <a:rPr lang="en-US" dirty="0"/>
              <a:t>If a file requires multiple MFT entries the $ATTRIBUTE_LIST occurs second</a:t>
            </a:r>
          </a:p>
        </p:txBody>
      </p:sp>
    </p:spTree>
    <p:extLst>
      <p:ext uri="{BB962C8B-B14F-4D97-AF65-F5344CB8AC3E}">
        <p14:creationId xmlns:p14="http://schemas.microsoft.com/office/powerpoint/2010/main" val="3783732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7636DE19-5881-2AA2-D7D1-18A54130EFA5}"/>
              </a:ext>
            </a:extLst>
          </p:cNvPr>
          <p:cNvPicPr>
            <a:picLocks noChangeAspect="1"/>
          </p:cNvPicPr>
          <p:nvPr/>
        </p:nvPicPr>
        <p:blipFill rotWithShape="1">
          <a:blip r:embed="rId2"/>
          <a:srcRect t="28048" b="50000"/>
          <a:stretch/>
        </p:blipFill>
        <p:spPr>
          <a:xfrm>
            <a:off x="3290765" y="2580237"/>
            <a:ext cx="5845860" cy="1256169"/>
          </a:xfrm>
          <a:prstGeom prst="rect">
            <a:avLst/>
          </a:prstGeom>
        </p:spPr>
      </p:pic>
      <p:sp>
        <p:nvSpPr>
          <p:cNvPr id="35" name="Title 1">
            <a:extLst>
              <a:ext uri="{FF2B5EF4-FFF2-40B4-BE49-F238E27FC236}">
                <a16:creationId xmlns:a16="http://schemas.microsoft.com/office/drawing/2014/main" id="{BEDAAFDF-0797-A400-23FD-BD169F3E7BD9}"/>
              </a:ext>
            </a:extLst>
          </p:cNvPr>
          <p:cNvSpPr txBox="1">
            <a:spLocks/>
          </p:cNvSpPr>
          <p:nvPr/>
        </p:nvSpPr>
        <p:spPr>
          <a:xfrm>
            <a:off x="2955526" y="731719"/>
            <a:ext cx="6123114" cy="108810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a:t>
            </a:r>
            <a:r>
              <a:rPr lang="en-US" sz="4000" dirty="0" err="1"/>
              <a:t>File_Name</a:t>
            </a:r>
            <a:r>
              <a:rPr lang="en-US" sz="4000" dirty="0"/>
              <a:t> Attribute Content Structure</a:t>
            </a:r>
          </a:p>
        </p:txBody>
      </p:sp>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E991C333-A3AC-5F2F-2967-46BC3C998682}"/>
                  </a:ext>
                </a:extLst>
              </p14:cNvPr>
              <p14:cNvContentPartPr/>
              <p14:nvPr/>
            </p14:nvContentPartPr>
            <p14:xfrm>
              <a:off x="5502913" y="2670709"/>
              <a:ext cx="2023107" cy="45719"/>
            </p14:xfrm>
          </p:contentPart>
        </mc:Choice>
        <mc:Fallback xmlns="">
          <p:pic>
            <p:nvPicPr>
              <p:cNvPr id="36" name="Ink 35">
                <a:extLst>
                  <a:ext uri="{FF2B5EF4-FFF2-40B4-BE49-F238E27FC236}">
                    <a16:creationId xmlns:a16="http://schemas.microsoft.com/office/drawing/2014/main" id="{E991C333-A3AC-5F2F-2967-46BC3C998682}"/>
                  </a:ext>
                </a:extLst>
              </p:cNvPr>
              <p:cNvPicPr/>
              <p:nvPr/>
            </p:nvPicPr>
            <p:blipFill>
              <a:blip r:embed="rId4"/>
              <a:stretch>
                <a:fillRect/>
              </a:stretch>
            </p:blipFill>
            <p:spPr>
              <a:xfrm>
                <a:off x="5466902" y="-6473091"/>
                <a:ext cx="2094769"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44435035-C4BD-D4A6-3B38-E2DE3BAF2C12}"/>
                  </a:ext>
                </a:extLst>
              </p14:cNvPr>
              <p14:cNvContentPartPr/>
              <p14:nvPr/>
            </p14:nvContentPartPr>
            <p14:xfrm>
              <a:off x="3362325" y="3364580"/>
              <a:ext cx="2094813" cy="45719"/>
            </p14:xfrm>
          </p:contentPart>
        </mc:Choice>
        <mc:Fallback xmlns="">
          <p:pic>
            <p:nvPicPr>
              <p:cNvPr id="38" name="Ink 37">
                <a:extLst>
                  <a:ext uri="{FF2B5EF4-FFF2-40B4-BE49-F238E27FC236}">
                    <a16:creationId xmlns:a16="http://schemas.microsoft.com/office/drawing/2014/main" id="{44435035-C4BD-D4A6-3B38-E2DE3BAF2C12}"/>
                  </a:ext>
                </a:extLst>
              </p:cNvPr>
              <p:cNvPicPr/>
              <p:nvPr/>
            </p:nvPicPr>
            <p:blipFill>
              <a:blip r:embed="rId6"/>
              <a:stretch>
                <a:fillRect/>
              </a:stretch>
            </p:blipFill>
            <p:spPr>
              <a:xfrm>
                <a:off x="3326295" y="-5779220"/>
                <a:ext cx="2166514"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Ink 38">
                <a:extLst>
                  <a:ext uri="{FF2B5EF4-FFF2-40B4-BE49-F238E27FC236}">
                    <a16:creationId xmlns:a16="http://schemas.microsoft.com/office/drawing/2014/main" id="{B806602E-E826-6337-FB29-240C97387667}"/>
                  </a:ext>
                </a:extLst>
              </p14:cNvPr>
              <p14:cNvContentPartPr/>
              <p14:nvPr/>
            </p14:nvContentPartPr>
            <p14:xfrm>
              <a:off x="5536569" y="3012360"/>
              <a:ext cx="1989452" cy="45719"/>
            </p14:xfrm>
          </p:contentPart>
        </mc:Choice>
        <mc:Fallback xmlns="">
          <p:pic>
            <p:nvPicPr>
              <p:cNvPr id="39" name="Ink 38">
                <a:extLst>
                  <a:ext uri="{FF2B5EF4-FFF2-40B4-BE49-F238E27FC236}">
                    <a16:creationId xmlns:a16="http://schemas.microsoft.com/office/drawing/2014/main" id="{B806602E-E826-6337-FB29-240C97387667}"/>
                  </a:ext>
                </a:extLst>
              </p:cNvPr>
              <p:cNvPicPr/>
              <p:nvPr/>
            </p:nvPicPr>
            <p:blipFill>
              <a:blip r:embed="rId8"/>
              <a:stretch>
                <a:fillRect/>
              </a:stretch>
            </p:blipFill>
            <p:spPr>
              <a:xfrm>
                <a:off x="5500567" y="-6131440"/>
                <a:ext cx="2061095"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Ink 39">
                <a:extLst>
                  <a:ext uri="{FF2B5EF4-FFF2-40B4-BE49-F238E27FC236}">
                    <a16:creationId xmlns:a16="http://schemas.microsoft.com/office/drawing/2014/main" id="{9E954902-476E-9608-EE77-B9D868A74BCC}"/>
                  </a:ext>
                </a:extLst>
              </p14:cNvPr>
              <p14:cNvContentPartPr/>
              <p14:nvPr/>
            </p14:nvContentPartPr>
            <p14:xfrm>
              <a:off x="3362325" y="3190591"/>
              <a:ext cx="2096469" cy="45719"/>
            </p14:xfrm>
          </p:contentPart>
        </mc:Choice>
        <mc:Fallback xmlns="">
          <p:pic>
            <p:nvPicPr>
              <p:cNvPr id="40" name="Ink 39">
                <a:extLst>
                  <a:ext uri="{FF2B5EF4-FFF2-40B4-BE49-F238E27FC236}">
                    <a16:creationId xmlns:a16="http://schemas.microsoft.com/office/drawing/2014/main" id="{9E954902-476E-9608-EE77-B9D868A74BCC}"/>
                  </a:ext>
                </a:extLst>
              </p:cNvPr>
              <p:cNvPicPr/>
              <p:nvPr/>
            </p:nvPicPr>
            <p:blipFill>
              <a:blip r:embed="rId10"/>
              <a:stretch>
                <a:fillRect/>
              </a:stretch>
            </p:blipFill>
            <p:spPr>
              <a:xfrm>
                <a:off x="3326309" y="-5953209"/>
                <a:ext cx="2168140"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C4CB5C16-C195-160F-E85A-987469E1F4EE}"/>
                  </a:ext>
                </a:extLst>
              </p14:cNvPr>
              <p14:cNvContentPartPr/>
              <p14:nvPr/>
            </p14:nvContentPartPr>
            <p14:xfrm>
              <a:off x="5546403" y="3557607"/>
              <a:ext cx="913392" cy="45719"/>
            </p14:xfrm>
          </p:contentPart>
        </mc:Choice>
        <mc:Fallback xmlns="">
          <p:pic>
            <p:nvPicPr>
              <p:cNvPr id="41" name="Ink 40">
                <a:extLst>
                  <a:ext uri="{FF2B5EF4-FFF2-40B4-BE49-F238E27FC236}">
                    <a16:creationId xmlns:a16="http://schemas.microsoft.com/office/drawing/2014/main" id="{C4CB5C16-C195-160F-E85A-987469E1F4EE}"/>
                  </a:ext>
                </a:extLst>
              </p:cNvPr>
              <p:cNvPicPr/>
              <p:nvPr/>
            </p:nvPicPr>
            <p:blipFill>
              <a:blip r:embed="rId12"/>
              <a:stretch>
                <a:fillRect/>
              </a:stretch>
            </p:blipFill>
            <p:spPr>
              <a:xfrm>
                <a:off x="5510372" y="-5586193"/>
                <a:ext cx="985094"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Ink 41">
                <a:extLst>
                  <a:ext uri="{FF2B5EF4-FFF2-40B4-BE49-F238E27FC236}">
                    <a16:creationId xmlns:a16="http://schemas.microsoft.com/office/drawing/2014/main" id="{1451D118-F071-2869-0B55-4F0E2267863F}"/>
                  </a:ext>
                </a:extLst>
              </p14:cNvPr>
              <p14:cNvContentPartPr/>
              <p14:nvPr/>
            </p14:nvContentPartPr>
            <p14:xfrm>
              <a:off x="5540053" y="3187501"/>
              <a:ext cx="1985968" cy="45719"/>
            </p14:xfrm>
          </p:contentPart>
        </mc:Choice>
        <mc:Fallback xmlns="">
          <p:pic>
            <p:nvPicPr>
              <p:cNvPr id="42" name="Ink 41">
                <a:extLst>
                  <a:ext uri="{FF2B5EF4-FFF2-40B4-BE49-F238E27FC236}">
                    <a16:creationId xmlns:a16="http://schemas.microsoft.com/office/drawing/2014/main" id="{1451D118-F071-2869-0B55-4F0E2267863F}"/>
                  </a:ext>
                </a:extLst>
              </p:cNvPr>
              <p:cNvPicPr/>
              <p:nvPr/>
            </p:nvPicPr>
            <p:blipFill>
              <a:blip r:embed="rId14"/>
              <a:stretch>
                <a:fillRect/>
              </a:stretch>
            </p:blipFill>
            <p:spPr>
              <a:xfrm>
                <a:off x="5504049" y="-5956299"/>
                <a:ext cx="2057616"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ABEF82CD-1351-9D12-E89B-30DD5F46796D}"/>
                  </a:ext>
                </a:extLst>
              </p14:cNvPr>
              <p14:cNvContentPartPr/>
              <p14:nvPr/>
            </p14:nvContentPartPr>
            <p14:xfrm>
              <a:off x="3362325" y="3554696"/>
              <a:ext cx="2094812" cy="45719"/>
            </p14:xfrm>
          </p:contentPart>
        </mc:Choice>
        <mc:Fallback xmlns="">
          <p:pic>
            <p:nvPicPr>
              <p:cNvPr id="43" name="Ink 42">
                <a:extLst>
                  <a:ext uri="{FF2B5EF4-FFF2-40B4-BE49-F238E27FC236}">
                    <a16:creationId xmlns:a16="http://schemas.microsoft.com/office/drawing/2014/main" id="{ABEF82CD-1351-9D12-E89B-30DD5F46796D}"/>
                  </a:ext>
                </a:extLst>
              </p:cNvPr>
              <p:cNvPicPr/>
              <p:nvPr/>
            </p:nvPicPr>
            <p:blipFill>
              <a:blip r:embed="rId16"/>
              <a:stretch>
                <a:fillRect/>
              </a:stretch>
            </p:blipFill>
            <p:spPr>
              <a:xfrm>
                <a:off x="3326288" y="-5589104"/>
                <a:ext cx="2166525"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706ECCFC-B970-1700-C1B9-94212035C521}"/>
                  </a:ext>
                </a:extLst>
              </p14:cNvPr>
              <p14:cNvContentPartPr/>
              <p14:nvPr/>
            </p14:nvContentPartPr>
            <p14:xfrm>
              <a:off x="3362325" y="3012360"/>
              <a:ext cx="2096468" cy="360"/>
            </p14:xfrm>
          </p:contentPart>
        </mc:Choice>
        <mc:Fallback xmlns="">
          <p:pic>
            <p:nvPicPr>
              <p:cNvPr id="44" name="Ink 43">
                <a:extLst>
                  <a:ext uri="{FF2B5EF4-FFF2-40B4-BE49-F238E27FC236}">
                    <a16:creationId xmlns:a16="http://schemas.microsoft.com/office/drawing/2014/main" id="{706ECCFC-B970-1700-C1B9-94212035C521}"/>
                  </a:ext>
                </a:extLst>
              </p:cNvPr>
              <p:cNvPicPr/>
              <p:nvPr/>
            </p:nvPicPr>
            <p:blipFill>
              <a:blip r:embed="rId18"/>
              <a:stretch>
                <a:fillRect/>
              </a:stretch>
            </p:blipFill>
            <p:spPr>
              <a:xfrm>
                <a:off x="3326303" y="2940360"/>
                <a:ext cx="2168151"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a:extLst>
                  <a:ext uri="{FF2B5EF4-FFF2-40B4-BE49-F238E27FC236}">
                    <a16:creationId xmlns:a16="http://schemas.microsoft.com/office/drawing/2014/main" id="{02C76D57-E2D9-B5D4-F51D-5AEC219ECB9C}"/>
                  </a:ext>
                </a:extLst>
              </p14:cNvPr>
              <p14:cNvContentPartPr/>
              <p14:nvPr/>
            </p14:nvContentPartPr>
            <p14:xfrm>
              <a:off x="6549061" y="3560197"/>
              <a:ext cx="973476" cy="45719"/>
            </p14:xfrm>
          </p:contentPart>
        </mc:Choice>
        <mc:Fallback xmlns="">
          <p:pic>
            <p:nvPicPr>
              <p:cNvPr id="45" name="Ink 44">
                <a:extLst>
                  <a:ext uri="{FF2B5EF4-FFF2-40B4-BE49-F238E27FC236}">
                    <a16:creationId xmlns:a16="http://schemas.microsoft.com/office/drawing/2014/main" id="{02C76D57-E2D9-B5D4-F51D-5AEC219ECB9C}"/>
                  </a:ext>
                </a:extLst>
              </p:cNvPr>
              <p:cNvPicPr/>
              <p:nvPr/>
            </p:nvPicPr>
            <p:blipFill>
              <a:blip r:embed="rId20"/>
              <a:stretch>
                <a:fillRect/>
              </a:stretch>
            </p:blipFill>
            <p:spPr>
              <a:xfrm>
                <a:off x="6513033" y="-5583603"/>
                <a:ext cx="104517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Ink 45">
                <a:extLst>
                  <a:ext uri="{FF2B5EF4-FFF2-40B4-BE49-F238E27FC236}">
                    <a16:creationId xmlns:a16="http://schemas.microsoft.com/office/drawing/2014/main" id="{1452FEE2-68C2-6B29-FEE0-CDA151E9385F}"/>
                  </a:ext>
                </a:extLst>
              </p14:cNvPr>
              <p14:cNvContentPartPr/>
              <p14:nvPr/>
            </p14:nvContentPartPr>
            <p14:xfrm>
              <a:off x="3362326" y="3738673"/>
              <a:ext cx="162540" cy="45719"/>
            </p14:xfrm>
          </p:contentPart>
        </mc:Choice>
        <mc:Fallback xmlns="">
          <p:pic>
            <p:nvPicPr>
              <p:cNvPr id="46" name="Ink 45">
                <a:extLst>
                  <a:ext uri="{FF2B5EF4-FFF2-40B4-BE49-F238E27FC236}">
                    <a16:creationId xmlns:a16="http://schemas.microsoft.com/office/drawing/2014/main" id="{1452FEE2-68C2-6B29-FEE0-CDA151E9385F}"/>
                  </a:ext>
                </a:extLst>
              </p:cNvPr>
              <p:cNvPicPr/>
              <p:nvPr/>
            </p:nvPicPr>
            <p:blipFill>
              <a:blip r:embed="rId22"/>
              <a:stretch>
                <a:fillRect/>
              </a:stretch>
            </p:blipFill>
            <p:spPr>
              <a:xfrm>
                <a:off x="3326366" y="-5405127"/>
                <a:ext cx="234101"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Ink 46">
                <a:extLst>
                  <a:ext uri="{FF2B5EF4-FFF2-40B4-BE49-F238E27FC236}">
                    <a16:creationId xmlns:a16="http://schemas.microsoft.com/office/drawing/2014/main" id="{7C5F3B43-3B5E-689F-D800-6978D485F903}"/>
                  </a:ext>
                </a:extLst>
              </p14:cNvPr>
              <p14:cNvContentPartPr/>
              <p14:nvPr/>
            </p14:nvContentPartPr>
            <p14:xfrm>
              <a:off x="5536569" y="3368069"/>
              <a:ext cx="1985968" cy="45719"/>
            </p14:xfrm>
          </p:contentPart>
        </mc:Choice>
        <mc:Fallback xmlns="">
          <p:pic>
            <p:nvPicPr>
              <p:cNvPr id="47" name="Ink 46">
                <a:extLst>
                  <a:ext uri="{FF2B5EF4-FFF2-40B4-BE49-F238E27FC236}">
                    <a16:creationId xmlns:a16="http://schemas.microsoft.com/office/drawing/2014/main" id="{7C5F3B43-3B5E-689F-D800-6978D485F903}"/>
                  </a:ext>
                </a:extLst>
              </p:cNvPr>
              <p:cNvPicPr/>
              <p:nvPr/>
            </p:nvPicPr>
            <p:blipFill>
              <a:blip r:embed="rId24"/>
              <a:stretch>
                <a:fillRect/>
              </a:stretch>
            </p:blipFill>
            <p:spPr>
              <a:xfrm>
                <a:off x="5500565" y="-5775731"/>
                <a:ext cx="2057616"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9" name="Ink 48">
                <a:extLst>
                  <a:ext uri="{FF2B5EF4-FFF2-40B4-BE49-F238E27FC236}">
                    <a16:creationId xmlns:a16="http://schemas.microsoft.com/office/drawing/2014/main" id="{6FE1C817-8C2A-4E0E-8828-232F07D431C6}"/>
                  </a:ext>
                </a:extLst>
              </p14:cNvPr>
              <p14:cNvContentPartPr/>
              <p14:nvPr/>
            </p14:nvContentPartPr>
            <p14:xfrm>
              <a:off x="3362325" y="2843810"/>
              <a:ext cx="4163695" cy="45719"/>
            </p14:xfrm>
          </p:contentPart>
        </mc:Choice>
        <mc:Fallback xmlns="">
          <p:pic>
            <p:nvPicPr>
              <p:cNvPr id="49" name="Ink 48">
                <a:extLst>
                  <a:ext uri="{FF2B5EF4-FFF2-40B4-BE49-F238E27FC236}">
                    <a16:creationId xmlns:a16="http://schemas.microsoft.com/office/drawing/2014/main" id="{6FE1C817-8C2A-4E0E-8828-232F07D431C6}"/>
                  </a:ext>
                </a:extLst>
              </p:cNvPr>
              <p:cNvPicPr/>
              <p:nvPr/>
            </p:nvPicPr>
            <p:blipFill>
              <a:blip r:embed="rId26"/>
              <a:stretch>
                <a:fillRect/>
              </a:stretch>
            </p:blipFill>
            <p:spPr>
              <a:xfrm>
                <a:off x="3326313" y="-6299990"/>
                <a:ext cx="4235359" cy="18287600"/>
              </a:xfrm>
              <a:prstGeom prst="rect">
                <a:avLst/>
              </a:prstGeom>
            </p:spPr>
          </p:pic>
        </mc:Fallback>
      </mc:AlternateContent>
      <p:sp>
        <p:nvSpPr>
          <p:cNvPr id="50" name="TextBox 49">
            <a:extLst>
              <a:ext uri="{FF2B5EF4-FFF2-40B4-BE49-F238E27FC236}">
                <a16:creationId xmlns:a16="http://schemas.microsoft.com/office/drawing/2014/main" id="{A1F1D450-CF89-E4A5-580E-A912B3D344DD}"/>
              </a:ext>
            </a:extLst>
          </p:cNvPr>
          <p:cNvSpPr txBox="1"/>
          <p:nvPr/>
        </p:nvSpPr>
        <p:spPr>
          <a:xfrm>
            <a:off x="1070434" y="2178235"/>
            <a:ext cx="1541165" cy="338554"/>
          </a:xfrm>
          <a:prstGeom prst="rect">
            <a:avLst/>
          </a:prstGeom>
          <a:solidFill>
            <a:srgbClr val="FF40FF"/>
          </a:solidFill>
          <a:ln>
            <a:solidFill>
              <a:schemeClr val="bg1"/>
            </a:solidFill>
          </a:ln>
        </p:spPr>
        <p:txBody>
          <a:bodyPr wrap="square" rtlCol="0">
            <a:spAutoFit/>
          </a:bodyPr>
          <a:lstStyle/>
          <a:p>
            <a:pPr algn="ctr"/>
            <a:r>
              <a:rPr lang="en-US" sz="1600" dirty="0"/>
              <a:t>Attribute Header</a:t>
            </a:r>
          </a:p>
        </p:txBody>
      </p:sp>
      <p:sp>
        <p:nvSpPr>
          <p:cNvPr id="51" name="TextBox 50">
            <a:extLst>
              <a:ext uri="{FF2B5EF4-FFF2-40B4-BE49-F238E27FC236}">
                <a16:creationId xmlns:a16="http://schemas.microsoft.com/office/drawing/2014/main" id="{991C68D5-1419-7ADD-5645-E5EF0EEF3B51}"/>
              </a:ext>
            </a:extLst>
          </p:cNvPr>
          <p:cNvSpPr txBox="1"/>
          <p:nvPr/>
        </p:nvSpPr>
        <p:spPr>
          <a:xfrm>
            <a:off x="9770111" y="2206664"/>
            <a:ext cx="1541165" cy="584775"/>
          </a:xfrm>
          <a:prstGeom prst="rect">
            <a:avLst/>
          </a:prstGeom>
          <a:solidFill>
            <a:srgbClr val="F97B9F"/>
          </a:solidFill>
          <a:ln>
            <a:solidFill>
              <a:schemeClr val="bg1"/>
            </a:solidFill>
          </a:ln>
        </p:spPr>
        <p:txBody>
          <a:bodyPr wrap="square" rtlCol="0">
            <a:spAutoFit/>
          </a:bodyPr>
          <a:lstStyle/>
          <a:p>
            <a:pPr algn="ctr"/>
            <a:r>
              <a:rPr lang="en-US" sz="1600" dirty="0"/>
              <a:t>Allocated Size of File</a:t>
            </a:r>
          </a:p>
        </p:txBody>
      </p:sp>
      <p:sp>
        <p:nvSpPr>
          <p:cNvPr id="52" name="TextBox 51">
            <a:extLst>
              <a:ext uri="{FF2B5EF4-FFF2-40B4-BE49-F238E27FC236}">
                <a16:creationId xmlns:a16="http://schemas.microsoft.com/office/drawing/2014/main" id="{9F202CE8-1E57-47FA-CD07-07F136952185}"/>
              </a:ext>
            </a:extLst>
          </p:cNvPr>
          <p:cNvSpPr txBox="1"/>
          <p:nvPr/>
        </p:nvSpPr>
        <p:spPr>
          <a:xfrm>
            <a:off x="1070337" y="3695148"/>
            <a:ext cx="1541165" cy="584775"/>
          </a:xfrm>
          <a:prstGeom prst="rect">
            <a:avLst/>
          </a:prstGeom>
          <a:solidFill>
            <a:srgbClr val="969696"/>
          </a:solidFill>
          <a:ln>
            <a:solidFill>
              <a:schemeClr val="bg1"/>
            </a:solidFill>
          </a:ln>
        </p:spPr>
        <p:txBody>
          <a:bodyPr wrap="square" rtlCol="0">
            <a:spAutoFit/>
          </a:bodyPr>
          <a:lstStyle/>
          <a:p>
            <a:pPr algn="ctr"/>
            <a:r>
              <a:rPr lang="en-US" sz="1600" dirty="0"/>
              <a:t>File Modification Time</a:t>
            </a:r>
          </a:p>
        </p:txBody>
      </p:sp>
      <p:sp>
        <p:nvSpPr>
          <p:cNvPr id="53" name="TextBox 52">
            <a:extLst>
              <a:ext uri="{FF2B5EF4-FFF2-40B4-BE49-F238E27FC236}">
                <a16:creationId xmlns:a16="http://schemas.microsoft.com/office/drawing/2014/main" id="{A46A7732-42F9-8FDA-92AB-4713C5F2DF1D}"/>
              </a:ext>
            </a:extLst>
          </p:cNvPr>
          <p:cNvSpPr txBox="1"/>
          <p:nvPr/>
        </p:nvSpPr>
        <p:spPr>
          <a:xfrm>
            <a:off x="1070336" y="4359944"/>
            <a:ext cx="1541165" cy="830997"/>
          </a:xfrm>
          <a:prstGeom prst="rect">
            <a:avLst/>
          </a:prstGeom>
          <a:solidFill>
            <a:srgbClr val="00FDFF"/>
          </a:solidFill>
          <a:ln>
            <a:solidFill>
              <a:schemeClr val="bg1"/>
            </a:solidFill>
          </a:ln>
        </p:spPr>
        <p:txBody>
          <a:bodyPr wrap="square" rtlCol="0">
            <a:spAutoFit/>
          </a:bodyPr>
          <a:lstStyle/>
          <a:p>
            <a:pPr algn="ctr"/>
            <a:r>
              <a:rPr lang="en-US" sz="1600" dirty="0"/>
              <a:t>MFT Modification Time</a:t>
            </a:r>
          </a:p>
        </p:txBody>
      </p:sp>
      <p:sp>
        <p:nvSpPr>
          <p:cNvPr id="54" name="TextBox 53">
            <a:extLst>
              <a:ext uri="{FF2B5EF4-FFF2-40B4-BE49-F238E27FC236}">
                <a16:creationId xmlns:a16="http://schemas.microsoft.com/office/drawing/2014/main" id="{870C87DB-FCB6-BF9E-2C10-2BE4A8BF7880}"/>
              </a:ext>
            </a:extLst>
          </p:cNvPr>
          <p:cNvSpPr txBox="1"/>
          <p:nvPr/>
        </p:nvSpPr>
        <p:spPr>
          <a:xfrm>
            <a:off x="9760965" y="2833137"/>
            <a:ext cx="1541165" cy="584775"/>
          </a:xfrm>
          <a:prstGeom prst="rect">
            <a:avLst/>
          </a:prstGeom>
          <a:solidFill>
            <a:srgbClr val="7F88C7"/>
          </a:solidFill>
          <a:ln>
            <a:solidFill>
              <a:schemeClr val="bg1"/>
            </a:solidFill>
          </a:ln>
        </p:spPr>
        <p:txBody>
          <a:bodyPr wrap="square" rtlCol="0">
            <a:spAutoFit/>
          </a:bodyPr>
          <a:lstStyle/>
          <a:p>
            <a:pPr algn="ctr"/>
            <a:r>
              <a:rPr lang="en-US" sz="1600" dirty="0"/>
              <a:t>Actual Size of File</a:t>
            </a:r>
          </a:p>
        </p:txBody>
      </p:sp>
      <p:sp>
        <p:nvSpPr>
          <p:cNvPr id="55" name="TextBox 54">
            <a:extLst>
              <a:ext uri="{FF2B5EF4-FFF2-40B4-BE49-F238E27FC236}">
                <a16:creationId xmlns:a16="http://schemas.microsoft.com/office/drawing/2014/main" id="{6D6AD15C-1F84-A840-DD8F-C7BEE5CBA9B9}"/>
              </a:ext>
            </a:extLst>
          </p:cNvPr>
          <p:cNvSpPr txBox="1"/>
          <p:nvPr/>
        </p:nvSpPr>
        <p:spPr>
          <a:xfrm>
            <a:off x="9777486" y="4697062"/>
            <a:ext cx="1541165" cy="584775"/>
          </a:xfrm>
          <a:prstGeom prst="rect">
            <a:avLst/>
          </a:prstGeom>
          <a:solidFill>
            <a:srgbClr val="F3DF7F"/>
          </a:solidFill>
          <a:ln>
            <a:solidFill>
              <a:schemeClr val="bg1"/>
            </a:solidFill>
          </a:ln>
        </p:spPr>
        <p:txBody>
          <a:bodyPr wrap="square" rtlCol="0">
            <a:spAutoFit/>
          </a:bodyPr>
          <a:lstStyle/>
          <a:p>
            <a:pPr algn="ctr"/>
            <a:r>
              <a:rPr lang="en-US" sz="1600" dirty="0"/>
              <a:t>Length Of Name</a:t>
            </a:r>
          </a:p>
        </p:txBody>
      </p:sp>
      <p:sp>
        <p:nvSpPr>
          <p:cNvPr id="56" name="TextBox 55">
            <a:extLst>
              <a:ext uri="{FF2B5EF4-FFF2-40B4-BE49-F238E27FC236}">
                <a16:creationId xmlns:a16="http://schemas.microsoft.com/office/drawing/2014/main" id="{677D80F6-2C65-7396-173A-AB25E2CEFAFC}"/>
              </a:ext>
            </a:extLst>
          </p:cNvPr>
          <p:cNvSpPr txBox="1"/>
          <p:nvPr/>
        </p:nvSpPr>
        <p:spPr>
          <a:xfrm>
            <a:off x="1070340" y="2606747"/>
            <a:ext cx="1541165" cy="338554"/>
          </a:xfrm>
          <a:prstGeom prst="rect">
            <a:avLst/>
          </a:prstGeom>
          <a:solidFill>
            <a:srgbClr val="FFFC00"/>
          </a:solidFill>
          <a:ln>
            <a:solidFill>
              <a:schemeClr val="bg1"/>
            </a:solidFill>
          </a:ln>
        </p:spPr>
        <p:txBody>
          <a:bodyPr wrap="square" rtlCol="0">
            <a:spAutoFit/>
          </a:bodyPr>
          <a:lstStyle/>
          <a:p>
            <a:pPr algn="ctr"/>
            <a:r>
              <a:rPr lang="en-US" sz="1600" dirty="0"/>
              <a:t>Parent Directory</a:t>
            </a:r>
          </a:p>
        </p:txBody>
      </p:sp>
      <p:sp>
        <p:nvSpPr>
          <p:cNvPr id="57" name="TextBox 56">
            <a:extLst>
              <a:ext uri="{FF2B5EF4-FFF2-40B4-BE49-F238E27FC236}">
                <a16:creationId xmlns:a16="http://schemas.microsoft.com/office/drawing/2014/main" id="{FFB7C0F9-1CF0-988E-DD7B-436EABA368BA}"/>
              </a:ext>
            </a:extLst>
          </p:cNvPr>
          <p:cNvSpPr txBox="1"/>
          <p:nvPr/>
        </p:nvSpPr>
        <p:spPr>
          <a:xfrm>
            <a:off x="1070338" y="3030352"/>
            <a:ext cx="1541165" cy="584775"/>
          </a:xfrm>
          <a:prstGeom prst="rect">
            <a:avLst/>
          </a:prstGeom>
          <a:solidFill>
            <a:srgbClr val="0069AF"/>
          </a:solidFill>
          <a:ln>
            <a:solidFill>
              <a:schemeClr val="bg1"/>
            </a:solidFill>
          </a:ln>
        </p:spPr>
        <p:txBody>
          <a:bodyPr wrap="square" rtlCol="0">
            <a:spAutoFit/>
          </a:bodyPr>
          <a:lstStyle/>
          <a:p>
            <a:pPr algn="ctr"/>
            <a:r>
              <a:rPr lang="en-US" sz="1600" dirty="0"/>
              <a:t>File Creation Time</a:t>
            </a:r>
          </a:p>
        </p:txBody>
      </p:sp>
      <p:sp>
        <p:nvSpPr>
          <p:cNvPr id="58" name="TextBox 57">
            <a:extLst>
              <a:ext uri="{FF2B5EF4-FFF2-40B4-BE49-F238E27FC236}">
                <a16:creationId xmlns:a16="http://schemas.microsoft.com/office/drawing/2014/main" id="{65D9D09B-3C63-3F17-3A20-BA3642D61967}"/>
              </a:ext>
            </a:extLst>
          </p:cNvPr>
          <p:cNvSpPr txBox="1"/>
          <p:nvPr/>
        </p:nvSpPr>
        <p:spPr>
          <a:xfrm>
            <a:off x="1070336" y="5259759"/>
            <a:ext cx="1541165" cy="584775"/>
          </a:xfrm>
          <a:prstGeom prst="rect">
            <a:avLst/>
          </a:prstGeom>
          <a:solidFill>
            <a:srgbClr val="2D7154"/>
          </a:solidFill>
          <a:ln>
            <a:solidFill>
              <a:schemeClr val="bg1"/>
            </a:solidFill>
          </a:ln>
        </p:spPr>
        <p:txBody>
          <a:bodyPr wrap="square" rtlCol="0">
            <a:spAutoFit/>
          </a:bodyPr>
          <a:lstStyle/>
          <a:p>
            <a:pPr algn="ctr"/>
            <a:r>
              <a:rPr lang="en-US" sz="1600" dirty="0"/>
              <a:t>File Accessed Time</a:t>
            </a:r>
          </a:p>
        </p:txBody>
      </p:sp>
      <p:sp>
        <p:nvSpPr>
          <p:cNvPr id="59" name="TextBox 58">
            <a:extLst>
              <a:ext uri="{FF2B5EF4-FFF2-40B4-BE49-F238E27FC236}">
                <a16:creationId xmlns:a16="http://schemas.microsoft.com/office/drawing/2014/main" id="{582DC81A-FB1B-0B4D-F887-FF5179ABCFEA}"/>
              </a:ext>
            </a:extLst>
          </p:cNvPr>
          <p:cNvSpPr txBox="1"/>
          <p:nvPr/>
        </p:nvSpPr>
        <p:spPr>
          <a:xfrm>
            <a:off x="9760966" y="3466194"/>
            <a:ext cx="1541165" cy="830997"/>
          </a:xfrm>
          <a:prstGeom prst="rect">
            <a:avLst/>
          </a:prstGeom>
          <a:solidFill>
            <a:srgbClr val="D0800A"/>
          </a:solidFill>
          <a:ln>
            <a:solidFill>
              <a:schemeClr val="bg1"/>
            </a:solidFill>
          </a:ln>
        </p:spPr>
        <p:txBody>
          <a:bodyPr wrap="square" rtlCol="0">
            <a:spAutoFit/>
          </a:bodyPr>
          <a:lstStyle/>
          <a:p>
            <a:pPr algn="ctr"/>
            <a:r>
              <a:rPr lang="en-US" sz="1600" dirty="0"/>
              <a:t>Flags (same as $</a:t>
            </a:r>
            <a:r>
              <a:rPr lang="en-US" sz="1600" dirty="0" err="1"/>
              <a:t>standard_information</a:t>
            </a:r>
            <a:r>
              <a:rPr lang="en-US" sz="1600" dirty="0"/>
              <a:t> flags)</a:t>
            </a:r>
          </a:p>
        </p:txBody>
      </p:sp>
      <p:sp>
        <p:nvSpPr>
          <p:cNvPr id="61" name="TextBox 60">
            <a:extLst>
              <a:ext uri="{FF2B5EF4-FFF2-40B4-BE49-F238E27FC236}">
                <a16:creationId xmlns:a16="http://schemas.microsoft.com/office/drawing/2014/main" id="{BB84C6F3-5F87-EE6B-CBD3-901CF2F3DFC9}"/>
              </a:ext>
            </a:extLst>
          </p:cNvPr>
          <p:cNvSpPr txBox="1"/>
          <p:nvPr/>
        </p:nvSpPr>
        <p:spPr>
          <a:xfrm>
            <a:off x="9770111" y="4310226"/>
            <a:ext cx="1541165" cy="338554"/>
          </a:xfrm>
          <a:prstGeom prst="rect">
            <a:avLst/>
          </a:prstGeom>
          <a:solidFill>
            <a:srgbClr val="5EE865"/>
          </a:solidFill>
          <a:ln>
            <a:solidFill>
              <a:schemeClr val="bg1"/>
            </a:solidFill>
          </a:ln>
        </p:spPr>
        <p:txBody>
          <a:bodyPr wrap="square" rtlCol="0">
            <a:spAutoFit/>
          </a:bodyPr>
          <a:lstStyle/>
          <a:p>
            <a:pPr algn="ctr"/>
            <a:r>
              <a:rPr lang="en-US" sz="1600" dirty="0"/>
              <a:t>Reparse Value</a:t>
            </a:r>
          </a:p>
        </p:txBody>
      </p:sp>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92AF701E-7B88-1648-B444-AAF8D25223B3}"/>
                  </a:ext>
                </a:extLst>
              </p14:cNvPr>
              <p14:cNvContentPartPr/>
              <p14:nvPr/>
            </p14:nvContentPartPr>
            <p14:xfrm flipH="1">
              <a:off x="3679724" y="3727410"/>
              <a:ext cx="86106" cy="45719"/>
            </p14:xfrm>
          </p:contentPart>
        </mc:Choice>
        <mc:Fallback xmlns="">
          <p:pic>
            <p:nvPicPr>
              <p:cNvPr id="63" name="Ink 62">
                <a:extLst>
                  <a:ext uri="{FF2B5EF4-FFF2-40B4-BE49-F238E27FC236}">
                    <a16:creationId xmlns:a16="http://schemas.microsoft.com/office/drawing/2014/main" id="{92AF701E-7B88-1648-B444-AAF8D25223B3}"/>
                  </a:ext>
                </a:extLst>
              </p:cNvPr>
              <p:cNvPicPr/>
              <p:nvPr/>
            </p:nvPicPr>
            <p:blipFill>
              <a:blip r:embed="rId28"/>
              <a:stretch>
                <a:fillRect/>
              </a:stretch>
            </p:blipFill>
            <p:spPr>
              <a:xfrm flipH="1">
                <a:off x="3643846" y="-5416390"/>
                <a:ext cx="15750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4" name="Ink 63">
                <a:extLst>
                  <a:ext uri="{FF2B5EF4-FFF2-40B4-BE49-F238E27FC236}">
                    <a16:creationId xmlns:a16="http://schemas.microsoft.com/office/drawing/2014/main" id="{49679EA1-ECB5-9571-B634-94788182490F}"/>
                  </a:ext>
                </a:extLst>
              </p14:cNvPr>
              <p14:cNvContentPartPr/>
              <p14:nvPr/>
            </p14:nvContentPartPr>
            <p14:xfrm>
              <a:off x="3920687" y="3738673"/>
              <a:ext cx="3601849" cy="45719"/>
            </p14:xfrm>
          </p:contentPart>
        </mc:Choice>
        <mc:Fallback xmlns="">
          <p:pic>
            <p:nvPicPr>
              <p:cNvPr id="64" name="Ink 63">
                <a:extLst>
                  <a:ext uri="{FF2B5EF4-FFF2-40B4-BE49-F238E27FC236}">
                    <a16:creationId xmlns:a16="http://schemas.microsoft.com/office/drawing/2014/main" id="{49679EA1-ECB5-9571-B634-94788182490F}"/>
                  </a:ext>
                </a:extLst>
              </p:cNvPr>
              <p:cNvPicPr/>
              <p:nvPr/>
            </p:nvPicPr>
            <p:blipFill>
              <a:blip r:embed="rId30"/>
              <a:stretch>
                <a:fillRect/>
              </a:stretch>
            </p:blipFill>
            <p:spPr>
              <a:xfrm>
                <a:off x="3884679" y="-5405127"/>
                <a:ext cx="3673504" cy="18287600"/>
              </a:xfrm>
              <a:prstGeom prst="rect">
                <a:avLst/>
              </a:prstGeom>
            </p:spPr>
          </p:pic>
        </mc:Fallback>
      </mc:AlternateContent>
      <p:sp>
        <p:nvSpPr>
          <p:cNvPr id="65" name="TextBox 64">
            <a:extLst>
              <a:ext uri="{FF2B5EF4-FFF2-40B4-BE49-F238E27FC236}">
                <a16:creationId xmlns:a16="http://schemas.microsoft.com/office/drawing/2014/main" id="{EF4B5668-1A19-0218-C5BE-ADDE92D14CA1}"/>
              </a:ext>
            </a:extLst>
          </p:cNvPr>
          <p:cNvSpPr txBox="1"/>
          <p:nvPr/>
        </p:nvSpPr>
        <p:spPr>
          <a:xfrm>
            <a:off x="9777486" y="5330119"/>
            <a:ext cx="1541165" cy="338554"/>
          </a:xfrm>
          <a:prstGeom prst="rect">
            <a:avLst/>
          </a:prstGeom>
          <a:solidFill>
            <a:srgbClr val="FF0000"/>
          </a:solidFill>
          <a:ln>
            <a:solidFill>
              <a:schemeClr val="bg1"/>
            </a:solidFill>
          </a:ln>
        </p:spPr>
        <p:txBody>
          <a:bodyPr wrap="square" rtlCol="0">
            <a:spAutoFit/>
          </a:bodyPr>
          <a:lstStyle/>
          <a:p>
            <a:pPr algn="ctr"/>
            <a:r>
              <a:rPr lang="en-US" sz="1600" dirty="0"/>
              <a:t>Namespace</a:t>
            </a:r>
          </a:p>
        </p:txBody>
      </p:sp>
      <p:sp>
        <p:nvSpPr>
          <p:cNvPr id="66" name="TextBox 65">
            <a:extLst>
              <a:ext uri="{FF2B5EF4-FFF2-40B4-BE49-F238E27FC236}">
                <a16:creationId xmlns:a16="http://schemas.microsoft.com/office/drawing/2014/main" id="{C1B82E82-E679-1FD0-7E6B-4F8F9322DD51}"/>
              </a:ext>
            </a:extLst>
          </p:cNvPr>
          <p:cNvSpPr txBox="1"/>
          <p:nvPr/>
        </p:nvSpPr>
        <p:spPr>
          <a:xfrm>
            <a:off x="9777486" y="5716955"/>
            <a:ext cx="1541165" cy="338554"/>
          </a:xfrm>
          <a:prstGeom prst="rect">
            <a:avLst/>
          </a:prstGeom>
          <a:solidFill>
            <a:srgbClr val="84BEB7"/>
          </a:solidFill>
          <a:ln>
            <a:solidFill>
              <a:schemeClr val="bg1"/>
            </a:solidFill>
          </a:ln>
        </p:spPr>
        <p:txBody>
          <a:bodyPr wrap="square" rtlCol="0">
            <a:spAutoFit/>
          </a:bodyPr>
          <a:lstStyle/>
          <a:p>
            <a:pPr algn="ctr"/>
            <a:r>
              <a:rPr lang="en-US" sz="1600" dirty="0"/>
              <a:t>Name</a:t>
            </a:r>
          </a:p>
        </p:txBody>
      </p:sp>
      <p:sp>
        <p:nvSpPr>
          <p:cNvPr id="3" name="TextBox 2">
            <a:extLst>
              <a:ext uri="{FF2B5EF4-FFF2-40B4-BE49-F238E27FC236}">
                <a16:creationId xmlns:a16="http://schemas.microsoft.com/office/drawing/2014/main" id="{F6D5FAA1-515D-985A-D284-1BB46BE26742}"/>
              </a:ext>
            </a:extLst>
          </p:cNvPr>
          <p:cNvSpPr txBox="1"/>
          <p:nvPr/>
        </p:nvSpPr>
        <p:spPr>
          <a:xfrm>
            <a:off x="2594980" y="5861468"/>
            <a:ext cx="7165985" cy="261610"/>
          </a:xfrm>
          <a:prstGeom prst="rect">
            <a:avLst/>
          </a:prstGeom>
          <a:noFill/>
        </p:spPr>
        <p:txBody>
          <a:bodyPr wrap="square" rtlCol="0">
            <a:spAutoFit/>
          </a:bodyPr>
          <a:lstStyle/>
          <a:p>
            <a:r>
              <a:rPr lang="en-US" sz="1100" dirty="0"/>
              <a:t>* Time are in UTC time and has to be converted to a specific time with taking into consideration the daylight saving</a:t>
            </a:r>
          </a:p>
        </p:txBody>
      </p:sp>
    </p:spTree>
    <p:extLst>
      <p:ext uri="{BB962C8B-B14F-4D97-AF65-F5344CB8AC3E}">
        <p14:creationId xmlns:p14="http://schemas.microsoft.com/office/powerpoint/2010/main" val="3826445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CE63-2CF9-75C9-52D7-70B7C6F54EBB}"/>
              </a:ext>
            </a:extLst>
          </p:cNvPr>
          <p:cNvSpPr>
            <a:spLocks noGrp="1"/>
          </p:cNvSpPr>
          <p:nvPr>
            <p:ph type="title"/>
          </p:nvPr>
        </p:nvSpPr>
        <p:spPr/>
        <p:txBody>
          <a:bodyPr/>
          <a:lstStyle/>
          <a:p>
            <a:r>
              <a:rPr lang="en-US" dirty="0"/>
              <a:t>$</a:t>
            </a:r>
            <a:r>
              <a:rPr lang="en-US" dirty="0" err="1"/>
              <a:t>File_Name</a:t>
            </a:r>
            <a:r>
              <a:rPr lang="en-US" dirty="0"/>
              <a:t> namespace value</a:t>
            </a:r>
          </a:p>
        </p:txBody>
      </p:sp>
      <p:sp>
        <p:nvSpPr>
          <p:cNvPr id="3" name="Content Placeholder 2">
            <a:extLst>
              <a:ext uri="{FF2B5EF4-FFF2-40B4-BE49-F238E27FC236}">
                <a16:creationId xmlns:a16="http://schemas.microsoft.com/office/drawing/2014/main" id="{35AE99BC-1157-C814-18AE-23ABE6BDA274}"/>
              </a:ext>
            </a:extLst>
          </p:cNvPr>
          <p:cNvSpPr>
            <a:spLocks noGrp="1"/>
          </p:cNvSpPr>
          <p:nvPr>
            <p:ph idx="1"/>
          </p:nvPr>
        </p:nvSpPr>
        <p:spPr/>
        <p:txBody>
          <a:bodyPr/>
          <a:lstStyle/>
          <a:p>
            <a:r>
              <a:rPr lang="en-US" b="1" dirty="0"/>
              <a:t>0:</a:t>
            </a:r>
            <a:r>
              <a:rPr lang="en-US" dirty="0"/>
              <a:t>	</a:t>
            </a:r>
            <a:r>
              <a:rPr lang="en-US" dirty="0" err="1"/>
              <a:t>Posix</a:t>
            </a:r>
            <a:r>
              <a:rPr lang="en-US" dirty="0"/>
              <a:t>: Case sensitive, all Unicode characters except ‘/’ and NULL </a:t>
            </a:r>
          </a:p>
          <a:p>
            <a:r>
              <a:rPr lang="en-US" b="1" dirty="0"/>
              <a:t>1:</a:t>
            </a:r>
            <a:r>
              <a:rPr lang="en-US" dirty="0"/>
              <a:t>	Win32: Case sensitive, all Unicode characters except ‘/’, ‘\’, ‘:’, ‘’, and ‘?’ 2 DOS: Case insensitive, upper case and no special characters </a:t>
            </a:r>
          </a:p>
          <a:p>
            <a:r>
              <a:rPr lang="en-US" b="1" dirty="0"/>
              <a:t>3:</a:t>
            </a:r>
            <a:r>
              <a:rPr lang="en-US" dirty="0"/>
              <a:t>	Win32 &amp; DOS: Used when the original name already fits in the DOS namespace and two names are not needed</a:t>
            </a:r>
          </a:p>
        </p:txBody>
      </p:sp>
    </p:spTree>
    <p:extLst>
      <p:ext uri="{BB962C8B-B14F-4D97-AF65-F5344CB8AC3E}">
        <p14:creationId xmlns:p14="http://schemas.microsoft.com/office/powerpoint/2010/main" val="4246102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D82A-9177-F074-D02E-643546461B92}"/>
              </a:ext>
            </a:extLst>
          </p:cNvPr>
          <p:cNvSpPr>
            <a:spLocks noGrp="1"/>
          </p:cNvSpPr>
          <p:nvPr>
            <p:ph type="title"/>
          </p:nvPr>
        </p:nvSpPr>
        <p:spPr/>
        <p:txBody>
          <a:bodyPr/>
          <a:lstStyle/>
          <a:p>
            <a:r>
              <a:rPr lang="en-US" dirty="0"/>
              <a:t>Timestamps</a:t>
            </a:r>
          </a:p>
        </p:txBody>
      </p:sp>
      <p:sp>
        <p:nvSpPr>
          <p:cNvPr id="3" name="Content Placeholder 2">
            <a:extLst>
              <a:ext uri="{FF2B5EF4-FFF2-40B4-BE49-F238E27FC236}">
                <a16:creationId xmlns:a16="http://schemas.microsoft.com/office/drawing/2014/main" id="{2162BF87-4C5C-FFF0-9838-3B3965280EA2}"/>
              </a:ext>
            </a:extLst>
          </p:cNvPr>
          <p:cNvSpPr>
            <a:spLocks noGrp="1"/>
          </p:cNvSpPr>
          <p:nvPr>
            <p:ph idx="1"/>
          </p:nvPr>
        </p:nvSpPr>
        <p:spPr/>
        <p:txBody>
          <a:bodyPr>
            <a:normAutofit fontScale="92500" lnSpcReduction="10000"/>
          </a:bodyPr>
          <a:lstStyle/>
          <a:p>
            <a:r>
              <a:rPr lang="en-US" b="1" dirty="0"/>
              <a:t>Creation Time (or Born Time): </a:t>
            </a:r>
            <a:r>
              <a:rPr lang="en-US" dirty="0"/>
              <a:t>This timestamp indicates the date and time when the file or directory was initially created.</a:t>
            </a:r>
          </a:p>
          <a:p>
            <a:r>
              <a:rPr lang="en-US" b="1" dirty="0"/>
              <a:t>Modified Time (or Last Modified Time): </a:t>
            </a:r>
            <a:r>
              <a:rPr lang="en-US" dirty="0"/>
              <a:t>This timestamp reflects the last modification or change made to the file's content or directory's attributes.</a:t>
            </a:r>
          </a:p>
          <a:p>
            <a:r>
              <a:rPr lang="en-US" b="1" dirty="0"/>
              <a:t>Access Time (or Last Access Time): </a:t>
            </a:r>
            <a:r>
              <a:rPr lang="en-US" dirty="0"/>
              <a:t>This timestamp indicates the last time the file or directory was accessed or opened.</a:t>
            </a:r>
          </a:p>
          <a:p>
            <a:r>
              <a:rPr lang="en-US" b="1" dirty="0"/>
              <a:t>MFT modification Time (Metadata Change Time or Change Time): </a:t>
            </a:r>
            <a:r>
              <a:rPr lang="en-US" dirty="0"/>
              <a:t>This timestamp represents the time when the file's metadata (such as file permissions or attributes) was last modified.</a:t>
            </a:r>
          </a:p>
        </p:txBody>
      </p:sp>
    </p:spTree>
    <p:extLst>
      <p:ext uri="{BB962C8B-B14F-4D97-AF65-F5344CB8AC3E}">
        <p14:creationId xmlns:p14="http://schemas.microsoft.com/office/powerpoint/2010/main" val="2356993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AA1766-C925-7BD4-B047-E4815BFFD802}"/>
              </a:ext>
            </a:extLst>
          </p:cNvPr>
          <p:cNvSpPr>
            <a:spLocks noGrp="1"/>
          </p:cNvSpPr>
          <p:nvPr>
            <p:ph type="title"/>
          </p:nvPr>
        </p:nvSpPr>
        <p:spPr>
          <a:xfrm>
            <a:off x="862505" y="2810303"/>
            <a:ext cx="2835464" cy="1254868"/>
          </a:xfrm>
        </p:spPr>
        <p:txBody>
          <a:bodyPr anchor="b">
            <a:normAutofit/>
          </a:bodyPr>
          <a:lstStyle/>
          <a:p>
            <a:r>
              <a:rPr lang="en-US" sz="2800" dirty="0">
                <a:solidFill>
                  <a:srgbClr val="262626"/>
                </a:solidFill>
              </a:rPr>
              <a:t>Timestamps</a:t>
            </a:r>
          </a:p>
        </p:txBody>
      </p:sp>
      <p:sp useBgFill="1">
        <p:nvSpPr>
          <p:cNvPr id="1039" name="Rectangle 103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A8368EB-BAF1-7850-BFF8-AF4EF8D36C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35910" y="2267716"/>
            <a:ext cx="6098041" cy="2271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D16ABB-5D81-CF57-B09A-3AEEEC5823FE}"/>
              </a:ext>
            </a:extLst>
          </p:cNvPr>
          <p:cNvSpPr txBox="1"/>
          <p:nvPr/>
        </p:nvSpPr>
        <p:spPr>
          <a:xfrm>
            <a:off x="5435910" y="4689987"/>
            <a:ext cx="4681484" cy="430887"/>
          </a:xfrm>
          <a:prstGeom prst="rect">
            <a:avLst/>
          </a:prstGeom>
          <a:noFill/>
        </p:spPr>
        <p:txBody>
          <a:bodyPr wrap="square" rtlCol="0">
            <a:spAutoFit/>
          </a:bodyPr>
          <a:lstStyle/>
          <a:p>
            <a:r>
              <a:rPr lang="en-US" sz="1100" dirty="0"/>
              <a:t>**Change (meta): MFT modification time</a:t>
            </a:r>
            <a:br>
              <a:rPr lang="en-US" sz="1100" dirty="0"/>
            </a:br>
            <a:r>
              <a:rPr lang="en-US" sz="1100" dirty="0"/>
              <a:t>**Born: File creation time</a:t>
            </a:r>
          </a:p>
        </p:txBody>
      </p:sp>
      <p:sp>
        <p:nvSpPr>
          <p:cNvPr id="5" name="TextBox 4">
            <a:extLst>
              <a:ext uri="{FF2B5EF4-FFF2-40B4-BE49-F238E27FC236}">
                <a16:creationId xmlns:a16="http://schemas.microsoft.com/office/drawing/2014/main" id="{AF398D2F-2668-0A22-412B-19C5307995C0}"/>
              </a:ext>
            </a:extLst>
          </p:cNvPr>
          <p:cNvSpPr txBox="1"/>
          <p:nvPr/>
        </p:nvSpPr>
        <p:spPr>
          <a:xfrm>
            <a:off x="114007" y="6575691"/>
            <a:ext cx="4681484" cy="261610"/>
          </a:xfrm>
          <a:prstGeom prst="rect">
            <a:avLst/>
          </a:prstGeom>
          <a:noFill/>
        </p:spPr>
        <p:txBody>
          <a:bodyPr wrap="square" rtlCol="0">
            <a:spAutoFit/>
          </a:bodyPr>
          <a:lstStyle/>
          <a:p>
            <a:r>
              <a:rPr lang="en-US" sz="1100" dirty="0"/>
              <a:t>https://www.sans.org/blog/digital-forensics-detecting-time-stamp-manipulation/</a:t>
            </a:r>
          </a:p>
        </p:txBody>
      </p:sp>
    </p:spTree>
    <p:extLst>
      <p:ext uri="{BB962C8B-B14F-4D97-AF65-F5344CB8AC3E}">
        <p14:creationId xmlns:p14="http://schemas.microsoft.com/office/powerpoint/2010/main" val="1179501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3AE-7535-0901-70FE-A460846E1DBA}"/>
              </a:ext>
            </a:extLst>
          </p:cNvPr>
          <p:cNvSpPr>
            <a:spLocks noGrp="1"/>
          </p:cNvSpPr>
          <p:nvPr>
            <p:ph type="title"/>
          </p:nvPr>
        </p:nvSpPr>
        <p:spPr/>
        <p:txBody>
          <a:bodyPr/>
          <a:lstStyle/>
          <a:p>
            <a:r>
              <a:rPr lang="en-US" dirty="0" err="1"/>
              <a:t>Timestomp</a:t>
            </a:r>
            <a:endParaRPr lang="en-US" dirty="0"/>
          </a:p>
        </p:txBody>
      </p:sp>
      <p:sp>
        <p:nvSpPr>
          <p:cNvPr id="3" name="Content Placeholder 2">
            <a:extLst>
              <a:ext uri="{FF2B5EF4-FFF2-40B4-BE49-F238E27FC236}">
                <a16:creationId xmlns:a16="http://schemas.microsoft.com/office/drawing/2014/main" id="{62F595B7-E599-FA31-DA23-2399175F8E3E}"/>
              </a:ext>
            </a:extLst>
          </p:cNvPr>
          <p:cNvSpPr>
            <a:spLocks noGrp="1"/>
          </p:cNvSpPr>
          <p:nvPr>
            <p:ph idx="1"/>
          </p:nvPr>
        </p:nvSpPr>
        <p:spPr/>
        <p:txBody>
          <a:bodyPr>
            <a:normAutofit lnSpcReduction="10000"/>
          </a:bodyPr>
          <a:lstStyle/>
          <a:p>
            <a:r>
              <a:rPr lang="en-US" dirty="0" err="1"/>
              <a:t>Timestomp</a:t>
            </a:r>
            <a:r>
              <a:rPr lang="en-US" dirty="0"/>
              <a:t> is a term used to describe the act of modifying or altering the timestamps associated with files or directories on a computer system. It involves changing the values of the creation time, modified time, access time, or other related timestamps.</a:t>
            </a:r>
          </a:p>
          <a:p>
            <a:r>
              <a:rPr lang="en-US" dirty="0" err="1"/>
              <a:t>Timestomping</a:t>
            </a:r>
            <a:r>
              <a:rPr lang="en-US" dirty="0"/>
              <a:t> is often employed as a technique to manipulate or hide information about file activity or tampering. By modifying the timestamps, an attacker or unauthorized user can attempt to conceal their actions, make files appear older or newer than they actually are, or manipulate the sequence of events related to file access or modification.</a:t>
            </a:r>
          </a:p>
        </p:txBody>
      </p:sp>
    </p:spTree>
    <p:extLst>
      <p:ext uri="{BB962C8B-B14F-4D97-AF65-F5344CB8AC3E}">
        <p14:creationId xmlns:p14="http://schemas.microsoft.com/office/powerpoint/2010/main" val="1865973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78BCAD-F8F8-08EE-99C1-96162F6F3462}"/>
              </a:ext>
            </a:extLst>
          </p:cNvPr>
          <p:cNvSpPr>
            <a:spLocks noGrp="1"/>
          </p:cNvSpPr>
          <p:nvPr>
            <p:ph type="title"/>
          </p:nvPr>
        </p:nvSpPr>
        <p:spPr/>
        <p:txBody>
          <a:bodyPr/>
          <a:lstStyle/>
          <a:p>
            <a:r>
              <a:rPr lang="en-US" dirty="0"/>
              <a:t>$Data attribute</a:t>
            </a:r>
          </a:p>
        </p:txBody>
      </p:sp>
      <p:sp>
        <p:nvSpPr>
          <p:cNvPr id="5" name="Text Placeholder 4">
            <a:extLst>
              <a:ext uri="{FF2B5EF4-FFF2-40B4-BE49-F238E27FC236}">
                <a16:creationId xmlns:a16="http://schemas.microsoft.com/office/drawing/2014/main" id="{5E9CA638-8699-BFFD-4A24-D7044645C8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7980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414E-06DD-A7E4-4B9B-D57E7D3014A1}"/>
              </a:ext>
            </a:extLst>
          </p:cNvPr>
          <p:cNvSpPr>
            <a:spLocks noGrp="1"/>
          </p:cNvSpPr>
          <p:nvPr>
            <p:ph type="title"/>
          </p:nvPr>
        </p:nvSpPr>
        <p:spPr/>
        <p:txBody>
          <a:bodyPr/>
          <a:lstStyle/>
          <a:p>
            <a:r>
              <a:rPr lang="en-US" dirty="0"/>
              <a:t>$Data attribute (continued)</a:t>
            </a:r>
          </a:p>
        </p:txBody>
      </p:sp>
      <p:sp>
        <p:nvSpPr>
          <p:cNvPr id="3" name="Content Placeholder 2">
            <a:extLst>
              <a:ext uri="{FF2B5EF4-FFF2-40B4-BE49-F238E27FC236}">
                <a16:creationId xmlns:a16="http://schemas.microsoft.com/office/drawing/2014/main" id="{36E52D74-EC86-834A-CD6D-EC3092CDCD5A}"/>
              </a:ext>
            </a:extLst>
          </p:cNvPr>
          <p:cNvSpPr>
            <a:spLocks noGrp="1"/>
          </p:cNvSpPr>
          <p:nvPr>
            <p:ph idx="1"/>
          </p:nvPr>
        </p:nvSpPr>
        <p:spPr/>
        <p:txBody>
          <a:bodyPr>
            <a:normAutofit fontScale="92500" lnSpcReduction="20000"/>
          </a:bodyPr>
          <a:lstStyle/>
          <a:p>
            <a:r>
              <a:rPr lang="en-US" dirty="0"/>
              <a:t>Type ID – 128 (0x80) </a:t>
            </a:r>
          </a:p>
          <a:p>
            <a:r>
              <a:rPr lang="en-US" dirty="0"/>
              <a:t>Still has the generic attribute header fields </a:t>
            </a:r>
          </a:p>
          <a:p>
            <a:r>
              <a:rPr lang="en-US" dirty="0"/>
              <a:t>The first $DATA attribute does not have a name </a:t>
            </a:r>
          </a:p>
          <a:p>
            <a:r>
              <a:rPr lang="en-US" dirty="0"/>
              <a:t>Additional $DATA attributes can be used for Alternate Data Streams and as such each must have a name. </a:t>
            </a:r>
          </a:p>
          <a:p>
            <a:r>
              <a:rPr lang="en-US" dirty="0"/>
              <a:t>C:\&gt; echo “Hello world” &gt; </a:t>
            </a:r>
            <a:r>
              <a:rPr lang="en-US" dirty="0" err="1"/>
              <a:t>file.txt:hidden.txt</a:t>
            </a:r>
            <a:endParaRPr lang="en-US" dirty="0"/>
          </a:p>
          <a:p>
            <a:r>
              <a:rPr lang="en-US" dirty="0"/>
              <a:t>If the contents &gt; 700 bytes it goes non-resident </a:t>
            </a:r>
          </a:p>
          <a:p>
            <a:r>
              <a:rPr lang="en-US" dirty="0"/>
              <a:t>Directories can have $DATA attributes</a:t>
            </a:r>
          </a:p>
        </p:txBody>
      </p:sp>
    </p:spTree>
    <p:extLst>
      <p:ext uri="{BB962C8B-B14F-4D97-AF65-F5344CB8AC3E}">
        <p14:creationId xmlns:p14="http://schemas.microsoft.com/office/powerpoint/2010/main" val="1534544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F1C24-5AAD-8FC4-1F9E-A0ECF7986F79}"/>
              </a:ext>
            </a:extLst>
          </p:cNvPr>
          <p:cNvPicPr>
            <a:picLocks noChangeAspect="1"/>
          </p:cNvPicPr>
          <p:nvPr/>
        </p:nvPicPr>
        <p:blipFill>
          <a:blip r:embed="rId2"/>
          <a:stretch>
            <a:fillRect/>
          </a:stretch>
        </p:blipFill>
        <p:spPr>
          <a:xfrm>
            <a:off x="2696387" y="2074344"/>
            <a:ext cx="6667500" cy="1066800"/>
          </a:xfrm>
          <a:prstGeom prst="rect">
            <a:avLst/>
          </a:prstGeom>
        </p:spPr>
      </p:pic>
      <p:sp>
        <p:nvSpPr>
          <p:cNvPr id="6" name="TextBox 5">
            <a:extLst>
              <a:ext uri="{FF2B5EF4-FFF2-40B4-BE49-F238E27FC236}">
                <a16:creationId xmlns:a16="http://schemas.microsoft.com/office/drawing/2014/main" id="{FDE505D5-21FA-C5CF-12DE-1728F49983BB}"/>
              </a:ext>
            </a:extLst>
          </p:cNvPr>
          <p:cNvSpPr txBox="1"/>
          <p:nvPr/>
        </p:nvSpPr>
        <p:spPr>
          <a:xfrm>
            <a:off x="801952" y="2702101"/>
            <a:ext cx="1541165" cy="338554"/>
          </a:xfrm>
          <a:prstGeom prst="rect">
            <a:avLst/>
          </a:prstGeom>
          <a:solidFill>
            <a:srgbClr val="A2D762"/>
          </a:solidFill>
          <a:ln>
            <a:solidFill>
              <a:schemeClr val="bg1"/>
            </a:solidFill>
          </a:ln>
        </p:spPr>
        <p:txBody>
          <a:bodyPr wrap="square" rtlCol="0">
            <a:spAutoFit/>
          </a:bodyPr>
          <a:lstStyle/>
          <a:p>
            <a:pPr algn="ctr"/>
            <a:r>
              <a:rPr lang="en-US" sz="1600" dirty="0"/>
              <a:t>Residency Flag</a:t>
            </a:r>
          </a:p>
        </p:txBody>
      </p:sp>
      <p:sp>
        <p:nvSpPr>
          <p:cNvPr id="7" name="TextBox 6">
            <a:extLst>
              <a:ext uri="{FF2B5EF4-FFF2-40B4-BE49-F238E27FC236}">
                <a16:creationId xmlns:a16="http://schemas.microsoft.com/office/drawing/2014/main" id="{2310527D-5CAB-F1B6-F748-9D220A26E359}"/>
              </a:ext>
            </a:extLst>
          </p:cNvPr>
          <p:cNvSpPr txBox="1"/>
          <p:nvPr/>
        </p:nvSpPr>
        <p:spPr>
          <a:xfrm>
            <a:off x="798400" y="1604619"/>
            <a:ext cx="1541165" cy="584775"/>
          </a:xfrm>
          <a:prstGeom prst="rect">
            <a:avLst/>
          </a:prstGeom>
          <a:solidFill>
            <a:srgbClr val="FF40FF"/>
          </a:solidFill>
          <a:ln>
            <a:solidFill>
              <a:schemeClr val="bg1"/>
            </a:solidFill>
          </a:ln>
        </p:spPr>
        <p:txBody>
          <a:bodyPr wrap="square" rtlCol="0">
            <a:spAutoFit/>
          </a:bodyPr>
          <a:lstStyle/>
          <a:p>
            <a:pPr algn="ctr"/>
            <a:r>
              <a:rPr lang="en-US" sz="1600" dirty="0"/>
              <a:t>Attribute Signature</a:t>
            </a:r>
          </a:p>
        </p:txBody>
      </p:sp>
      <p:sp>
        <p:nvSpPr>
          <p:cNvPr id="8" name="TextBox 7">
            <a:extLst>
              <a:ext uri="{FF2B5EF4-FFF2-40B4-BE49-F238E27FC236}">
                <a16:creationId xmlns:a16="http://schemas.microsoft.com/office/drawing/2014/main" id="{D139E0EA-3408-5084-D7EF-E20D3171525D}"/>
              </a:ext>
            </a:extLst>
          </p:cNvPr>
          <p:cNvSpPr txBox="1"/>
          <p:nvPr/>
        </p:nvSpPr>
        <p:spPr>
          <a:xfrm>
            <a:off x="798400" y="2288652"/>
            <a:ext cx="1541165" cy="338554"/>
          </a:xfrm>
          <a:prstGeom prst="rect">
            <a:avLst/>
          </a:prstGeom>
          <a:solidFill>
            <a:srgbClr val="FF0000"/>
          </a:solidFill>
          <a:ln>
            <a:solidFill>
              <a:schemeClr val="bg1"/>
            </a:solidFill>
          </a:ln>
        </p:spPr>
        <p:txBody>
          <a:bodyPr wrap="square" rtlCol="0">
            <a:spAutoFit/>
          </a:bodyPr>
          <a:lstStyle/>
          <a:p>
            <a:pPr algn="ctr"/>
            <a:r>
              <a:rPr lang="en-US" sz="1600" dirty="0"/>
              <a:t>Attribute Size</a:t>
            </a:r>
          </a:p>
        </p:txBody>
      </p:sp>
      <p:sp>
        <p:nvSpPr>
          <p:cNvPr id="9" name="TextBox 8">
            <a:extLst>
              <a:ext uri="{FF2B5EF4-FFF2-40B4-BE49-F238E27FC236}">
                <a16:creationId xmlns:a16="http://schemas.microsoft.com/office/drawing/2014/main" id="{9AF71174-E01D-1214-6DD7-7EEEFC539AB0}"/>
              </a:ext>
            </a:extLst>
          </p:cNvPr>
          <p:cNvSpPr txBox="1"/>
          <p:nvPr/>
        </p:nvSpPr>
        <p:spPr>
          <a:xfrm>
            <a:off x="801952" y="3173064"/>
            <a:ext cx="1541165" cy="584775"/>
          </a:xfrm>
          <a:prstGeom prst="rect">
            <a:avLst/>
          </a:prstGeom>
          <a:solidFill>
            <a:srgbClr val="D9AEFF"/>
          </a:solidFill>
          <a:ln>
            <a:solidFill>
              <a:schemeClr val="bg1"/>
            </a:solidFill>
          </a:ln>
        </p:spPr>
        <p:txBody>
          <a:bodyPr wrap="square" rtlCol="0">
            <a:spAutoFit/>
          </a:bodyPr>
          <a:lstStyle/>
          <a:p>
            <a:pPr algn="ctr"/>
            <a:r>
              <a:rPr lang="en-US" sz="1600" dirty="0"/>
              <a:t>Length of Attribute Name</a:t>
            </a:r>
          </a:p>
        </p:txBody>
      </p:sp>
      <p:sp>
        <p:nvSpPr>
          <p:cNvPr id="10" name="TextBox 9">
            <a:extLst>
              <a:ext uri="{FF2B5EF4-FFF2-40B4-BE49-F238E27FC236}">
                <a16:creationId xmlns:a16="http://schemas.microsoft.com/office/drawing/2014/main" id="{9A243C4D-C2AF-8EA3-D07B-083539CB910F}"/>
              </a:ext>
            </a:extLst>
          </p:cNvPr>
          <p:cNvSpPr txBox="1"/>
          <p:nvPr/>
        </p:nvSpPr>
        <p:spPr>
          <a:xfrm>
            <a:off x="798400" y="3876408"/>
            <a:ext cx="1541165" cy="584775"/>
          </a:xfrm>
          <a:prstGeom prst="rect">
            <a:avLst/>
          </a:prstGeom>
          <a:solidFill>
            <a:srgbClr val="2D7154"/>
          </a:solidFill>
          <a:ln>
            <a:solidFill>
              <a:schemeClr val="bg1"/>
            </a:solidFill>
          </a:ln>
        </p:spPr>
        <p:txBody>
          <a:bodyPr wrap="square" rtlCol="0">
            <a:spAutoFit/>
          </a:bodyPr>
          <a:lstStyle/>
          <a:p>
            <a:pPr algn="ctr"/>
            <a:r>
              <a:rPr lang="en-US" sz="1600" dirty="0"/>
              <a:t>Offset Name Field</a:t>
            </a:r>
          </a:p>
        </p:txBody>
      </p:sp>
      <p:sp>
        <p:nvSpPr>
          <p:cNvPr id="11" name="TextBox 10">
            <a:extLst>
              <a:ext uri="{FF2B5EF4-FFF2-40B4-BE49-F238E27FC236}">
                <a16:creationId xmlns:a16="http://schemas.microsoft.com/office/drawing/2014/main" id="{9CA0EC7F-25CD-6EF5-97D3-AF8D9C047702}"/>
              </a:ext>
            </a:extLst>
          </p:cNvPr>
          <p:cNvSpPr txBox="1"/>
          <p:nvPr/>
        </p:nvSpPr>
        <p:spPr>
          <a:xfrm>
            <a:off x="811007" y="4574584"/>
            <a:ext cx="1541165" cy="338554"/>
          </a:xfrm>
          <a:prstGeom prst="rect">
            <a:avLst/>
          </a:prstGeom>
          <a:solidFill>
            <a:srgbClr val="7F88C7"/>
          </a:solidFill>
          <a:ln>
            <a:solidFill>
              <a:schemeClr val="bg1"/>
            </a:solidFill>
          </a:ln>
        </p:spPr>
        <p:txBody>
          <a:bodyPr wrap="square" rtlCol="0">
            <a:spAutoFit/>
          </a:bodyPr>
          <a:lstStyle/>
          <a:p>
            <a:pPr algn="ctr"/>
            <a:r>
              <a:rPr lang="en-US" sz="1600" dirty="0"/>
              <a:t>Status Flag</a:t>
            </a:r>
          </a:p>
        </p:txBody>
      </p:sp>
      <p:sp>
        <p:nvSpPr>
          <p:cNvPr id="12" name="TextBox 11">
            <a:extLst>
              <a:ext uri="{FF2B5EF4-FFF2-40B4-BE49-F238E27FC236}">
                <a16:creationId xmlns:a16="http://schemas.microsoft.com/office/drawing/2014/main" id="{12BD3342-7AC8-0177-10FE-7EB8D1DD6FA4}"/>
              </a:ext>
            </a:extLst>
          </p:cNvPr>
          <p:cNvSpPr txBox="1"/>
          <p:nvPr/>
        </p:nvSpPr>
        <p:spPr>
          <a:xfrm>
            <a:off x="811007" y="4988033"/>
            <a:ext cx="1541165" cy="338554"/>
          </a:xfrm>
          <a:prstGeom prst="rect">
            <a:avLst/>
          </a:prstGeom>
          <a:solidFill>
            <a:srgbClr val="0069AF"/>
          </a:solidFill>
          <a:ln>
            <a:solidFill>
              <a:schemeClr val="bg1"/>
            </a:solidFill>
          </a:ln>
        </p:spPr>
        <p:txBody>
          <a:bodyPr wrap="square" rtlCol="0">
            <a:spAutoFit/>
          </a:bodyPr>
          <a:lstStyle/>
          <a:p>
            <a:pPr algn="ctr"/>
            <a:r>
              <a:rPr lang="en-US" sz="1600" dirty="0"/>
              <a:t>Attribute ID</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1FE7BB4-CDA5-A49B-F786-641AAF3A390A}"/>
                  </a:ext>
                </a:extLst>
              </p14:cNvPr>
              <p14:cNvContentPartPr/>
              <p14:nvPr/>
            </p14:nvContentPartPr>
            <p14:xfrm>
              <a:off x="2687786" y="2186415"/>
              <a:ext cx="1238246" cy="45719"/>
            </p14:xfrm>
          </p:contentPart>
        </mc:Choice>
        <mc:Fallback xmlns="">
          <p:pic>
            <p:nvPicPr>
              <p:cNvPr id="13" name="Ink 12">
                <a:extLst>
                  <a:ext uri="{FF2B5EF4-FFF2-40B4-BE49-F238E27FC236}">
                    <a16:creationId xmlns:a16="http://schemas.microsoft.com/office/drawing/2014/main" id="{61FE7BB4-CDA5-A49B-F786-641AAF3A390A}"/>
                  </a:ext>
                </a:extLst>
              </p:cNvPr>
              <p:cNvPicPr/>
              <p:nvPr/>
            </p:nvPicPr>
            <p:blipFill>
              <a:blip r:embed="rId4"/>
              <a:stretch>
                <a:fillRect/>
              </a:stretch>
            </p:blipFill>
            <p:spPr>
              <a:xfrm>
                <a:off x="2651780" y="-6957385"/>
                <a:ext cx="130989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BA553D08-BE71-0F33-6180-90ECC269A317}"/>
                  </a:ext>
                </a:extLst>
              </p14:cNvPr>
              <p14:cNvContentPartPr/>
              <p14:nvPr/>
            </p14:nvContentPartPr>
            <p14:xfrm>
              <a:off x="4026986" y="2186414"/>
              <a:ext cx="1148334" cy="45719"/>
            </p14:xfrm>
          </p:contentPart>
        </mc:Choice>
        <mc:Fallback xmlns="">
          <p:pic>
            <p:nvPicPr>
              <p:cNvPr id="14" name="Ink 13">
                <a:extLst>
                  <a:ext uri="{FF2B5EF4-FFF2-40B4-BE49-F238E27FC236}">
                    <a16:creationId xmlns:a16="http://schemas.microsoft.com/office/drawing/2014/main" id="{BA553D08-BE71-0F33-6180-90ECC269A317}"/>
                  </a:ext>
                </a:extLst>
              </p:cNvPr>
              <p:cNvPicPr/>
              <p:nvPr/>
            </p:nvPicPr>
            <p:blipFill>
              <a:blip r:embed="rId6"/>
              <a:stretch>
                <a:fillRect/>
              </a:stretch>
            </p:blipFill>
            <p:spPr>
              <a:xfrm>
                <a:off x="3990954" y="-6957386"/>
                <a:ext cx="122003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6E487686-8805-4D04-B777-CA7B2DD25583}"/>
                  </a:ext>
                </a:extLst>
              </p14:cNvPr>
              <p14:cNvContentPartPr/>
              <p14:nvPr/>
            </p14:nvContentPartPr>
            <p14:xfrm>
              <a:off x="5336496" y="2184705"/>
              <a:ext cx="198104" cy="45719"/>
            </p14:xfrm>
          </p:contentPart>
        </mc:Choice>
        <mc:Fallback xmlns="">
          <p:pic>
            <p:nvPicPr>
              <p:cNvPr id="15" name="Ink 14">
                <a:extLst>
                  <a:ext uri="{FF2B5EF4-FFF2-40B4-BE49-F238E27FC236}">
                    <a16:creationId xmlns:a16="http://schemas.microsoft.com/office/drawing/2014/main" id="{6E487686-8805-4D04-B777-CA7B2DD25583}"/>
                  </a:ext>
                </a:extLst>
              </p:cNvPr>
              <p:cNvPicPr/>
              <p:nvPr/>
            </p:nvPicPr>
            <p:blipFill>
              <a:blip r:embed="rId8"/>
              <a:stretch>
                <a:fillRect/>
              </a:stretch>
            </p:blipFill>
            <p:spPr>
              <a:xfrm>
                <a:off x="5300542" y="-6959095"/>
                <a:ext cx="26965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90AE8414-1CE4-88B8-0F02-E6510D642950}"/>
                  </a:ext>
                </a:extLst>
              </p14:cNvPr>
              <p14:cNvContentPartPr/>
              <p14:nvPr/>
            </p14:nvContentPartPr>
            <p14:xfrm>
              <a:off x="5663630" y="2184704"/>
              <a:ext cx="184002" cy="45719"/>
            </p14:xfrm>
          </p:contentPart>
        </mc:Choice>
        <mc:Fallback xmlns="">
          <p:pic>
            <p:nvPicPr>
              <p:cNvPr id="16" name="Ink 15">
                <a:extLst>
                  <a:ext uri="{FF2B5EF4-FFF2-40B4-BE49-F238E27FC236}">
                    <a16:creationId xmlns:a16="http://schemas.microsoft.com/office/drawing/2014/main" id="{90AE8414-1CE4-88B8-0F02-E6510D642950}"/>
                  </a:ext>
                </a:extLst>
              </p:cNvPr>
              <p:cNvPicPr/>
              <p:nvPr/>
            </p:nvPicPr>
            <p:blipFill>
              <a:blip r:embed="rId10"/>
              <a:stretch>
                <a:fillRect/>
              </a:stretch>
            </p:blipFill>
            <p:spPr>
              <a:xfrm>
                <a:off x="5627692" y="-6959096"/>
                <a:ext cx="255518"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6A052612-C818-2ED4-2A24-7968EBA99B0A}"/>
                  </a:ext>
                </a:extLst>
              </p14:cNvPr>
              <p14:cNvContentPartPr/>
              <p14:nvPr/>
            </p14:nvContentPartPr>
            <p14:xfrm>
              <a:off x="6001201" y="2184216"/>
              <a:ext cx="480758" cy="45719"/>
            </p14:xfrm>
          </p:contentPart>
        </mc:Choice>
        <mc:Fallback xmlns="">
          <p:pic>
            <p:nvPicPr>
              <p:cNvPr id="17" name="Ink 16">
                <a:extLst>
                  <a:ext uri="{FF2B5EF4-FFF2-40B4-BE49-F238E27FC236}">
                    <a16:creationId xmlns:a16="http://schemas.microsoft.com/office/drawing/2014/main" id="{6A052612-C818-2ED4-2A24-7968EBA99B0A}"/>
                  </a:ext>
                </a:extLst>
              </p:cNvPr>
              <p:cNvPicPr/>
              <p:nvPr/>
            </p:nvPicPr>
            <p:blipFill>
              <a:blip r:embed="rId12"/>
              <a:stretch>
                <a:fillRect/>
              </a:stretch>
            </p:blipFill>
            <p:spPr>
              <a:xfrm>
                <a:off x="5965189" y="-6959584"/>
                <a:ext cx="55242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C2242512-AA26-E3A1-098A-2177DFF448A3}"/>
                  </a:ext>
                </a:extLst>
              </p14:cNvPr>
              <p14:cNvContentPartPr/>
              <p14:nvPr/>
            </p14:nvContentPartPr>
            <p14:xfrm>
              <a:off x="7296892" y="2184705"/>
              <a:ext cx="483242" cy="45719"/>
            </p14:xfrm>
          </p:contentPart>
        </mc:Choice>
        <mc:Fallback xmlns="">
          <p:pic>
            <p:nvPicPr>
              <p:cNvPr id="18" name="Ink 17">
                <a:extLst>
                  <a:ext uri="{FF2B5EF4-FFF2-40B4-BE49-F238E27FC236}">
                    <a16:creationId xmlns:a16="http://schemas.microsoft.com/office/drawing/2014/main" id="{C2242512-AA26-E3A1-098A-2177DFF448A3}"/>
                  </a:ext>
                </a:extLst>
              </p:cNvPr>
              <p:cNvPicPr/>
              <p:nvPr/>
            </p:nvPicPr>
            <p:blipFill>
              <a:blip r:embed="rId14"/>
              <a:stretch>
                <a:fillRect/>
              </a:stretch>
            </p:blipFill>
            <p:spPr>
              <a:xfrm>
                <a:off x="7260910" y="-6959095"/>
                <a:ext cx="55484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E71EA6E5-D70B-7CEC-F0F8-966A5736AB6B}"/>
                  </a:ext>
                </a:extLst>
              </p14:cNvPr>
              <p14:cNvContentPartPr/>
              <p14:nvPr/>
            </p14:nvContentPartPr>
            <p14:xfrm>
              <a:off x="6624899" y="2184216"/>
              <a:ext cx="480758" cy="45719"/>
            </p14:xfrm>
          </p:contentPart>
        </mc:Choice>
        <mc:Fallback xmlns="">
          <p:pic>
            <p:nvPicPr>
              <p:cNvPr id="19" name="Ink 18">
                <a:extLst>
                  <a:ext uri="{FF2B5EF4-FFF2-40B4-BE49-F238E27FC236}">
                    <a16:creationId xmlns:a16="http://schemas.microsoft.com/office/drawing/2014/main" id="{E71EA6E5-D70B-7CEC-F0F8-966A5736AB6B}"/>
                  </a:ext>
                </a:extLst>
              </p:cNvPr>
              <p:cNvPicPr/>
              <p:nvPr/>
            </p:nvPicPr>
            <p:blipFill>
              <a:blip r:embed="rId16"/>
              <a:stretch>
                <a:fillRect/>
              </a:stretch>
            </p:blipFill>
            <p:spPr>
              <a:xfrm>
                <a:off x="6588887" y="-6959584"/>
                <a:ext cx="552422"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352F5341-6E1B-C6DC-3384-0582420681BB}"/>
                  </a:ext>
                </a:extLst>
              </p14:cNvPr>
              <p14:cNvContentPartPr/>
              <p14:nvPr/>
            </p14:nvContentPartPr>
            <p14:xfrm>
              <a:off x="2680985" y="2380864"/>
              <a:ext cx="2464249" cy="45719"/>
            </p14:xfrm>
          </p:contentPart>
        </mc:Choice>
        <mc:Fallback xmlns="">
          <p:pic>
            <p:nvPicPr>
              <p:cNvPr id="20" name="Ink 19">
                <a:extLst>
                  <a:ext uri="{FF2B5EF4-FFF2-40B4-BE49-F238E27FC236}">
                    <a16:creationId xmlns:a16="http://schemas.microsoft.com/office/drawing/2014/main" id="{352F5341-6E1B-C6DC-3384-0582420681BB}"/>
                  </a:ext>
                </a:extLst>
              </p:cNvPr>
              <p:cNvPicPr/>
              <p:nvPr/>
            </p:nvPicPr>
            <p:blipFill>
              <a:blip r:embed="rId18"/>
              <a:stretch>
                <a:fillRect/>
              </a:stretch>
            </p:blipFill>
            <p:spPr>
              <a:xfrm>
                <a:off x="2644974" y="-6762936"/>
                <a:ext cx="2535911"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0F360EC7-8D7E-F1EB-7022-D6D79D1D2C2A}"/>
                  </a:ext>
                </a:extLst>
              </p14:cNvPr>
              <p14:cNvContentPartPr/>
              <p14:nvPr/>
            </p14:nvContentPartPr>
            <p14:xfrm>
              <a:off x="2715363" y="2607141"/>
              <a:ext cx="566305" cy="117751"/>
            </p14:xfrm>
          </p:contentPart>
        </mc:Choice>
        <mc:Fallback xmlns="">
          <p:pic>
            <p:nvPicPr>
              <p:cNvPr id="21" name="Ink 20">
                <a:extLst>
                  <a:ext uri="{FF2B5EF4-FFF2-40B4-BE49-F238E27FC236}">
                    <a16:creationId xmlns:a16="http://schemas.microsoft.com/office/drawing/2014/main" id="{0F360EC7-8D7E-F1EB-7022-D6D79D1D2C2A}"/>
                  </a:ext>
                </a:extLst>
              </p:cNvPr>
              <p:cNvPicPr/>
              <p:nvPr/>
            </p:nvPicPr>
            <p:blipFill>
              <a:blip r:embed="rId20"/>
              <a:stretch>
                <a:fillRect/>
              </a:stretch>
            </p:blipFill>
            <p:spPr>
              <a:xfrm>
                <a:off x="2679384" y="-20943059"/>
                <a:ext cx="637903" cy="47100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9E70FAF8-695A-1EDB-E7DA-91394ACD51F2}"/>
                  </a:ext>
                </a:extLst>
              </p14:cNvPr>
              <p14:cNvContentPartPr/>
              <p14:nvPr/>
            </p14:nvContentPartPr>
            <p14:xfrm>
              <a:off x="5375318" y="2380863"/>
              <a:ext cx="2404815" cy="45719"/>
            </p14:xfrm>
          </p:contentPart>
        </mc:Choice>
        <mc:Fallback xmlns="">
          <p:pic>
            <p:nvPicPr>
              <p:cNvPr id="22" name="Ink 21">
                <a:extLst>
                  <a:ext uri="{FF2B5EF4-FFF2-40B4-BE49-F238E27FC236}">
                    <a16:creationId xmlns:a16="http://schemas.microsoft.com/office/drawing/2014/main" id="{9E70FAF8-695A-1EDB-E7DA-91394ACD51F2}"/>
                  </a:ext>
                </a:extLst>
              </p:cNvPr>
              <p:cNvPicPr/>
              <p:nvPr/>
            </p:nvPicPr>
            <p:blipFill>
              <a:blip r:embed="rId22"/>
              <a:stretch>
                <a:fillRect/>
              </a:stretch>
            </p:blipFill>
            <p:spPr>
              <a:xfrm>
                <a:off x="5339312" y="-6762937"/>
                <a:ext cx="2476466"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912EC9FB-ACD4-511C-52F2-7D651E521A5F}"/>
                  </a:ext>
                </a:extLst>
              </p14:cNvPr>
              <p14:cNvContentPartPr/>
              <p14:nvPr/>
            </p14:nvContentPartPr>
            <p14:xfrm>
              <a:off x="3390162" y="2609931"/>
              <a:ext cx="528562" cy="116132"/>
            </p14:xfrm>
          </p:contentPart>
        </mc:Choice>
        <mc:Fallback xmlns="">
          <p:pic>
            <p:nvPicPr>
              <p:cNvPr id="23" name="Ink 22">
                <a:extLst>
                  <a:ext uri="{FF2B5EF4-FFF2-40B4-BE49-F238E27FC236}">
                    <a16:creationId xmlns:a16="http://schemas.microsoft.com/office/drawing/2014/main" id="{912EC9FB-ACD4-511C-52F2-7D651E521A5F}"/>
                  </a:ext>
                </a:extLst>
              </p:cNvPr>
              <p:cNvPicPr/>
              <p:nvPr/>
            </p:nvPicPr>
            <p:blipFill>
              <a:blip r:embed="rId24"/>
              <a:stretch>
                <a:fillRect/>
              </a:stretch>
            </p:blipFill>
            <p:spPr>
              <a:xfrm>
                <a:off x="3354181" y="-20616469"/>
                <a:ext cx="600164" cy="46452800"/>
              </a:xfrm>
              <a:prstGeom prst="rect">
                <a:avLst/>
              </a:prstGeom>
            </p:spPr>
          </p:pic>
        </mc:Fallback>
      </mc:AlternateContent>
      <p:sp>
        <p:nvSpPr>
          <p:cNvPr id="24" name="TextBox 23">
            <a:extLst>
              <a:ext uri="{FF2B5EF4-FFF2-40B4-BE49-F238E27FC236}">
                <a16:creationId xmlns:a16="http://schemas.microsoft.com/office/drawing/2014/main" id="{BFEDDA4E-7FED-5BAD-C4F5-BAD5F15F15B6}"/>
              </a:ext>
            </a:extLst>
          </p:cNvPr>
          <p:cNvSpPr txBox="1"/>
          <p:nvPr/>
        </p:nvSpPr>
        <p:spPr>
          <a:xfrm>
            <a:off x="798399" y="5401482"/>
            <a:ext cx="1541165" cy="338554"/>
          </a:xfrm>
          <a:prstGeom prst="rect">
            <a:avLst/>
          </a:prstGeom>
          <a:solidFill>
            <a:srgbClr val="969696"/>
          </a:solidFill>
          <a:ln>
            <a:solidFill>
              <a:schemeClr val="bg1"/>
            </a:solidFill>
          </a:ln>
        </p:spPr>
        <p:txBody>
          <a:bodyPr wrap="square" rtlCol="0">
            <a:spAutoFit/>
          </a:bodyPr>
          <a:lstStyle/>
          <a:p>
            <a:pPr algn="ctr"/>
            <a:r>
              <a:rPr lang="en-US" sz="1600" dirty="0"/>
              <a:t>Starting VCN</a:t>
            </a:r>
          </a:p>
        </p:txBody>
      </p:sp>
      <p:sp>
        <p:nvSpPr>
          <p:cNvPr id="25" name="TextBox 24">
            <a:extLst>
              <a:ext uri="{FF2B5EF4-FFF2-40B4-BE49-F238E27FC236}">
                <a16:creationId xmlns:a16="http://schemas.microsoft.com/office/drawing/2014/main" id="{CCC0A354-0EE4-A3C5-43B6-D2F84232E565}"/>
              </a:ext>
            </a:extLst>
          </p:cNvPr>
          <p:cNvSpPr txBox="1"/>
          <p:nvPr/>
        </p:nvSpPr>
        <p:spPr>
          <a:xfrm>
            <a:off x="813647" y="5814931"/>
            <a:ext cx="1541165" cy="338554"/>
          </a:xfrm>
          <a:prstGeom prst="rect">
            <a:avLst/>
          </a:prstGeom>
          <a:solidFill>
            <a:srgbClr val="00FDFF"/>
          </a:solidFill>
          <a:ln>
            <a:solidFill>
              <a:schemeClr val="bg1"/>
            </a:solidFill>
          </a:ln>
        </p:spPr>
        <p:txBody>
          <a:bodyPr wrap="square" rtlCol="0">
            <a:spAutoFit/>
          </a:bodyPr>
          <a:lstStyle/>
          <a:p>
            <a:pPr algn="ctr"/>
            <a:r>
              <a:rPr lang="en-US" sz="1600" dirty="0"/>
              <a:t>Ending VCN</a:t>
            </a:r>
          </a:p>
        </p:txBody>
      </p:sp>
      <p:sp>
        <p:nvSpPr>
          <p:cNvPr id="26" name="TextBox 25">
            <a:extLst>
              <a:ext uri="{FF2B5EF4-FFF2-40B4-BE49-F238E27FC236}">
                <a16:creationId xmlns:a16="http://schemas.microsoft.com/office/drawing/2014/main" id="{9F0414F0-B538-4DA5-2408-E0A4A2FD74EC}"/>
              </a:ext>
            </a:extLst>
          </p:cNvPr>
          <p:cNvSpPr txBox="1"/>
          <p:nvPr/>
        </p:nvSpPr>
        <p:spPr>
          <a:xfrm>
            <a:off x="9688743" y="1626177"/>
            <a:ext cx="1541165" cy="338554"/>
          </a:xfrm>
          <a:prstGeom prst="rect">
            <a:avLst/>
          </a:prstGeom>
          <a:solidFill>
            <a:srgbClr val="D0800A"/>
          </a:solidFill>
          <a:ln>
            <a:solidFill>
              <a:schemeClr val="bg1"/>
            </a:solidFill>
          </a:ln>
        </p:spPr>
        <p:txBody>
          <a:bodyPr wrap="square" rtlCol="0">
            <a:spAutoFit/>
          </a:bodyPr>
          <a:lstStyle/>
          <a:p>
            <a:pPr algn="ctr"/>
            <a:r>
              <a:rPr lang="en-US" sz="1600" dirty="0"/>
              <a:t>Offset to </a:t>
            </a:r>
            <a:r>
              <a:rPr lang="en-US" sz="1600" dirty="0" err="1"/>
              <a:t>runlist</a:t>
            </a:r>
            <a:endParaRPr lang="en-US" sz="1600" dirty="0"/>
          </a:p>
        </p:txBody>
      </p:sp>
      <p:sp>
        <p:nvSpPr>
          <p:cNvPr id="27" name="TextBox 26">
            <a:extLst>
              <a:ext uri="{FF2B5EF4-FFF2-40B4-BE49-F238E27FC236}">
                <a16:creationId xmlns:a16="http://schemas.microsoft.com/office/drawing/2014/main" id="{6F9DDE3C-685A-ECB1-1C4B-9B2067F8C957}"/>
              </a:ext>
            </a:extLst>
          </p:cNvPr>
          <p:cNvSpPr txBox="1"/>
          <p:nvPr/>
        </p:nvSpPr>
        <p:spPr>
          <a:xfrm>
            <a:off x="9688742" y="2017676"/>
            <a:ext cx="1541165" cy="584775"/>
          </a:xfrm>
          <a:prstGeom prst="rect">
            <a:avLst/>
          </a:prstGeom>
          <a:solidFill>
            <a:srgbClr val="5EE865"/>
          </a:solidFill>
          <a:ln>
            <a:solidFill>
              <a:schemeClr val="bg1"/>
            </a:solidFill>
          </a:ln>
        </p:spPr>
        <p:txBody>
          <a:bodyPr wrap="square" rtlCol="0">
            <a:spAutoFit/>
          </a:bodyPr>
          <a:lstStyle/>
          <a:p>
            <a:pPr algn="ctr"/>
            <a:r>
              <a:rPr lang="en-US" sz="1600" dirty="0"/>
              <a:t>Compression unit size</a:t>
            </a:r>
          </a:p>
        </p:txBody>
      </p:sp>
      <p:sp>
        <p:nvSpPr>
          <p:cNvPr id="28" name="TextBox 27">
            <a:extLst>
              <a:ext uri="{FF2B5EF4-FFF2-40B4-BE49-F238E27FC236}">
                <a16:creationId xmlns:a16="http://schemas.microsoft.com/office/drawing/2014/main" id="{EB976E56-046D-9FE4-6803-DFBC11718552}"/>
              </a:ext>
            </a:extLst>
          </p:cNvPr>
          <p:cNvSpPr txBox="1"/>
          <p:nvPr/>
        </p:nvSpPr>
        <p:spPr>
          <a:xfrm>
            <a:off x="9688742" y="2675024"/>
            <a:ext cx="1541165" cy="369332"/>
          </a:xfrm>
          <a:prstGeom prst="rect">
            <a:avLst/>
          </a:prstGeom>
          <a:solidFill>
            <a:srgbClr val="FF8517"/>
          </a:solidFill>
          <a:ln>
            <a:solidFill>
              <a:schemeClr val="bg1"/>
            </a:solidFill>
          </a:ln>
        </p:spPr>
        <p:txBody>
          <a:bodyPr wrap="square" rtlCol="0">
            <a:spAutoFit/>
          </a:bodyPr>
          <a:lstStyle/>
          <a:p>
            <a:pPr algn="ctr"/>
            <a:r>
              <a:rPr lang="en-US" dirty="0"/>
              <a:t>Unused</a:t>
            </a:r>
          </a:p>
        </p:txBody>
      </p: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3A86EEAF-DAE7-7E1C-3DB1-798675D7B17D}"/>
                  </a:ext>
                </a:extLst>
              </p14:cNvPr>
              <p14:cNvContentPartPr/>
              <p14:nvPr/>
            </p14:nvContentPartPr>
            <p14:xfrm>
              <a:off x="4019667" y="2608562"/>
              <a:ext cx="1203480" cy="360"/>
            </p14:xfrm>
          </p:contentPart>
        </mc:Choice>
        <mc:Fallback xmlns="">
          <p:pic>
            <p:nvPicPr>
              <p:cNvPr id="29" name="Ink 28">
                <a:extLst>
                  <a:ext uri="{FF2B5EF4-FFF2-40B4-BE49-F238E27FC236}">
                    <a16:creationId xmlns:a16="http://schemas.microsoft.com/office/drawing/2014/main" id="{3A86EEAF-DAE7-7E1C-3DB1-798675D7B17D}"/>
                  </a:ext>
                </a:extLst>
              </p:cNvPr>
              <p:cNvPicPr/>
              <p:nvPr/>
            </p:nvPicPr>
            <p:blipFill>
              <a:blip r:embed="rId26"/>
              <a:stretch>
                <a:fillRect/>
              </a:stretch>
            </p:blipFill>
            <p:spPr>
              <a:xfrm>
                <a:off x="3983656" y="2536562"/>
                <a:ext cx="1275141" cy="144000"/>
              </a:xfrm>
              <a:prstGeom prst="rect">
                <a:avLst/>
              </a:prstGeom>
            </p:spPr>
          </p:pic>
        </mc:Fallback>
      </mc:AlternateContent>
      <p:sp>
        <p:nvSpPr>
          <p:cNvPr id="30" name="TextBox 29">
            <a:extLst>
              <a:ext uri="{FF2B5EF4-FFF2-40B4-BE49-F238E27FC236}">
                <a16:creationId xmlns:a16="http://schemas.microsoft.com/office/drawing/2014/main" id="{0CFA1242-5346-4C6F-9533-DB17F1CFE265}"/>
              </a:ext>
            </a:extLst>
          </p:cNvPr>
          <p:cNvSpPr txBox="1"/>
          <p:nvPr/>
        </p:nvSpPr>
        <p:spPr>
          <a:xfrm>
            <a:off x="9701754" y="3101805"/>
            <a:ext cx="1541165" cy="584775"/>
          </a:xfrm>
          <a:prstGeom prst="rect">
            <a:avLst/>
          </a:prstGeom>
          <a:solidFill>
            <a:srgbClr val="F97B9F"/>
          </a:solidFill>
          <a:ln>
            <a:solidFill>
              <a:schemeClr val="bg1"/>
            </a:solidFill>
          </a:ln>
        </p:spPr>
        <p:txBody>
          <a:bodyPr wrap="square" rtlCol="0">
            <a:spAutoFit/>
          </a:bodyPr>
          <a:lstStyle/>
          <a:p>
            <a:pPr algn="ctr"/>
            <a:r>
              <a:rPr lang="en-US" sz="1600" dirty="0"/>
              <a:t>Allocated size of attribute content</a:t>
            </a:r>
          </a:p>
        </p:txBody>
      </p:sp>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940D905E-92BC-2175-032B-4E520F4D5E04}"/>
                  </a:ext>
                </a:extLst>
              </p14:cNvPr>
              <p14:cNvContentPartPr/>
              <p14:nvPr/>
            </p14:nvContentPartPr>
            <p14:xfrm>
              <a:off x="5321954" y="2601979"/>
              <a:ext cx="2472214" cy="45719"/>
            </p14:xfrm>
          </p:contentPart>
        </mc:Choice>
        <mc:Fallback xmlns="">
          <p:pic>
            <p:nvPicPr>
              <p:cNvPr id="31" name="Ink 30">
                <a:extLst>
                  <a:ext uri="{FF2B5EF4-FFF2-40B4-BE49-F238E27FC236}">
                    <a16:creationId xmlns:a16="http://schemas.microsoft.com/office/drawing/2014/main" id="{940D905E-92BC-2175-032B-4E520F4D5E04}"/>
                  </a:ext>
                </a:extLst>
              </p:cNvPr>
              <p:cNvPicPr/>
              <p:nvPr/>
            </p:nvPicPr>
            <p:blipFill>
              <a:blip r:embed="rId28"/>
              <a:stretch>
                <a:fillRect/>
              </a:stretch>
            </p:blipFill>
            <p:spPr>
              <a:xfrm>
                <a:off x="5285947" y="-6541821"/>
                <a:ext cx="2543867" cy="1828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F8BE69D8-1547-3182-4F16-449B53D7004D}"/>
                  </a:ext>
                </a:extLst>
              </p14:cNvPr>
              <p14:cNvContentPartPr/>
              <p14:nvPr/>
            </p14:nvContentPartPr>
            <p14:xfrm>
              <a:off x="2703106" y="2813780"/>
              <a:ext cx="2472214" cy="45719"/>
            </p14:xfrm>
          </p:contentPart>
        </mc:Choice>
        <mc:Fallback xmlns="">
          <p:pic>
            <p:nvPicPr>
              <p:cNvPr id="32" name="Ink 31">
                <a:extLst>
                  <a:ext uri="{FF2B5EF4-FFF2-40B4-BE49-F238E27FC236}">
                    <a16:creationId xmlns:a16="http://schemas.microsoft.com/office/drawing/2014/main" id="{F8BE69D8-1547-3182-4F16-449B53D7004D}"/>
                  </a:ext>
                </a:extLst>
              </p:cNvPr>
              <p:cNvPicPr/>
              <p:nvPr/>
            </p:nvPicPr>
            <p:blipFill>
              <a:blip r:embed="rId30"/>
              <a:stretch>
                <a:fillRect/>
              </a:stretch>
            </p:blipFill>
            <p:spPr>
              <a:xfrm>
                <a:off x="2667099" y="-6330020"/>
                <a:ext cx="2543867" cy="18287600"/>
              </a:xfrm>
              <a:prstGeom prst="rect">
                <a:avLst/>
              </a:prstGeom>
            </p:spPr>
          </p:pic>
        </mc:Fallback>
      </mc:AlternateContent>
      <p:sp>
        <p:nvSpPr>
          <p:cNvPr id="33" name="TextBox 32">
            <a:extLst>
              <a:ext uri="{FF2B5EF4-FFF2-40B4-BE49-F238E27FC236}">
                <a16:creationId xmlns:a16="http://schemas.microsoft.com/office/drawing/2014/main" id="{0BBC6357-6CF8-EEA1-059E-58A33B541A11}"/>
              </a:ext>
            </a:extLst>
          </p:cNvPr>
          <p:cNvSpPr txBox="1"/>
          <p:nvPr/>
        </p:nvSpPr>
        <p:spPr>
          <a:xfrm>
            <a:off x="9720277" y="3723416"/>
            <a:ext cx="1541165" cy="584775"/>
          </a:xfrm>
          <a:prstGeom prst="rect">
            <a:avLst/>
          </a:prstGeom>
          <a:solidFill>
            <a:srgbClr val="4E948C"/>
          </a:solidFill>
          <a:ln>
            <a:solidFill>
              <a:schemeClr val="bg1"/>
            </a:solidFill>
          </a:ln>
        </p:spPr>
        <p:txBody>
          <a:bodyPr wrap="square" rtlCol="0">
            <a:spAutoFit/>
          </a:bodyPr>
          <a:lstStyle/>
          <a:p>
            <a:pPr algn="ctr"/>
            <a:r>
              <a:rPr lang="en-US" sz="1600" dirty="0"/>
              <a:t>Actual size of attribute content</a:t>
            </a:r>
          </a:p>
        </p:txBody>
      </p:sp>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5F3F0F80-D71B-2479-41A3-C4470C1B7A58}"/>
                  </a:ext>
                </a:extLst>
              </p14:cNvPr>
              <p14:cNvContentPartPr/>
              <p14:nvPr/>
            </p14:nvContentPartPr>
            <p14:xfrm>
              <a:off x="5356763" y="2808827"/>
              <a:ext cx="2378656" cy="45719"/>
            </p14:xfrm>
          </p:contentPart>
        </mc:Choice>
        <mc:Fallback xmlns="">
          <p:pic>
            <p:nvPicPr>
              <p:cNvPr id="34" name="Ink 33">
                <a:extLst>
                  <a:ext uri="{FF2B5EF4-FFF2-40B4-BE49-F238E27FC236}">
                    <a16:creationId xmlns:a16="http://schemas.microsoft.com/office/drawing/2014/main" id="{5F3F0F80-D71B-2479-41A3-C4470C1B7A58}"/>
                  </a:ext>
                </a:extLst>
              </p:cNvPr>
              <p:cNvPicPr/>
              <p:nvPr/>
            </p:nvPicPr>
            <p:blipFill>
              <a:blip r:embed="rId32"/>
              <a:stretch>
                <a:fillRect/>
              </a:stretch>
            </p:blipFill>
            <p:spPr>
              <a:xfrm>
                <a:off x="5320761" y="-6289254"/>
                <a:ext cx="2450300" cy="18287600"/>
              </a:xfrm>
              <a:prstGeom prst="rect">
                <a:avLst/>
              </a:prstGeom>
            </p:spPr>
          </p:pic>
        </mc:Fallback>
      </mc:AlternateContent>
      <p:sp>
        <p:nvSpPr>
          <p:cNvPr id="35" name="TextBox 34">
            <a:extLst>
              <a:ext uri="{FF2B5EF4-FFF2-40B4-BE49-F238E27FC236}">
                <a16:creationId xmlns:a16="http://schemas.microsoft.com/office/drawing/2014/main" id="{92BFA305-49F0-B35D-44FB-2B386F35F980}"/>
              </a:ext>
            </a:extLst>
          </p:cNvPr>
          <p:cNvSpPr txBox="1"/>
          <p:nvPr/>
        </p:nvSpPr>
        <p:spPr>
          <a:xfrm>
            <a:off x="9689924" y="4361792"/>
            <a:ext cx="1541165" cy="830997"/>
          </a:xfrm>
          <a:prstGeom prst="rect">
            <a:avLst/>
          </a:prstGeom>
          <a:solidFill>
            <a:srgbClr val="D0800A"/>
          </a:solidFill>
          <a:ln>
            <a:solidFill>
              <a:schemeClr val="bg1"/>
            </a:solidFill>
          </a:ln>
        </p:spPr>
        <p:txBody>
          <a:bodyPr wrap="square" rtlCol="0">
            <a:spAutoFit/>
          </a:bodyPr>
          <a:lstStyle/>
          <a:p>
            <a:pPr algn="ctr"/>
            <a:r>
              <a:rPr lang="en-US" sz="1600" dirty="0"/>
              <a:t>Initialized size of attribute content</a:t>
            </a:r>
          </a:p>
        </p:txBody>
      </p:sp>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1BEF7C32-94F3-DB84-35FB-738B79EA4582}"/>
                  </a:ext>
                </a:extLst>
              </p14:cNvPr>
              <p14:cNvContentPartPr/>
              <p14:nvPr/>
            </p14:nvContentPartPr>
            <p14:xfrm>
              <a:off x="2715363" y="3024694"/>
              <a:ext cx="2472216" cy="360"/>
            </p14:xfrm>
          </p:contentPart>
        </mc:Choice>
        <mc:Fallback xmlns="">
          <p:pic>
            <p:nvPicPr>
              <p:cNvPr id="36" name="Ink 35">
                <a:extLst>
                  <a:ext uri="{FF2B5EF4-FFF2-40B4-BE49-F238E27FC236}">
                    <a16:creationId xmlns:a16="http://schemas.microsoft.com/office/drawing/2014/main" id="{1BEF7C32-94F3-DB84-35FB-738B79EA4582}"/>
                  </a:ext>
                </a:extLst>
              </p:cNvPr>
              <p:cNvPicPr/>
              <p:nvPr/>
            </p:nvPicPr>
            <p:blipFill>
              <a:blip r:embed="rId34"/>
              <a:stretch>
                <a:fillRect/>
              </a:stretch>
            </p:blipFill>
            <p:spPr>
              <a:xfrm>
                <a:off x="2679341" y="2952694"/>
                <a:ext cx="2543901" cy="144000"/>
              </a:xfrm>
              <a:prstGeom prst="rect">
                <a:avLst/>
              </a:prstGeom>
            </p:spPr>
          </p:pic>
        </mc:Fallback>
      </mc:AlternateContent>
      <p:sp>
        <p:nvSpPr>
          <p:cNvPr id="37" name="TextBox 36">
            <a:extLst>
              <a:ext uri="{FF2B5EF4-FFF2-40B4-BE49-F238E27FC236}">
                <a16:creationId xmlns:a16="http://schemas.microsoft.com/office/drawing/2014/main" id="{0130FBE6-1561-FFA3-E027-40B05BF6356A}"/>
              </a:ext>
            </a:extLst>
          </p:cNvPr>
          <p:cNvSpPr txBox="1"/>
          <p:nvPr/>
        </p:nvSpPr>
        <p:spPr>
          <a:xfrm>
            <a:off x="9706558" y="5246390"/>
            <a:ext cx="1541165" cy="338554"/>
          </a:xfrm>
          <a:prstGeom prst="rect">
            <a:avLst/>
          </a:prstGeom>
          <a:solidFill>
            <a:srgbClr val="FFFC00"/>
          </a:solidFill>
          <a:ln>
            <a:solidFill>
              <a:schemeClr val="bg1"/>
            </a:solidFill>
          </a:ln>
        </p:spPr>
        <p:txBody>
          <a:bodyPr wrap="square" rtlCol="0">
            <a:spAutoFit/>
          </a:bodyPr>
          <a:lstStyle/>
          <a:p>
            <a:pPr algn="ctr"/>
            <a:r>
              <a:rPr lang="en-US" sz="1600" dirty="0" err="1"/>
              <a:t>Runlist</a:t>
            </a:r>
            <a:endParaRPr lang="en-US" sz="1600" dirty="0"/>
          </a:p>
        </p:txBody>
      </p:sp>
      <p:sp>
        <p:nvSpPr>
          <p:cNvPr id="38" name="Title 1">
            <a:extLst>
              <a:ext uri="{FF2B5EF4-FFF2-40B4-BE49-F238E27FC236}">
                <a16:creationId xmlns:a16="http://schemas.microsoft.com/office/drawing/2014/main" id="{DC48F359-8AAD-6569-12A3-7E574A7F1F91}"/>
              </a:ext>
            </a:extLst>
          </p:cNvPr>
          <p:cNvSpPr txBox="1">
            <a:spLocks/>
          </p:cNvSpPr>
          <p:nvPr/>
        </p:nvSpPr>
        <p:spPr>
          <a:xfrm>
            <a:off x="2384838" y="736888"/>
            <a:ext cx="6979049" cy="108810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Non-resident Attribute Structure</a:t>
            </a:r>
          </a:p>
        </p:txBody>
      </p:sp>
    </p:spTree>
    <p:extLst>
      <p:ext uri="{BB962C8B-B14F-4D97-AF65-F5344CB8AC3E}">
        <p14:creationId xmlns:p14="http://schemas.microsoft.com/office/powerpoint/2010/main" val="20628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BC93-7558-493C-599C-8059E4970709}"/>
              </a:ext>
            </a:extLst>
          </p:cNvPr>
          <p:cNvSpPr>
            <a:spLocks noGrp="1"/>
          </p:cNvSpPr>
          <p:nvPr>
            <p:ph type="title"/>
          </p:nvPr>
        </p:nvSpPr>
        <p:spPr/>
        <p:txBody>
          <a:bodyPr>
            <a:normAutofit/>
          </a:bodyPr>
          <a:lstStyle/>
          <a:p>
            <a:r>
              <a:rPr lang="en-US" dirty="0"/>
              <a:t>NTFS Features</a:t>
            </a:r>
          </a:p>
        </p:txBody>
      </p:sp>
      <p:sp>
        <p:nvSpPr>
          <p:cNvPr id="3" name="Content Placeholder 2">
            <a:extLst>
              <a:ext uri="{FF2B5EF4-FFF2-40B4-BE49-F238E27FC236}">
                <a16:creationId xmlns:a16="http://schemas.microsoft.com/office/drawing/2014/main" id="{DB264689-01C2-1175-68EC-477B6C87AEA5}"/>
              </a:ext>
            </a:extLst>
          </p:cNvPr>
          <p:cNvSpPr>
            <a:spLocks noGrp="1"/>
          </p:cNvSpPr>
          <p:nvPr>
            <p:ph idx="1"/>
          </p:nvPr>
        </p:nvSpPr>
        <p:spPr/>
        <p:txBody>
          <a:bodyPr>
            <a:normAutofit fontScale="85000" lnSpcReduction="20000"/>
          </a:bodyPr>
          <a:lstStyle/>
          <a:p>
            <a:r>
              <a:rPr lang="en-US" dirty="0"/>
              <a:t>Large Volume Support: NTFS supports very large volume sizes (up to 256 terabytes).</a:t>
            </a:r>
          </a:p>
          <a:p>
            <a:r>
              <a:rPr lang="en-US" dirty="0"/>
              <a:t>Fault Tolerance: NTFS maintains redundant copies of critical file system metadata, such as the Master File Table (MFT). </a:t>
            </a:r>
          </a:p>
          <a:p>
            <a:r>
              <a:rPr lang="en-US" dirty="0"/>
              <a:t>File Compression.</a:t>
            </a:r>
          </a:p>
          <a:p>
            <a:r>
              <a:rPr lang="en-US" dirty="0"/>
              <a:t>NTFS supports long file names of up to 255 characters.</a:t>
            </a:r>
          </a:p>
          <a:p>
            <a:r>
              <a:rPr lang="en-US" dirty="0"/>
              <a:t>Reliability: </a:t>
            </a:r>
          </a:p>
          <a:p>
            <a:pPr lvl="1"/>
            <a:r>
              <a:rPr lang="en-US" dirty="0"/>
              <a:t>Journaling. (Recording changes to the file system before applying them to the disk. This means that actions such as creating, modifying, or deleting files and directories are first logged or journaled before being executed on the disk).</a:t>
            </a:r>
          </a:p>
          <a:p>
            <a:pPr lvl="1"/>
            <a:r>
              <a:rPr lang="en-US" dirty="0"/>
              <a:t>CRC bytes everywhere.</a:t>
            </a:r>
          </a:p>
          <a:p>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564103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8777-B9C2-B200-9D28-65994B4745B0}"/>
              </a:ext>
            </a:extLst>
          </p:cNvPr>
          <p:cNvSpPr>
            <a:spLocks noGrp="1"/>
          </p:cNvSpPr>
          <p:nvPr>
            <p:ph type="title"/>
          </p:nvPr>
        </p:nvSpPr>
        <p:spPr/>
        <p:txBody>
          <a:bodyPr/>
          <a:lstStyle/>
          <a:p>
            <a:r>
              <a:rPr lang="en-US" dirty="0"/>
              <a:t>VCN vs LCN</a:t>
            </a:r>
          </a:p>
        </p:txBody>
      </p:sp>
      <p:sp>
        <p:nvSpPr>
          <p:cNvPr id="3" name="Content Placeholder 2">
            <a:extLst>
              <a:ext uri="{FF2B5EF4-FFF2-40B4-BE49-F238E27FC236}">
                <a16:creationId xmlns:a16="http://schemas.microsoft.com/office/drawing/2014/main" id="{C6C3518D-FECD-19E4-EC5F-963A5D0CD6E3}"/>
              </a:ext>
            </a:extLst>
          </p:cNvPr>
          <p:cNvSpPr>
            <a:spLocks noGrp="1"/>
          </p:cNvSpPr>
          <p:nvPr>
            <p:ph idx="1"/>
          </p:nvPr>
        </p:nvSpPr>
        <p:spPr/>
        <p:txBody>
          <a:bodyPr>
            <a:normAutofit/>
          </a:bodyPr>
          <a:lstStyle/>
          <a:p>
            <a:r>
              <a:rPr lang="en-US" dirty="0"/>
              <a:t>VCN – Virtual Cluster Number: </a:t>
            </a:r>
          </a:p>
          <a:p>
            <a:pPr lvl="1"/>
            <a:r>
              <a:rPr lang="en-US" dirty="0"/>
              <a:t>1</a:t>
            </a:r>
            <a:r>
              <a:rPr lang="en-US" baseline="30000" dirty="0"/>
              <a:t>st</a:t>
            </a:r>
            <a:r>
              <a:rPr lang="en-US" dirty="0"/>
              <a:t>, 2</a:t>
            </a:r>
            <a:r>
              <a:rPr lang="en-US" baseline="30000" dirty="0"/>
              <a:t>nd</a:t>
            </a:r>
            <a:r>
              <a:rPr lang="en-US" dirty="0"/>
              <a:t>, </a:t>
            </a:r>
            <a:r>
              <a:rPr lang="en-US" dirty="0" err="1"/>
              <a:t>etc</a:t>
            </a:r>
            <a:r>
              <a:rPr lang="en-US" dirty="0"/>
              <a:t> cluster of the file/attribute regardless of where it is in the file system</a:t>
            </a:r>
          </a:p>
          <a:p>
            <a:r>
              <a:rPr lang="en-US" dirty="0"/>
              <a:t>LCN – Logical Cluster Number:</a:t>
            </a:r>
          </a:p>
          <a:p>
            <a:pPr lvl="1"/>
            <a:r>
              <a:rPr lang="en-US" dirty="0"/>
              <a:t>Cluster number relative to the first cluster after the VBR</a:t>
            </a:r>
          </a:p>
        </p:txBody>
      </p:sp>
    </p:spTree>
    <p:extLst>
      <p:ext uri="{BB962C8B-B14F-4D97-AF65-F5344CB8AC3E}">
        <p14:creationId xmlns:p14="http://schemas.microsoft.com/office/powerpoint/2010/main" val="2711529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0A30B0-9CCA-C2D8-8061-3FD41679D2F3}"/>
              </a:ext>
            </a:extLst>
          </p:cNvPr>
          <p:cNvSpPr>
            <a:spLocks noGrp="1"/>
          </p:cNvSpPr>
          <p:nvPr>
            <p:ph type="title"/>
          </p:nvPr>
        </p:nvSpPr>
        <p:spPr>
          <a:xfrm>
            <a:off x="929140" y="972766"/>
            <a:ext cx="2835464" cy="1254868"/>
          </a:xfrm>
        </p:spPr>
        <p:txBody>
          <a:bodyPr anchor="b">
            <a:normAutofit/>
          </a:bodyPr>
          <a:lstStyle/>
          <a:p>
            <a:r>
              <a:rPr lang="en-US" sz="2800" dirty="0" err="1">
                <a:solidFill>
                  <a:srgbClr val="262626"/>
                </a:solidFill>
              </a:rPr>
              <a:t>Runlist</a:t>
            </a:r>
            <a:r>
              <a:rPr lang="en-US" sz="2800" dirty="0">
                <a:solidFill>
                  <a:srgbClr val="262626"/>
                </a:solidFill>
              </a:rPr>
              <a:t> </a:t>
            </a:r>
          </a:p>
        </p:txBody>
      </p:sp>
      <p:sp>
        <p:nvSpPr>
          <p:cNvPr id="3" name="Content Placeholder 2">
            <a:extLst>
              <a:ext uri="{FF2B5EF4-FFF2-40B4-BE49-F238E27FC236}">
                <a16:creationId xmlns:a16="http://schemas.microsoft.com/office/drawing/2014/main" id="{6047EF40-5186-2721-65AC-94026618FE1D}"/>
              </a:ext>
            </a:extLst>
          </p:cNvPr>
          <p:cNvSpPr>
            <a:spLocks noGrp="1"/>
          </p:cNvSpPr>
          <p:nvPr>
            <p:ph idx="1"/>
          </p:nvPr>
        </p:nvSpPr>
        <p:spPr>
          <a:xfrm>
            <a:off x="929141" y="2430471"/>
            <a:ext cx="2835464" cy="3552039"/>
          </a:xfrm>
        </p:spPr>
        <p:txBody>
          <a:bodyPr>
            <a:normAutofit/>
          </a:bodyPr>
          <a:lstStyle/>
          <a:p>
            <a:r>
              <a:rPr lang="en-US" sz="1800">
                <a:solidFill>
                  <a:srgbClr val="262626"/>
                </a:solidFill>
              </a:rPr>
              <a:t>Offset to the runlist is relative to the start of attribute </a:t>
            </a:r>
          </a:p>
          <a:p>
            <a:r>
              <a:rPr lang="en-US" sz="1800">
                <a:solidFill>
                  <a:srgbClr val="262626"/>
                </a:solidFill>
              </a:rPr>
              <a:t>The run list is a sequence of cluster runs that contain the data for this file</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8D89A0B-2B31-7444-92EF-F4EB47C99C02}"/>
              </a:ext>
            </a:extLst>
          </p:cNvPr>
          <p:cNvPicPr>
            <a:picLocks noChangeAspect="1"/>
          </p:cNvPicPr>
          <p:nvPr/>
        </p:nvPicPr>
        <p:blipFill>
          <a:blip r:embed="rId3"/>
          <a:stretch>
            <a:fillRect/>
          </a:stretch>
        </p:blipFill>
        <p:spPr>
          <a:xfrm>
            <a:off x="5229225" y="1814512"/>
            <a:ext cx="6153150" cy="3057525"/>
          </a:xfrm>
          <a:prstGeom prst="rect">
            <a:avLst/>
          </a:prstGeom>
        </p:spPr>
      </p:pic>
    </p:spTree>
    <p:extLst>
      <p:ext uri="{BB962C8B-B14F-4D97-AF65-F5344CB8AC3E}">
        <p14:creationId xmlns:p14="http://schemas.microsoft.com/office/powerpoint/2010/main" val="1341496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ED3EE1-91E1-C20E-7503-D38251F9E3D6}"/>
              </a:ext>
            </a:extLst>
          </p:cNvPr>
          <p:cNvSpPr>
            <a:spLocks noGrp="1"/>
          </p:cNvSpPr>
          <p:nvPr>
            <p:ph type="title"/>
          </p:nvPr>
        </p:nvSpPr>
        <p:spPr>
          <a:xfrm>
            <a:off x="862505" y="2801566"/>
            <a:ext cx="2835464" cy="1254868"/>
          </a:xfrm>
        </p:spPr>
        <p:txBody>
          <a:bodyPr anchor="b">
            <a:normAutofit/>
          </a:bodyPr>
          <a:lstStyle/>
          <a:p>
            <a:r>
              <a:rPr lang="en-US" sz="2800" dirty="0" err="1">
                <a:solidFill>
                  <a:srgbClr val="262626"/>
                </a:solidFill>
              </a:rPr>
              <a:t>Runlist</a:t>
            </a:r>
            <a:r>
              <a:rPr lang="en-US" sz="2800" dirty="0">
                <a:solidFill>
                  <a:srgbClr val="262626"/>
                </a:solidFill>
              </a:rPr>
              <a:t> example</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43597ED-5E05-D232-6179-ED7910D35D9E}"/>
              </a:ext>
            </a:extLst>
          </p:cNvPr>
          <p:cNvPicPr>
            <a:picLocks noChangeAspect="1"/>
          </p:cNvPicPr>
          <p:nvPr/>
        </p:nvPicPr>
        <p:blipFill>
          <a:blip r:embed="rId3"/>
          <a:stretch>
            <a:fillRect/>
          </a:stretch>
        </p:blipFill>
        <p:spPr>
          <a:xfrm>
            <a:off x="5435910" y="2046662"/>
            <a:ext cx="6098041" cy="2713628"/>
          </a:xfrm>
          <a:prstGeom prst="rect">
            <a:avLst/>
          </a:prstGeom>
        </p:spPr>
      </p:pic>
    </p:spTree>
    <p:extLst>
      <p:ext uri="{BB962C8B-B14F-4D97-AF65-F5344CB8AC3E}">
        <p14:creationId xmlns:p14="http://schemas.microsoft.com/office/powerpoint/2010/main" val="3614216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A41B-CE39-3767-2E7C-07DB360249B7}"/>
              </a:ext>
            </a:extLst>
          </p:cNvPr>
          <p:cNvSpPr>
            <a:spLocks noGrp="1"/>
          </p:cNvSpPr>
          <p:nvPr>
            <p:ph type="title"/>
          </p:nvPr>
        </p:nvSpPr>
        <p:spPr/>
        <p:txBody>
          <a:bodyPr/>
          <a:lstStyle/>
          <a:p>
            <a:r>
              <a:rPr lang="en-US" dirty="0" err="1"/>
              <a:t>Runlist</a:t>
            </a:r>
            <a:r>
              <a:rPr lang="en-US" dirty="0"/>
              <a:t> example</a:t>
            </a:r>
          </a:p>
        </p:txBody>
      </p:sp>
      <p:sp>
        <p:nvSpPr>
          <p:cNvPr id="3" name="Content Placeholder 2">
            <a:extLst>
              <a:ext uri="{FF2B5EF4-FFF2-40B4-BE49-F238E27FC236}">
                <a16:creationId xmlns:a16="http://schemas.microsoft.com/office/drawing/2014/main" id="{99755B89-AFDE-F9E7-4C1A-C390F6EFC927}"/>
              </a:ext>
            </a:extLst>
          </p:cNvPr>
          <p:cNvSpPr>
            <a:spLocks noGrp="1"/>
          </p:cNvSpPr>
          <p:nvPr>
            <p:ph idx="1"/>
          </p:nvPr>
        </p:nvSpPr>
        <p:spPr/>
        <p:txBody>
          <a:bodyPr>
            <a:normAutofit/>
          </a:bodyPr>
          <a:lstStyle/>
          <a:p>
            <a:r>
              <a:rPr lang="en-US" dirty="0"/>
              <a:t>21 01 90 0F 21 05 8E 2A</a:t>
            </a:r>
          </a:p>
        </p:txBody>
      </p:sp>
    </p:spTree>
    <p:extLst>
      <p:ext uri="{BB962C8B-B14F-4D97-AF65-F5344CB8AC3E}">
        <p14:creationId xmlns:p14="http://schemas.microsoft.com/office/powerpoint/2010/main" val="2095650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A41B-CE39-3767-2E7C-07DB360249B7}"/>
              </a:ext>
            </a:extLst>
          </p:cNvPr>
          <p:cNvSpPr>
            <a:spLocks noGrp="1"/>
          </p:cNvSpPr>
          <p:nvPr>
            <p:ph type="title"/>
          </p:nvPr>
        </p:nvSpPr>
        <p:spPr/>
        <p:txBody>
          <a:bodyPr/>
          <a:lstStyle/>
          <a:p>
            <a:r>
              <a:rPr lang="en-US" dirty="0" err="1"/>
              <a:t>Runlist</a:t>
            </a:r>
            <a:r>
              <a:rPr lang="en-US" dirty="0"/>
              <a:t> example</a:t>
            </a:r>
          </a:p>
        </p:txBody>
      </p:sp>
      <p:sp>
        <p:nvSpPr>
          <p:cNvPr id="3" name="Content Placeholder 2">
            <a:extLst>
              <a:ext uri="{FF2B5EF4-FFF2-40B4-BE49-F238E27FC236}">
                <a16:creationId xmlns:a16="http://schemas.microsoft.com/office/drawing/2014/main" id="{99755B89-AFDE-F9E7-4C1A-C390F6EFC927}"/>
              </a:ext>
            </a:extLst>
          </p:cNvPr>
          <p:cNvSpPr>
            <a:spLocks noGrp="1"/>
          </p:cNvSpPr>
          <p:nvPr>
            <p:ph idx="1"/>
          </p:nvPr>
        </p:nvSpPr>
        <p:spPr/>
        <p:txBody>
          <a:bodyPr>
            <a:normAutofit fontScale="85000" lnSpcReduction="20000"/>
          </a:bodyPr>
          <a:lstStyle/>
          <a:p>
            <a:r>
              <a:rPr lang="en-US" dirty="0"/>
              <a:t>21 01 90 0F 21 05 8E 2A</a:t>
            </a:r>
          </a:p>
          <a:p>
            <a:r>
              <a:rPr lang="en-US" dirty="0"/>
              <a:t>Run1: 21 01 90</a:t>
            </a:r>
          </a:p>
          <a:p>
            <a:pPr lvl="1"/>
            <a:r>
              <a:rPr lang="en-US" dirty="0"/>
              <a:t>2 = 90 0F (first cluster #) = 0F90 = 3984</a:t>
            </a:r>
          </a:p>
          <a:p>
            <a:pPr lvl="1"/>
            <a:r>
              <a:rPr lang="en-US" dirty="0"/>
              <a:t>1 = 01 (length) = 1 cluster</a:t>
            </a:r>
          </a:p>
          <a:p>
            <a:r>
              <a:rPr lang="en-US" dirty="0"/>
              <a:t>Run2: 21 0f 8E 2A</a:t>
            </a:r>
          </a:p>
          <a:p>
            <a:pPr lvl="1"/>
            <a:r>
              <a:rPr lang="en-US" dirty="0"/>
              <a:t>2 = 2A 8E = 10894 (relative offset to the first cluster #)</a:t>
            </a:r>
          </a:p>
          <a:p>
            <a:pPr lvl="1"/>
            <a:r>
              <a:rPr lang="en-US" dirty="0"/>
              <a:t>                 = 10894 + 3984</a:t>
            </a:r>
          </a:p>
          <a:p>
            <a:pPr lvl="1"/>
            <a:r>
              <a:rPr lang="en-US" dirty="0"/>
              <a:t>                 = 14878 (which is the second cluster in this file)</a:t>
            </a:r>
          </a:p>
          <a:p>
            <a:pPr lvl="1"/>
            <a:r>
              <a:rPr lang="en-US" dirty="0"/>
              <a:t>1 = o5 (length) = 5 clusters (means I have 5 clusters here)</a:t>
            </a:r>
          </a:p>
        </p:txBody>
      </p:sp>
    </p:spTree>
    <p:extLst>
      <p:ext uri="{BB962C8B-B14F-4D97-AF65-F5344CB8AC3E}">
        <p14:creationId xmlns:p14="http://schemas.microsoft.com/office/powerpoint/2010/main" val="530215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A41B-CE39-3767-2E7C-07DB360249B7}"/>
              </a:ext>
            </a:extLst>
          </p:cNvPr>
          <p:cNvSpPr>
            <a:spLocks noGrp="1"/>
          </p:cNvSpPr>
          <p:nvPr>
            <p:ph type="title"/>
          </p:nvPr>
        </p:nvSpPr>
        <p:spPr/>
        <p:txBody>
          <a:bodyPr/>
          <a:lstStyle/>
          <a:p>
            <a:r>
              <a:rPr lang="en-US" dirty="0" err="1"/>
              <a:t>Runlist</a:t>
            </a:r>
            <a:r>
              <a:rPr lang="en-US" dirty="0"/>
              <a:t> example</a:t>
            </a:r>
          </a:p>
        </p:txBody>
      </p:sp>
      <p:sp>
        <p:nvSpPr>
          <p:cNvPr id="3" name="Content Placeholder 2">
            <a:extLst>
              <a:ext uri="{FF2B5EF4-FFF2-40B4-BE49-F238E27FC236}">
                <a16:creationId xmlns:a16="http://schemas.microsoft.com/office/drawing/2014/main" id="{99755B89-AFDE-F9E7-4C1A-C390F6EFC927}"/>
              </a:ext>
            </a:extLst>
          </p:cNvPr>
          <p:cNvSpPr>
            <a:spLocks noGrp="1"/>
          </p:cNvSpPr>
          <p:nvPr>
            <p:ph idx="1"/>
          </p:nvPr>
        </p:nvSpPr>
        <p:spPr/>
        <p:txBody>
          <a:bodyPr>
            <a:normAutofit fontScale="62500" lnSpcReduction="20000"/>
          </a:bodyPr>
          <a:lstStyle/>
          <a:p>
            <a:r>
              <a:rPr lang="en-US" dirty="0"/>
              <a:t>21 01 90 0F 21 05 8E 2A</a:t>
            </a:r>
          </a:p>
          <a:p>
            <a:r>
              <a:rPr lang="en-US" dirty="0"/>
              <a:t>Run1: 21 01 90</a:t>
            </a:r>
          </a:p>
          <a:p>
            <a:pPr lvl="1"/>
            <a:r>
              <a:rPr lang="en-US" dirty="0"/>
              <a:t>2 = 90 0F (first cluster #) = 0F90 = 3984</a:t>
            </a:r>
          </a:p>
          <a:p>
            <a:pPr lvl="1"/>
            <a:r>
              <a:rPr lang="en-US" dirty="0"/>
              <a:t>1 = 01 (length) = 1 cluster</a:t>
            </a:r>
          </a:p>
          <a:p>
            <a:r>
              <a:rPr lang="en-US" dirty="0"/>
              <a:t>Run2: 21 0f 8E 2A</a:t>
            </a:r>
          </a:p>
          <a:p>
            <a:pPr lvl="1"/>
            <a:r>
              <a:rPr lang="en-US" dirty="0"/>
              <a:t>2 = 2A 8E = 10894 (relative offset to the first cluster #)</a:t>
            </a:r>
          </a:p>
          <a:p>
            <a:pPr lvl="1"/>
            <a:r>
              <a:rPr lang="en-US" dirty="0"/>
              <a:t>                 = 10894 + 3984</a:t>
            </a:r>
          </a:p>
          <a:p>
            <a:pPr lvl="1"/>
            <a:r>
              <a:rPr lang="en-US" dirty="0"/>
              <a:t>                 = 14878 (which is the second cluster in this file)</a:t>
            </a:r>
          </a:p>
          <a:p>
            <a:pPr lvl="1"/>
            <a:r>
              <a:rPr lang="en-US" dirty="0"/>
              <a:t>1 = o5 (length) = 5 clusters (means I have 5 clusters here)</a:t>
            </a:r>
          </a:p>
          <a:p>
            <a:r>
              <a:rPr lang="en-US" dirty="0"/>
              <a:t>How many clusters in total? = 6</a:t>
            </a:r>
          </a:p>
          <a:p>
            <a:r>
              <a:rPr lang="en-US" dirty="0"/>
              <a:t>Cluster numbers for this file = 3984, 14878, 14879, 14880, 14881, 14882</a:t>
            </a:r>
          </a:p>
        </p:txBody>
      </p:sp>
    </p:spTree>
    <p:extLst>
      <p:ext uri="{BB962C8B-B14F-4D97-AF65-F5344CB8AC3E}">
        <p14:creationId xmlns:p14="http://schemas.microsoft.com/office/powerpoint/2010/main" val="2920797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C658523-4352-9D20-046F-98154489FD09}"/>
              </a:ext>
            </a:extLst>
          </p:cNvPr>
          <p:cNvSpPr>
            <a:spLocks noGrp="1"/>
          </p:cNvSpPr>
          <p:nvPr>
            <p:ph type="title"/>
          </p:nvPr>
        </p:nvSpPr>
        <p:spPr>
          <a:xfrm>
            <a:off x="862505" y="2776042"/>
            <a:ext cx="2835464" cy="1254868"/>
          </a:xfrm>
        </p:spPr>
        <p:txBody>
          <a:bodyPr anchor="b">
            <a:normAutofit/>
          </a:bodyPr>
          <a:lstStyle/>
          <a:p>
            <a:r>
              <a:rPr lang="en-US" sz="2800" dirty="0">
                <a:solidFill>
                  <a:srgbClr val="262626"/>
                </a:solidFill>
              </a:rPr>
              <a:t>$</a:t>
            </a:r>
            <a:r>
              <a:rPr lang="en-US" sz="2800" dirty="0" err="1">
                <a:solidFill>
                  <a:srgbClr val="262626"/>
                </a:solidFill>
              </a:rPr>
              <a:t>Attribute_list</a:t>
            </a:r>
            <a:endParaRPr lang="en-US" sz="2800" dirty="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CB9188B-145D-E382-2AC6-48D8411916B7}"/>
              </a:ext>
            </a:extLst>
          </p:cNvPr>
          <p:cNvPicPr>
            <a:picLocks noChangeAspect="1"/>
          </p:cNvPicPr>
          <p:nvPr/>
        </p:nvPicPr>
        <p:blipFill>
          <a:blip r:embed="rId3"/>
          <a:stretch>
            <a:fillRect/>
          </a:stretch>
        </p:blipFill>
        <p:spPr>
          <a:xfrm>
            <a:off x="5435910" y="1558819"/>
            <a:ext cx="6098041" cy="3689315"/>
          </a:xfrm>
          <a:prstGeom prst="rect">
            <a:avLst/>
          </a:prstGeom>
        </p:spPr>
      </p:pic>
    </p:spTree>
    <p:extLst>
      <p:ext uri="{BB962C8B-B14F-4D97-AF65-F5344CB8AC3E}">
        <p14:creationId xmlns:p14="http://schemas.microsoft.com/office/powerpoint/2010/main" val="304308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B205-FA84-990C-2007-D24C8D02C7FF}"/>
              </a:ext>
            </a:extLst>
          </p:cNvPr>
          <p:cNvSpPr>
            <a:spLocks noGrp="1"/>
          </p:cNvSpPr>
          <p:nvPr>
            <p:ph type="title"/>
          </p:nvPr>
        </p:nvSpPr>
        <p:spPr/>
        <p:txBody>
          <a:bodyPr/>
          <a:lstStyle/>
          <a:p>
            <a:r>
              <a:rPr lang="en-US" dirty="0"/>
              <a:t>MFT Browser</a:t>
            </a:r>
          </a:p>
        </p:txBody>
      </p:sp>
      <p:sp>
        <p:nvSpPr>
          <p:cNvPr id="3" name="Content Placeholder 2">
            <a:extLst>
              <a:ext uri="{FF2B5EF4-FFF2-40B4-BE49-F238E27FC236}">
                <a16:creationId xmlns:a16="http://schemas.microsoft.com/office/drawing/2014/main" id="{7529663A-6EAD-C361-473B-EE89F1529E0B}"/>
              </a:ext>
            </a:extLst>
          </p:cNvPr>
          <p:cNvSpPr>
            <a:spLocks noGrp="1"/>
          </p:cNvSpPr>
          <p:nvPr>
            <p:ph idx="1"/>
          </p:nvPr>
        </p:nvSpPr>
        <p:spPr/>
        <p:txBody>
          <a:bodyPr/>
          <a:lstStyle/>
          <a:p>
            <a:r>
              <a:rPr lang="en-US" dirty="0">
                <a:hlinkClick r:id="rId2"/>
              </a:rPr>
              <a:t>https://github.com/kacos2000/MFT_Browser/releases</a:t>
            </a:r>
            <a:r>
              <a:rPr lang="en-US" dirty="0"/>
              <a:t> </a:t>
            </a:r>
          </a:p>
        </p:txBody>
      </p:sp>
    </p:spTree>
    <p:extLst>
      <p:ext uri="{BB962C8B-B14F-4D97-AF65-F5344CB8AC3E}">
        <p14:creationId xmlns:p14="http://schemas.microsoft.com/office/powerpoint/2010/main" val="3242415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96D9-2889-0F66-074D-B37DE0F473B1}"/>
              </a:ext>
            </a:extLst>
          </p:cNvPr>
          <p:cNvSpPr>
            <a:spLocks noGrp="1"/>
          </p:cNvSpPr>
          <p:nvPr>
            <p:ph type="title"/>
          </p:nvPr>
        </p:nvSpPr>
        <p:spPr/>
        <p:txBody>
          <a:bodyPr/>
          <a:lstStyle/>
          <a:p>
            <a:r>
              <a:rPr lang="en-US" dirty="0"/>
              <a:t>Practical</a:t>
            </a:r>
          </a:p>
        </p:txBody>
      </p:sp>
      <p:sp>
        <p:nvSpPr>
          <p:cNvPr id="3" name="Content Placeholder 2">
            <a:extLst>
              <a:ext uri="{FF2B5EF4-FFF2-40B4-BE49-F238E27FC236}">
                <a16:creationId xmlns:a16="http://schemas.microsoft.com/office/drawing/2014/main" id="{D93CEBAA-533E-D2C4-3150-DDB61C7787AE}"/>
              </a:ext>
            </a:extLst>
          </p:cNvPr>
          <p:cNvSpPr>
            <a:spLocks noGrp="1"/>
          </p:cNvSpPr>
          <p:nvPr>
            <p:ph idx="1"/>
          </p:nvPr>
        </p:nvSpPr>
        <p:spPr/>
        <p:txBody>
          <a:bodyPr/>
          <a:lstStyle/>
          <a:p>
            <a:r>
              <a:rPr lang="en-US" dirty="0"/>
              <a:t>Create a file with small size. </a:t>
            </a:r>
          </a:p>
          <a:p>
            <a:r>
              <a:rPr lang="en-US" dirty="0"/>
              <a:t>Check an MFT record for the file.</a:t>
            </a:r>
          </a:p>
          <a:p>
            <a:r>
              <a:rPr lang="en-US" dirty="0"/>
              <a:t>Resize the file.</a:t>
            </a:r>
          </a:p>
          <a:p>
            <a:r>
              <a:rPr lang="en-US" dirty="0"/>
              <a:t>Check its entry again. Talk about MFT slack.</a:t>
            </a:r>
          </a:p>
          <a:p>
            <a:r>
              <a:rPr lang="en-US" dirty="0"/>
              <a:t>Create another file, then resize the original file to be fragmented.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80499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64A7A-C27C-34E6-8964-D41983E1616A}"/>
              </a:ext>
            </a:extLst>
          </p:cNvPr>
          <p:cNvSpPr>
            <a:spLocks noGrp="1"/>
          </p:cNvSpPr>
          <p:nvPr>
            <p:ph type="title"/>
          </p:nvPr>
        </p:nvSpPr>
        <p:spPr/>
        <p:txBody>
          <a:bodyPr/>
          <a:lstStyle/>
          <a:p>
            <a:r>
              <a:rPr lang="en-US" dirty="0"/>
              <a:t>Metadata files</a:t>
            </a:r>
          </a:p>
        </p:txBody>
      </p:sp>
      <p:sp>
        <p:nvSpPr>
          <p:cNvPr id="5" name="Text Placeholder 4">
            <a:extLst>
              <a:ext uri="{FF2B5EF4-FFF2-40B4-BE49-F238E27FC236}">
                <a16:creationId xmlns:a16="http://schemas.microsoft.com/office/drawing/2014/main" id="{CC6B3640-4AB6-13D1-6497-083E48603D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994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BC93-7558-493C-599C-8059E4970709}"/>
              </a:ext>
            </a:extLst>
          </p:cNvPr>
          <p:cNvSpPr>
            <a:spLocks noGrp="1"/>
          </p:cNvSpPr>
          <p:nvPr>
            <p:ph type="title"/>
          </p:nvPr>
        </p:nvSpPr>
        <p:spPr/>
        <p:txBody>
          <a:bodyPr>
            <a:normAutofit/>
          </a:bodyPr>
          <a:lstStyle/>
          <a:p>
            <a:r>
              <a:rPr lang="en-US" dirty="0"/>
              <a:t>NTFS Features (continued)</a:t>
            </a:r>
          </a:p>
        </p:txBody>
      </p:sp>
      <p:sp>
        <p:nvSpPr>
          <p:cNvPr id="3" name="Content Placeholder 2">
            <a:extLst>
              <a:ext uri="{FF2B5EF4-FFF2-40B4-BE49-F238E27FC236}">
                <a16:creationId xmlns:a16="http://schemas.microsoft.com/office/drawing/2014/main" id="{DB264689-01C2-1175-68EC-477B6C87AEA5}"/>
              </a:ext>
            </a:extLst>
          </p:cNvPr>
          <p:cNvSpPr>
            <a:spLocks noGrp="1"/>
          </p:cNvSpPr>
          <p:nvPr>
            <p:ph idx="1"/>
          </p:nvPr>
        </p:nvSpPr>
        <p:spPr/>
        <p:txBody>
          <a:bodyPr>
            <a:normAutofit/>
          </a:bodyPr>
          <a:lstStyle/>
          <a:p>
            <a:r>
              <a:rPr lang="en-US" dirty="0"/>
              <a:t>Advance Security Features such as:</a:t>
            </a:r>
          </a:p>
          <a:p>
            <a:pPr lvl="1"/>
            <a:r>
              <a:rPr lang="en-US" dirty="0"/>
              <a:t>EFS (Encrypting File System).</a:t>
            </a:r>
          </a:p>
          <a:p>
            <a:pPr lvl="1"/>
            <a:r>
              <a:rPr lang="en-US" dirty="0"/>
              <a:t>Logging File System.</a:t>
            </a:r>
          </a:p>
          <a:p>
            <a:pPr lvl="1"/>
            <a:r>
              <a:rPr lang="en-US" dirty="0"/>
              <a:t>Specified Permissions for Each File.</a:t>
            </a:r>
          </a:p>
        </p:txBody>
      </p:sp>
    </p:spTree>
    <p:extLst>
      <p:ext uri="{BB962C8B-B14F-4D97-AF65-F5344CB8AC3E}">
        <p14:creationId xmlns:p14="http://schemas.microsoft.com/office/powerpoint/2010/main" val="1865898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C7BD-734C-8535-5A20-712AA2E2A944}"/>
              </a:ext>
            </a:extLst>
          </p:cNvPr>
          <p:cNvSpPr>
            <a:spLocks noGrp="1"/>
          </p:cNvSpPr>
          <p:nvPr>
            <p:ph type="title"/>
          </p:nvPr>
        </p:nvSpPr>
        <p:spPr/>
        <p:txBody>
          <a:bodyPr/>
          <a:lstStyle/>
          <a:p>
            <a:r>
              <a:rPr lang="en-US" dirty="0"/>
              <a:t>Metadata files</a:t>
            </a:r>
          </a:p>
        </p:txBody>
      </p:sp>
      <p:sp>
        <p:nvSpPr>
          <p:cNvPr id="3" name="Content Placeholder 2">
            <a:extLst>
              <a:ext uri="{FF2B5EF4-FFF2-40B4-BE49-F238E27FC236}">
                <a16:creationId xmlns:a16="http://schemas.microsoft.com/office/drawing/2014/main" id="{16BA55DF-B248-D264-ACE4-DA66D9085DA2}"/>
              </a:ext>
            </a:extLst>
          </p:cNvPr>
          <p:cNvSpPr>
            <a:spLocks noGrp="1"/>
          </p:cNvSpPr>
          <p:nvPr>
            <p:ph idx="1"/>
          </p:nvPr>
        </p:nvSpPr>
        <p:spPr/>
        <p:txBody>
          <a:bodyPr/>
          <a:lstStyle/>
          <a:p>
            <a:r>
              <a:rPr lang="en-US" dirty="0"/>
              <a:t>The metadata files in NTFS contain information used to implement the file system structure. </a:t>
            </a:r>
          </a:p>
          <a:p>
            <a:r>
              <a:rPr lang="en-US" dirty="0"/>
              <a:t>Their names begin with $ </a:t>
            </a:r>
          </a:p>
          <a:p>
            <a:r>
              <a:rPr lang="en-US" dirty="0"/>
              <a:t>The $ is usually hidden </a:t>
            </a:r>
          </a:p>
          <a:p>
            <a:r>
              <a:rPr lang="en-US" dirty="0"/>
              <a:t>MFT entries from 0 – 15 are reserved for metadata files</a:t>
            </a:r>
          </a:p>
          <a:p>
            <a:r>
              <a:rPr lang="en-US" dirty="0"/>
              <a:t>All the rest of the MFT entries are for normal files and directories</a:t>
            </a:r>
          </a:p>
        </p:txBody>
      </p:sp>
    </p:spTree>
    <p:extLst>
      <p:ext uri="{BB962C8B-B14F-4D97-AF65-F5344CB8AC3E}">
        <p14:creationId xmlns:p14="http://schemas.microsoft.com/office/powerpoint/2010/main" val="263719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0BA3-ECBD-7DF2-AFAA-D16F7E174521}"/>
              </a:ext>
            </a:extLst>
          </p:cNvPr>
          <p:cNvSpPr>
            <a:spLocks noGrp="1"/>
          </p:cNvSpPr>
          <p:nvPr>
            <p:ph type="title"/>
          </p:nvPr>
        </p:nvSpPr>
        <p:spPr/>
        <p:txBody>
          <a:bodyPr/>
          <a:lstStyle/>
          <a:p>
            <a:r>
              <a:rPr lang="en-US" dirty="0"/>
              <a:t>Important metadata files within NTFS</a:t>
            </a:r>
          </a:p>
        </p:txBody>
      </p:sp>
      <p:graphicFrame>
        <p:nvGraphicFramePr>
          <p:cNvPr id="4" name="Content Placeholder 3">
            <a:extLst>
              <a:ext uri="{FF2B5EF4-FFF2-40B4-BE49-F238E27FC236}">
                <a16:creationId xmlns:a16="http://schemas.microsoft.com/office/drawing/2014/main" id="{06E96A61-0318-AB38-365F-2E4EBF2372C0}"/>
              </a:ext>
            </a:extLst>
          </p:cNvPr>
          <p:cNvGraphicFramePr>
            <a:graphicFrameLocks noGrp="1"/>
          </p:cNvGraphicFramePr>
          <p:nvPr>
            <p:ph idx="1"/>
            <p:extLst>
              <p:ext uri="{D42A27DB-BD31-4B8C-83A1-F6EECF244321}">
                <p14:modId xmlns:p14="http://schemas.microsoft.com/office/powerpoint/2010/main" val="602368625"/>
              </p:ext>
            </p:extLst>
          </p:nvPr>
        </p:nvGraphicFramePr>
        <p:xfrm>
          <a:off x="1295402" y="2479825"/>
          <a:ext cx="9601200" cy="3596640"/>
        </p:xfrm>
        <a:graphic>
          <a:graphicData uri="http://schemas.openxmlformats.org/drawingml/2006/table">
            <a:tbl>
              <a:tblPr firstRow="1" bandRow="1">
                <a:tableStyleId>{5C22544A-7EE6-4342-B048-85BDC9FD1C3A}</a:tableStyleId>
              </a:tblPr>
              <a:tblGrid>
                <a:gridCol w="2655498">
                  <a:extLst>
                    <a:ext uri="{9D8B030D-6E8A-4147-A177-3AD203B41FA5}">
                      <a16:colId xmlns:a16="http://schemas.microsoft.com/office/drawing/2014/main" val="2106760517"/>
                    </a:ext>
                  </a:extLst>
                </a:gridCol>
                <a:gridCol w="6945702">
                  <a:extLst>
                    <a:ext uri="{9D8B030D-6E8A-4147-A177-3AD203B41FA5}">
                      <a16:colId xmlns:a16="http://schemas.microsoft.com/office/drawing/2014/main" val="3983146697"/>
                    </a:ext>
                  </a:extLst>
                </a:gridCol>
              </a:tblGrid>
              <a:tr h="303910">
                <a:tc>
                  <a:txBody>
                    <a:bodyPr/>
                    <a:lstStyle/>
                    <a:p>
                      <a:pPr algn="ctr"/>
                      <a:r>
                        <a:rPr lang="en-US" dirty="0"/>
                        <a:t>File Name</a:t>
                      </a:r>
                    </a:p>
                  </a:txBody>
                  <a:tcPr/>
                </a:tc>
                <a:tc>
                  <a:txBody>
                    <a:bodyPr/>
                    <a:lstStyle/>
                    <a:p>
                      <a:pPr algn="ctr"/>
                      <a:r>
                        <a:rPr lang="en-US" dirty="0"/>
                        <a:t>Description</a:t>
                      </a:r>
                    </a:p>
                  </a:txBody>
                  <a:tcPr/>
                </a:tc>
                <a:extLst>
                  <a:ext uri="{0D108BD9-81ED-4DB2-BD59-A6C34878D82A}">
                    <a16:rowId xmlns:a16="http://schemas.microsoft.com/office/drawing/2014/main" val="1680095314"/>
                  </a:ext>
                </a:extLst>
              </a:tr>
              <a:tr h="303910">
                <a:tc>
                  <a:txBody>
                    <a:bodyPr/>
                    <a:lstStyle/>
                    <a:p>
                      <a:r>
                        <a:rPr lang="en-US" sz="1600" dirty="0"/>
                        <a:t>$MFT</a:t>
                      </a:r>
                    </a:p>
                  </a:txBody>
                  <a:tcPr/>
                </a:tc>
                <a:tc>
                  <a:txBody>
                    <a:bodyPr/>
                    <a:lstStyle/>
                    <a:p>
                      <a:r>
                        <a:rPr lang="en-US" sz="1600" dirty="0"/>
                        <a:t>The main file in NTFS volume which contains all the details of every file on the volume including the file management that are used for filling the system. MFT take within 12.5% of NTFS volume size.</a:t>
                      </a:r>
                    </a:p>
                  </a:txBody>
                  <a:tcPr/>
                </a:tc>
                <a:extLst>
                  <a:ext uri="{0D108BD9-81ED-4DB2-BD59-A6C34878D82A}">
                    <a16:rowId xmlns:a16="http://schemas.microsoft.com/office/drawing/2014/main" val="3696611273"/>
                  </a:ext>
                </a:extLst>
              </a:tr>
              <a:tr h="303910">
                <a:tc>
                  <a:txBody>
                    <a:bodyPr/>
                    <a:lstStyle/>
                    <a:p>
                      <a:r>
                        <a:rPr lang="en-US" sz="1600" dirty="0"/>
                        <a:t>$</a:t>
                      </a:r>
                      <a:r>
                        <a:rPr lang="en-US" sz="1600" dirty="0" err="1"/>
                        <a:t>MFTMirr</a:t>
                      </a:r>
                      <a:endParaRPr lang="en-US" sz="1600" dirty="0"/>
                    </a:p>
                  </a:txBody>
                  <a:tcPr/>
                </a:tc>
                <a:tc>
                  <a:txBody>
                    <a:bodyPr/>
                    <a:lstStyle/>
                    <a:p>
                      <a:r>
                        <a:rPr lang="en-US" sz="1600" dirty="0"/>
                        <a:t>It’s a duplicate file from MFT.</a:t>
                      </a:r>
                    </a:p>
                  </a:txBody>
                  <a:tcPr/>
                </a:tc>
                <a:extLst>
                  <a:ext uri="{0D108BD9-81ED-4DB2-BD59-A6C34878D82A}">
                    <a16:rowId xmlns:a16="http://schemas.microsoft.com/office/drawing/2014/main" val="4085350948"/>
                  </a:ext>
                </a:extLst>
              </a:tr>
              <a:tr h="303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t>
                      </a:r>
                      <a:r>
                        <a:rPr lang="en-US" sz="1600" dirty="0" err="1"/>
                        <a:t>LogFile</a:t>
                      </a:r>
                      <a:endParaRPr lang="en-US" sz="1600" dirty="0"/>
                    </a:p>
                  </a:txBody>
                  <a:tcPr/>
                </a:tc>
                <a:tc>
                  <a:txBody>
                    <a:bodyPr/>
                    <a:lstStyle/>
                    <a:p>
                      <a:r>
                        <a:rPr lang="en-US" sz="1600" dirty="0"/>
                        <a:t>It records the transactions to and from drive</a:t>
                      </a:r>
                    </a:p>
                  </a:txBody>
                  <a:tcPr/>
                </a:tc>
                <a:extLst>
                  <a:ext uri="{0D108BD9-81ED-4DB2-BD59-A6C34878D82A}">
                    <a16:rowId xmlns:a16="http://schemas.microsoft.com/office/drawing/2014/main" val="3057583114"/>
                  </a:ext>
                </a:extLst>
              </a:tr>
              <a:tr h="303910">
                <a:tc>
                  <a:txBody>
                    <a:bodyPr/>
                    <a:lstStyle/>
                    <a:p>
                      <a:r>
                        <a:rPr lang="en-US" sz="1600" dirty="0"/>
                        <a:t>$Volume</a:t>
                      </a:r>
                    </a:p>
                  </a:txBody>
                  <a:tcPr/>
                </a:tc>
                <a:tc>
                  <a:txBody>
                    <a:bodyPr/>
                    <a:lstStyle/>
                    <a:p>
                      <a:r>
                        <a:rPr lang="en-US" sz="1600" dirty="0"/>
                        <a:t>It contains important  data about the volume such as volume label, </a:t>
                      </a:r>
                      <a:r>
                        <a:rPr lang="en-US" sz="1600" dirty="0" err="1"/>
                        <a:t>amd</a:t>
                      </a:r>
                      <a:r>
                        <a:rPr lang="en-US" sz="1600" dirty="0"/>
                        <a:t> the NTFS version, the creation time and date.</a:t>
                      </a:r>
                    </a:p>
                  </a:txBody>
                  <a:tcPr/>
                </a:tc>
                <a:extLst>
                  <a:ext uri="{0D108BD9-81ED-4DB2-BD59-A6C34878D82A}">
                    <a16:rowId xmlns:a16="http://schemas.microsoft.com/office/drawing/2014/main" val="970404600"/>
                  </a:ext>
                </a:extLst>
              </a:tr>
              <a:tr h="303910">
                <a:tc>
                  <a:txBody>
                    <a:bodyPr/>
                    <a:lstStyle/>
                    <a:p>
                      <a:r>
                        <a:rPr lang="en-US" sz="1600" dirty="0"/>
                        <a:t>$Bitmap</a:t>
                      </a:r>
                    </a:p>
                  </a:txBody>
                  <a:tcPr/>
                </a:tc>
                <a:tc>
                  <a:txBody>
                    <a:bodyPr/>
                    <a:lstStyle/>
                    <a:p>
                      <a:r>
                        <a:rPr lang="en-US" sz="1600" dirty="0"/>
                        <a:t>It's a map used to identify the clusters that are in use and those that are not. '1' symbolizes an in-use cluster, while '0' symbolizes that a cluster is not in use.</a:t>
                      </a:r>
                    </a:p>
                  </a:txBody>
                  <a:tcPr/>
                </a:tc>
                <a:extLst>
                  <a:ext uri="{0D108BD9-81ED-4DB2-BD59-A6C34878D82A}">
                    <a16:rowId xmlns:a16="http://schemas.microsoft.com/office/drawing/2014/main" val="3287627857"/>
                  </a:ext>
                </a:extLst>
              </a:tr>
              <a:tr h="303910">
                <a:tc>
                  <a:txBody>
                    <a:bodyPr/>
                    <a:lstStyle/>
                    <a:p>
                      <a:r>
                        <a:rPr lang="en-US" sz="1600" dirty="0"/>
                        <a:t>$</a:t>
                      </a:r>
                      <a:r>
                        <a:rPr lang="en-US" sz="1600" dirty="0" err="1"/>
                        <a:t>AttrDef</a:t>
                      </a:r>
                      <a:endParaRPr lang="en-US" sz="1600" dirty="0"/>
                    </a:p>
                  </a:txBody>
                  <a:tcPr/>
                </a:tc>
                <a:tc>
                  <a:txBody>
                    <a:bodyPr/>
                    <a:lstStyle/>
                    <a:p>
                      <a:r>
                        <a:rPr lang="en-US" sz="1600" dirty="0"/>
                        <a:t>This contains a table of attribute names, allocated identifier numbers, and descriptions.</a:t>
                      </a:r>
                    </a:p>
                  </a:txBody>
                  <a:tcPr/>
                </a:tc>
                <a:extLst>
                  <a:ext uri="{0D108BD9-81ED-4DB2-BD59-A6C34878D82A}">
                    <a16:rowId xmlns:a16="http://schemas.microsoft.com/office/drawing/2014/main" val="1322783528"/>
                  </a:ext>
                </a:extLst>
              </a:tr>
            </a:tbl>
          </a:graphicData>
        </a:graphic>
      </p:graphicFrame>
    </p:spTree>
    <p:extLst>
      <p:ext uri="{BB962C8B-B14F-4D97-AF65-F5344CB8AC3E}">
        <p14:creationId xmlns:p14="http://schemas.microsoft.com/office/powerpoint/2010/main" val="259318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0BA3-ECBD-7DF2-AFAA-D16F7E174521}"/>
              </a:ext>
            </a:extLst>
          </p:cNvPr>
          <p:cNvSpPr>
            <a:spLocks noGrp="1"/>
          </p:cNvSpPr>
          <p:nvPr>
            <p:ph type="title"/>
          </p:nvPr>
        </p:nvSpPr>
        <p:spPr/>
        <p:txBody>
          <a:bodyPr>
            <a:normAutofit fontScale="90000"/>
          </a:bodyPr>
          <a:lstStyle/>
          <a:p>
            <a:r>
              <a:rPr lang="en-US" dirty="0"/>
              <a:t>Important metadata files within NTFS (continued)</a:t>
            </a:r>
          </a:p>
        </p:txBody>
      </p:sp>
      <p:graphicFrame>
        <p:nvGraphicFramePr>
          <p:cNvPr id="4" name="Content Placeholder 3">
            <a:extLst>
              <a:ext uri="{FF2B5EF4-FFF2-40B4-BE49-F238E27FC236}">
                <a16:creationId xmlns:a16="http://schemas.microsoft.com/office/drawing/2014/main" id="{06E96A61-0318-AB38-365F-2E4EBF2372C0}"/>
              </a:ext>
            </a:extLst>
          </p:cNvPr>
          <p:cNvGraphicFramePr>
            <a:graphicFrameLocks noGrp="1"/>
          </p:cNvGraphicFramePr>
          <p:nvPr>
            <p:ph idx="1"/>
            <p:extLst>
              <p:ext uri="{D42A27DB-BD31-4B8C-83A1-F6EECF244321}">
                <p14:modId xmlns:p14="http://schemas.microsoft.com/office/powerpoint/2010/main" val="1091058536"/>
              </p:ext>
            </p:extLst>
          </p:nvPr>
        </p:nvGraphicFramePr>
        <p:xfrm>
          <a:off x="1295402" y="2453946"/>
          <a:ext cx="9601200" cy="4084320"/>
        </p:xfrm>
        <a:graphic>
          <a:graphicData uri="http://schemas.openxmlformats.org/drawingml/2006/table">
            <a:tbl>
              <a:tblPr firstRow="1" bandRow="1">
                <a:tableStyleId>{5C22544A-7EE6-4342-B048-85BDC9FD1C3A}</a:tableStyleId>
              </a:tblPr>
              <a:tblGrid>
                <a:gridCol w="2655498">
                  <a:extLst>
                    <a:ext uri="{9D8B030D-6E8A-4147-A177-3AD203B41FA5}">
                      <a16:colId xmlns:a16="http://schemas.microsoft.com/office/drawing/2014/main" val="2106760517"/>
                    </a:ext>
                  </a:extLst>
                </a:gridCol>
                <a:gridCol w="6945702">
                  <a:extLst>
                    <a:ext uri="{9D8B030D-6E8A-4147-A177-3AD203B41FA5}">
                      <a16:colId xmlns:a16="http://schemas.microsoft.com/office/drawing/2014/main" val="3983146697"/>
                    </a:ext>
                  </a:extLst>
                </a:gridCol>
              </a:tblGrid>
              <a:tr h="303910">
                <a:tc>
                  <a:txBody>
                    <a:bodyPr/>
                    <a:lstStyle/>
                    <a:p>
                      <a:pPr algn="ctr"/>
                      <a:r>
                        <a:rPr lang="en-US" dirty="0"/>
                        <a:t>File Name</a:t>
                      </a:r>
                    </a:p>
                  </a:txBody>
                  <a:tcPr/>
                </a:tc>
                <a:tc>
                  <a:txBody>
                    <a:bodyPr/>
                    <a:lstStyle/>
                    <a:p>
                      <a:pPr algn="ctr"/>
                      <a:r>
                        <a:rPr lang="en-US" dirty="0"/>
                        <a:t>Description</a:t>
                      </a:r>
                    </a:p>
                  </a:txBody>
                  <a:tcPr/>
                </a:tc>
                <a:extLst>
                  <a:ext uri="{0D108BD9-81ED-4DB2-BD59-A6C34878D82A}">
                    <a16:rowId xmlns:a16="http://schemas.microsoft.com/office/drawing/2014/main" val="1680095314"/>
                  </a:ext>
                </a:extLst>
              </a:tr>
              <a:tr h="303910">
                <a:tc>
                  <a:txBody>
                    <a:bodyPr/>
                    <a:lstStyle/>
                    <a:p>
                      <a:r>
                        <a:rPr lang="en-US" sz="1600" dirty="0"/>
                        <a:t>$Boot</a:t>
                      </a:r>
                    </a:p>
                  </a:txBody>
                  <a:tcPr/>
                </a:tc>
                <a:tc>
                  <a:txBody>
                    <a:bodyPr/>
                    <a:lstStyle/>
                    <a:p>
                      <a:pPr marL="285750" indent="-285750">
                        <a:buFont typeface="Arial" panose="020B0604020202020204" pitchFamily="34" charset="0"/>
                        <a:buChar char="•"/>
                      </a:pPr>
                      <a:r>
                        <a:rPr lang="en-US" sz="1400" dirty="0"/>
                        <a:t>This file serves as the foundation for initializing the NTFS file system and plays a vital role in the system's bootstrapping process. </a:t>
                      </a:r>
                    </a:p>
                    <a:p>
                      <a:pPr marL="285750" indent="-285750">
                        <a:buFont typeface="Arial" panose="020B0604020202020204" pitchFamily="34" charset="0"/>
                        <a:buChar char="•"/>
                      </a:pPr>
                      <a:r>
                        <a:rPr lang="en-US" sz="1400" dirty="0"/>
                        <a:t>File contains the boot code, responsible for initializing the system during boot-up. This code is executed by the system's boot loader</a:t>
                      </a:r>
                    </a:p>
                    <a:p>
                      <a:pPr marL="285750" indent="-285750">
                        <a:buFont typeface="Arial" panose="020B0604020202020204" pitchFamily="34" charset="0"/>
                        <a:buChar char="•"/>
                      </a:pPr>
                      <a:r>
                        <a:rPr lang="en-US" sz="1400" dirty="0"/>
                        <a:t>Following the boot code, the "$Boot" file contains critical NTFS structures, including the BIOS Parameter Block (BPB) and the NTFS Boot Sector.</a:t>
                      </a:r>
                    </a:p>
                    <a:p>
                      <a:pPr marL="285750" indent="-285750">
                        <a:buFont typeface="Arial" panose="020B0604020202020204" pitchFamily="34" charset="0"/>
                        <a:buChar char="•"/>
                      </a:pPr>
                      <a:r>
                        <a:rPr lang="en-US" sz="1400" dirty="0"/>
                        <a:t>The BPB contains information about the volume's geometry, such as sector size, cluster size, and total sectors.</a:t>
                      </a:r>
                    </a:p>
                    <a:p>
                      <a:pPr marL="285750" indent="-285750">
                        <a:buFont typeface="Arial" panose="020B0604020202020204" pitchFamily="34" charset="0"/>
                        <a:buChar char="•"/>
                      </a:pPr>
                      <a:r>
                        <a:rPr lang="en-US" sz="1400" dirty="0"/>
                        <a:t>The NTFS Boot Sector provides further details about the NTFS file system, including the location of the Master File Table (MFT) and backup boot sectors.</a:t>
                      </a:r>
                    </a:p>
                  </a:txBody>
                  <a:tcPr/>
                </a:tc>
                <a:extLst>
                  <a:ext uri="{0D108BD9-81ED-4DB2-BD59-A6C34878D82A}">
                    <a16:rowId xmlns:a16="http://schemas.microsoft.com/office/drawing/2014/main" val="4220694521"/>
                  </a:ext>
                </a:extLst>
              </a:tr>
              <a:tr h="303910">
                <a:tc>
                  <a:txBody>
                    <a:bodyPr/>
                    <a:lstStyle/>
                    <a:p>
                      <a:r>
                        <a:rPr lang="en-US" sz="1600" dirty="0"/>
                        <a:t>$</a:t>
                      </a:r>
                      <a:r>
                        <a:rPr lang="en-US" sz="1600" dirty="0" err="1"/>
                        <a:t>BadClus</a:t>
                      </a:r>
                      <a:endParaRPr lang="en-US" sz="1600" dirty="0"/>
                    </a:p>
                  </a:txBody>
                  <a:tcPr/>
                </a:tc>
                <a:tc>
                  <a:txBody>
                    <a:bodyPr/>
                    <a:lstStyle/>
                    <a:p>
                      <a:pPr marL="285750" indent="-285750">
                        <a:buFont typeface="Arial" panose="020B0604020202020204" pitchFamily="34" charset="0"/>
                        <a:buChar char="•"/>
                      </a:pPr>
                      <a:r>
                        <a:rPr lang="en-US" sz="1400" dirty="0"/>
                        <a:t>Also known as the Bad Cluster File, serves as a record of clusters on the disk that have been identified as bad or damaged. When the file system encounters bad clusters during disk operations, such as reading or writing data, it marks those clusters as bad in the $</a:t>
                      </a:r>
                      <a:r>
                        <a:rPr lang="en-US" sz="1400" dirty="0" err="1"/>
                        <a:t>BadClus</a:t>
                      </a:r>
                      <a:r>
                        <a:rPr lang="en-US" sz="1400" dirty="0"/>
                        <a:t> file.</a:t>
                      </a:r>
                    </a:p>
                    <a:p>
                      <a:pPr marL="285750" indent="-285750">
                        <a:buFont typeface="Arial" panose="020B0604020202020204" pitchFamily="34" charset="0"/>
                        <a:buChar char="•"/>
                      </a:pPr>
                      <a:r>
                        <a:rPr lang="en-US" sz="1400" dirty="0"/>
                        <a:t>If one sector in a cluster is found to be bad, then the whole cluster will be marked as bad cluster.</a:t>
                      </a:r>
                    </a:p>
                  </a:txBody>
                  <a:tcPr/>
                </a:tc>
                <a:extLst>
                  <a:ext uri="{0D108BD9-81ED-4DB2-BD59-A6C34878D82A}">
                    <a16:rowId xmlns:a16="http://schemas.microsoft.com/office/drawing/2014/main" val="4065013505"/>
                  </a:ext>
                </a:extLst>
              </a:tr>
              <a:tr h="303910">
                <a:tc>
                  <a:txBody>
                    <a:bodyPr/>
                    <a:lstStyle/>
                    <a:p>
                      <a:r>
                        <a:rPr lang="en-US" sz="1600" dirty="0"/>
                        <a:t>$Secure</a:t>
                      </a:r>
                    </a:p>
                  </a:txBody>
                  <a:tcPr/>
                </a:tc>
                <a:tc>
                  <a:txBody>
                    <a:bodyPr/>
                    <a:lstStyle/>
                    <a:p>
                      <a:r>
                        <a:rPr lang="en-US" sz="1600" dirty="0"/>
                        <a:t>This file contains unique security descriptions for all the files within a volume. </a:t>
                      </a:r>
                    </a:p>
                  </a:txBody>
                  <a:tcPr/>
                </a:tc>
                <a:extLst>
                  <a:ext uri="{0D108BD9-81ED-4DB2-BD59-A6C34878D82A}">
                    <a16:rowId xmlns:a16="http://schemas.microsoft.com/office/drawing/2014/main" val="3722513445"/>
                  </a:ext>
                </a:extLst>
              </a:tr>
            </a:tbl>
          </a:graphicData>
        </a:graphic>
      </p:graphicFrame>
    </p:spTree>
    <p:extLst>
      <p:ext uri="{BB962C8B-B14F-4D97-AF65-F5344CB8AC3E}">
        <p14:creationId xmlns:p14="http://schemas.microsoft.com/office/powerpoint/2010/main" val="3434601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FA20-4089-2003-2456-B3B70DB033BA}"/>
              </a:ext>
            </a:extLst>
          </p:cNvPr>
          <p:cNvSpPr>
            <a:spLocks noGrp="1"/>
          </p:cNvSpPr>
          <p:nvPr>
            <p:ph type="title"/>
          </p:nvPr>
        </p:nvSpPr>
        <p:spPr/>
        <p:txBody>
          <a:bodyPr/>
          <a:lstStyle/>
          <a:p>
            <a:r>
              <a:rPr lang="en-US" dirty="0"/>
              <a:t>$MFT</a:t>
            </a:r>
          </a:p>
        </p:txBody>
      </p:sp>
      <p:sp>
        <p:nvSpPr>
          <p:cNvPr id="3" name="Content Placeholder 2">
            <a:extLst>
              <a:ext uri="{FF2B5EF4-FFF2-40B4-BE49-F238E27FC236}">
                <a16:creationId xmlns:a16="http://schemas.microsoft.com/office/drawing/2014/main" id="{2B555CC4-9E7A-0A2A-3B3E-B7C036545594}"/>
              </a:ext>
            </a:extLst>
          </p:cNvPr>
          <p:cNvSpPr>
            <a:spLocks noGrp="1"/>
          </p:cNvSpPr>
          <p:nvPr>
            <p:ph idx="1"/>
          </p:nvPr>
        </p:nvSpPr>
        <p:spPr/>
        <p:txBody>
          <a:bodyPr>
            <a:normAutofit lnSpcReduction="10000"/>
          </a:bodyPr>
          <a:lstStyle/>
          <a:p>
            <a:r>
              <a:rPr lang="en-US" dirty="0"/>
              <a:t>Entry 0 </a:t>
            </a:r>
          </a:p>
          <a:p>
            <a:r>
              <a:rPr lang="en-US" dirty="0"/>
              <a:t>Master File Table </a:t>
            </a:r>
          </a:p>
          <a:p>
            <a:r>
              <a:rPr lang="en-US" dirty="0"/>
              <a:t>Contains an entry for every file </a:t>
            </a:r>
          </a:p>
          <a:p>
            <a:r>
              <a:rPr lang="en-US" dirty="0"/>
              <a:t>First entry in the MFT </a:t>
            </a:r>
          </a:p>
          <a:p>
            <a:r>
              <a:rPr lang="en-US" dirty="0"/>
              <a:t>Has a $BITMAP attribute </a:t>
            </a:r>
          </a:p>
          <a:p>
            <a:r>
              <a:rPr lang="en-US" dirty="0"/>
              <a:t>Its $DATA attribute contains the clusters used by the MFT </a:t>
            </a:r>
          </a:p>
          <a:p>
            <a:r>
              <a:rPr lang="en-US" dirty="0"/>
              <a:t>Also has $STANDARD_INFORMATION and $FILE_NAME attributes</a:t>
            </a:r>
          </a:p>
        </p:txBody>
      </p:sp>
    </p:spTree>
    <p:extLst>
      <p:ext uri="{BB962C8B-B14F-4D97-AF65-F5344CB8AC3E}">
        <p14:creationId xmlns:p14="http://schemas.microsoft.com/office/powerpoint/2010/main" val="13508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B466-5CCB-887F-A76D-82AD1F8F28FF}"/>
              </a:ext>
            </a:extLst>
          </p:cNvPr>
          <p:cNvSpPr>
            <a:spLocks noGrp="1"/>
          </p:cNvSpPr>
          <p:nvPr>
            <p:ph type="title"/>
          </p:nvPr>
        </p:nvSpPr>
        <p:spPr/>
        <p:txBody>
          <a:bodyPr/>
          <a:lstStyle/>
          <a:p>
            <a:r>
              <a:rPr lang="en-US" dirty="0"/>
              <a:t>$</a:t>
            </a:r>
            <a:r>
              <a:rPr lang="en-US" dirty="0" err="1"/>
              <a:t>MFTMirr</a:t>
            </a:r>
            <a:endParaRPr lang="en-US" dirty="0"/>
          </a:p>
        </p:txBody>
      </p:sp>
      <p:sp>
        <p:nvSpPr>
          <p:cNvPr id="3" name="Content Placeholder 2">
            <a:extLst>
              <a:ext uri="{FF2B5EF4-FFF2-40B4-BE49-F238E27FC236}">
                <a16:creationId xmlns:a16="http://schemas.microsoft.com/office/drawing/2014/main" id="{339B9524-73EA-0A18-86D7-B7752DAE6FB4}"/>
              </a:ext>
            </a:extLst>
          </p:cNvPr>
          <p:cNvSpPr>
            <a:spLocks noGrp="1"/>
          </p:cNvSpPr>
          <p:nvPr>
            <p:ph idx="1"/>
          </p:nvPr>
        </p:nvSpPr>
        <p:spPr/>
        <p:txBody>
          <a:bodyPr>
            <a:normAutofit/>
          </a:bodyPr>
          <a:lstStyle/>
          <a:p>
            <a:r>
              <a:rPr lang="en-US" dirty="0"/>
              <a:t>Entry 1 </a:t>
            </a:r>
          </a:p>
          <a:p>
            <a:r>
              <a:rPr lang="en-US" dirty="0"/>
              <a:t>Backup for the first four records of the MFT </a:t>
            </a:r>
          </a:p>
          <a:p>
            <a:r>
              <a:rPr lang="en-US" dirty="0"/>
              <a:t>Second entry (entry #1) in the MFT</a:t>
            </a:r>
          </a:p>
        </p:txBody>
      </p:sp>
    </p:spTree>
    <p:extLst>
      <p:ext uri="{BB962C8B-B14F-4D97-AF65-F5344CB8AC3E}">
        <p14:creationId xmlns:p14="http://schemas.microsoft.com/office/powerpoint/2010/main" val="1773959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8D36-B49B-D516-4974-5AB011FA9CAD}"/>
              </a:ext>
            </a:extLst>
          </p:cNvPr>
          <p:cNvSpPr>
            <a:spLocks noGrp="1"/>
          </p:cNvSpPr>
          <p:nvPr>
            <p:ph type="title"/>
          </p:nvPr>
        </p:nvSpPr>
        <p:spPr/>
        <p:txBody>
          <a:bodyPr/>
          <a:lstStyle/>
          <a:p>
            <a:r>
              <a:rPr lang="en-US" dirty="0"/>
              <a:t>$</a:t>
            </a:r>
            <a:r>
              <a:rPr lang="en-US" dirty="0" err="1"/>
              <a:t>LogFile</a:t>
            </a:r>
            <a:endParaRPr lang="en-US" dirty="0"/>
          </a:p>
        </p:txBody>
      </p:sp>
      <p:sp>
        <p:nvSpPr>
          <p:cNvPr id="3" name="Content Placeholder 2">
            <a:extLst>
              <a:ext uri="{FF2B5EF4-FFF2-40B4-BE49-F238E27FC236}">
                <a16:creationId xmlns:a16="http://schemas.microsoft.com/office/drawing/2014/main" id="{32ED4087-C70E-2E29-B030-C2E519F5B4A2}"/>
              </a:ext>
            </a:extLst>
          </p:cNvPr>
          <p:cNvSpPr>
            <a:spLocks noGrp="1"/>
          </p:cNvSpPr>
          <p:nvPr>
            <p:ph idx="1"/>
          </p:nvPr>
        </p:nvSpPr>
        <p:spPr/>
        <p:txBody>
          <a:bodyPr>
            <a:normAutofit fontScale="92500" lnSpcReduction="10000"/>
          </a:bodyPr>
          <a:lstStyle/>
          <a:p>
            <a:r>
              <a:rPr lang="en-US" dirty="0"/>
              <a:t>Entry 2 </a:t>
            </a:r>
          </a:p>
          <a:p>
            <a:r>
              <a:rPr lang="en-US" dirty="0"/>
              <a:t>Used as the NTFS journal </a:t>
            </a:r>
          </a:p>
          <a:p>
            <a:r>
              <a:rPr lang="en-US" dirty="0"/>
              <a:t>Has standard attributes </a:t>
            </a:r>
          </a:p>
          <a:p>
            <a:r>
              <a:rPr lang="en-US" dirty="0"/>
              <a:t>Log data is stored in $DATA </a:t>
            </a:r>
          </a:p>
          <a:p>
            <a:pPr lvl="1"/>
            <a:r>
              <a:rPr lang="en-US" dirty="0"/>
              <a:t>Appears to have signature “RSTR” </a:t>
            </a:r>
          </a:p>
          <a:p>
            <a:pPr lvl="1"/>
            <a:r>
              <a:rPr lang="en-US" dirty="0"/>
              <a:t>And entries with signature “RCRD”</a:t>
            </a:r>
          </a:p>
          <a:p>
            <a:r>
              <a:rPr lang="en-US" dirty="0"/>
              <a:t>It is usually 1 GB of disk space, after that it gets truncated. If you want to curve it then search for the signature.</a:t>
            </a:r>
          </a:p>
        </p:txBody>
      </p:sp>
    </p:spTree>
    <p:extLst>
      <p:ext uri="{BB962C8B-B14F-4D97-AF65-F5344CB8AC3E}">
        <p14:creationId xmlns:p14="http://schemas.microsoft.com/office/powerpoint/2010/main" val="348176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0DB0-A856-3672-0CF3-4630E8462AEA}"/>
              </a:ext>
            </a:extLst>
          </p:cNvPr>
          <p:cNvSpPr>
            <a:spLocks noGrp="1"/>
          </p:cNvSpPr>
          <p:nvPr>
            <p:ph type="title"/>
          </p:nvPr>
        </p:nvSpPr>
        <p:spPr/>
        <p:txBody>
          <a:bodyPr/>
          <a:lstStyle/>
          <a:p>
            <a:r>
              <a:rPr lang="en-US" dirty="0"/>
              <a:t>$Volume</a:t>
            </a:r>
          </a:p>
        </p:txBody>
      </p:sp>
      <p:sp>
        <p:nvSpPr>
          <p:cNvPr id="3" name="Content Placeholder 2">
            <a:extLst>
              <a:ext uri="{FF2B5EF4-FFF2-40B4-BE49-F238E27FC236}">
                <a16:creationId xmlns:a16="http://schemas.microsoft.com/office/drawing/2014/main" id="{116862F5-F0A5-2407-9CD1-2D141E9A31D3}"/>
              </a:ext>
            </a:extLst>
          </p:cNvPr>
          <p:cNvSpPr>
            <a:spLocks noGrp="1"/>
          </p:cNvSpPr>
          <p:nvPr>
            <p:ph idx="1"/>
          </p:nvPr>
        </p:nvSpPr>
        <p:spPr/>
        <p:txBody>
          <a:bodyPr/>
          <a:lstStyle/>
          <a:p>
            <a:r>
              <a:rPr lang="en-US" dirty="0"/>
              <a:t>Entry 3</a:t>
            </a:r>
          </a:p>
          <a:p>
            <a:r>
              <a:rPr lang="en-US" dirty="0"/>
              <a:t>Contains volume label and version info</a:t>
            </a:r>
          </a:p>
        </p:txBody>
      </p:sp>
    </p:spTree>
    <p:extLst>
      <p:ext uri="{BB962C8B-B14F-4D97-AF65-F5344CB8AC3E}">
        <p14:creationId xmlns:p14="http://schemas.microsoft.com/office/powerpoint/2010/main" val="23746005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312F-28C4-3EB2-7AD6-ACC80238C3C9}"/>
              </a:ext>
            </a:extLst>
          </p:cNvPr>
          <p:cNvSpPr>
            <a:spLocks noGrp="1"/>
          </p:cNvSpPr>
          <p:nvPr>
            <p:ph type="title"/>
          </p:nvPr>
        </p:nvSpPr>
        <p:spPr/>
        <p:txBody>
          <a:bodyPr/>
          <a:lstStyle/>
          <a:p>
            <a:r>
              <a:rPr lang="en-US" dirty="0"/>
              <a:t>$</a:t>
            </a:r>
            <a:r>
              <a:rPr lang="en-US" dirty="0" err="1"/>
              <a:t>AttrDef</a:t>
            </a:r>
            <a:endParaRPr lang="en-US" dirty="0"/>
          </a:p>
        </p:txBody>
      </p:sp>
      <p:sp>
        <p:nvSpPr>
          <p:cNvPr id="3" name="Content Placeholder 2">
            <a:extLst>
              <a:ext uri="{FF2B5EF4-FFF2-40B4-BE49-F238E27FC236}">
                <a16:creationId xmlns:a16="http://schemas.microsoft.com/office/drawing/2014/main" id="{B08FC5A0-0FCA-8912-9644-FEE568A32698}"/>
              </a:ext>
            </a:extLst>
          </p:cNvPr>
          <p:cNvSpPr>
            <a:spLocks noGrp="1"/>
          </p:cNvSpPr>
          <p:nvPr>
            <p:ph idx="1"/>
          </p:nvPr>
        </p:nvSpPr>
        <p:spPr/>
        <p:txBody>
          <a:bodyPr/>
          <a:lstStyle/>
          <a:p>
            <a:r>
              <a:rPr lang="en-US" dirty="0"/>
              <a:t>Entry 4 </a:t>
            </a:r>
          </a:p>
          <a:p>
            <a:r>
              <a:rPr lang="en-US" dirty="0"/>
              <a:t>Defines the attribute names and Ids </a:t>
            </a:r>
          </a:p>
          <a:p>
            <a:r>
              <a:rPr lang="en-US" dirty="0"/>
              <a:t>$DATA attribute for this file contains a list of entries</a:t>
            </a:r>
          </a:p>
        </p:txBody>
      </p:sp>
    </p:spTree>
    <p:extLst>
      <p:ext uri="{BB962C8B-B14F-4D97-AF65-F5344CB8AC3E}">
        <p14:creationId xmlns:p14="http://schemas.microsoft.com/office/powerpoint/2010/main" val="509819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9DAC-5A91-4EDB-E7BB-973E993F3270}"/>
              </a:ext>
            </a:extLst>
          </p:cNvPr>
          <p:cNvSpPr>
            <a:spLocks noGrp="1"/>
          </p:cNvSpPr>
          <p:nvPr>
            <p:ph type="title"/>
          </p:nvPr>
        </p:nvSpPr>
        <p:spPr/>
        <p:txBody>
          <a:bodyPr/>
          <a:lstStyle/>
          <a:p>
            <a:r>
              <a:rPr lang="en-US" dirty="0"/>
              <a:t>$. - Root directory</a:t>
            </a:r>
          </a:p>
        </p:txBody>
      </p:sp>
      <p:sp>
        <p:nvSpPr>
          <p:cNvPr id="3" name="Content Placeholder 2">
            <a:extLst>
              <a:ext uri="{FF2B5EF4-FFF2-40B4-BE49-F238E27FC236}">
                <a16:creationId xmlns:a16="http://schemas.microsoft.com/office/drawing/2014/main" id="{900EA802-3BAE-E390-1FE6-FC1A32434910}"/>
              </a:ext>
            </a:extLst>
          </p:cNvPr>
          <p:cNvSpPr>
            <a:spLocks noGrp="1"/>
          </p:cNvSpPr>
          <p:nvPr>
            <p:ph idx="1"/>
          </p:nvPr>
        </p:nvSpPr>
        <p:spPr/>
        <p:txBody>
          <a:bodyPr/>
          <a:lstStyle/>
          <a:p>
            <a:r>
              <a:rPr lang="en-US" dirty="0"/>
              <a:t>Entry 5</a:t>
            </a:r>
          </a:p>
          <a:p>
            <a:r>
              <a:rPr lang="en-US" dirty="0"/>
              <a:t>The NTFS saves the files in B Tree structure.</a:t>
            </a:r>
          </a:p>
          <a:p>
            <a:r>
              <a:rPr lang="en-US" dirty="0"/>
              <a:t>It uses the attributes $</a:t>
            </a:r>
            <a:r>
              <a:rPr lang="en-US" dirty="0" err="1"/>
              <a:t>Index_root</a:t>
            </a:r>
            <a:r>
              <a:rPr lang="en-US" dirty="0"/>
              <a:t> and $</a:t>
            </a:r>
            <a:r>
              <a:rPr lang="en-US" dirty="0" err="1"/>
              <a:t>Index_allocation</a:t>
            </a:r>
            <a:r>
              <a:rPr lang="en-US" dirty="0"/>
              <a:t> to specify the location of the file in the B Tree</a:t>
            </a:r>
          </a:p>
        </p:txBody>
      </p:sp>
    </p:spTree>
    <p:extLst>
      <p:ext uri="{BB962C8B-B14F-4D97-AF65-F5344CB8AC3E}">
        <p14:creationId xmlns:p14="http://schemas.microsoft.com/office/powerpoint/2010/main" val="3481731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FBA3-53F4-AAA6-EC34-F382DECF6E3F}"/>
              </a:ext>
            </a:extLst>
          </p:cNvPr>
          <p:cNvSpPr>
            <a:spLocks noGrp="1"/>
          </p:cNvSpPr>
          <p:nvPr>
            <p:ph type="title"/>
          </p:nvPr>
        </p:nvSpPr>
        <p:spPr/>
        <p:txBody>
          <a:bodyPr/>
          <a:lstStyle/>
          <a:p>
            <a:r>
              <a:rPr lang="en-US" dirty="0"/>
              <a:t>$Bitmap</a:t>
            </a:r>
          </a:p>
        </p:txBody>
      </p:sp>
      <p:sp>
        <p:nvSpPr>
          <p:cNvPr id="3" name="Content Placeholder 2">
            <a:extLst>
              <a:ext uri="{FF2B5EF4-FFF2-40B4-BE49-F238E27FC236}">
                <a16:creationId xmlns:a16="http://schemas.microsoft.com/office/drawing/2014/main" id="{1810CB42-5C2F-CB79-4FE2-7C700AA8A209}"/>
              </a:ext>
            </a:extLst>
          </p:cNvPr>
          <p:cNvSpPr>
            <a:spLocks noGrp="1"/>
          </p:cNvSpPr>
          <p:nvPr>
            <p:ph idx="1"/>
          </p:nvPr>
        </p:nvSpPr>
        <p:spPr/>
        <p:txBody>
          <a:bodyPr/>
          <a:lstStyle/>
          <a:p>
            <a:r>
              <a:rPr lang="en-US" dirty="0"/>
              <a:t>Entry 6 </a:t>
            </a:r>
          </a:p>
          <a:p>
            <a:r>
              <a:rPr lang="en-US" dirty="0"/>
              <a:t>Bitmap of allocated clusters is maintained in the $DATA attribute</a:t>
            </a:r>
          </a:p>
          <a:p>
            <a:r>
              <a:rPr lang="en-US" sz="2400" dirty="0"/>
              <a:t>It's a map used to identify the clusters that are in use and those that are not. '1' symbolizes an in-use cluster, while '0' symbolizes that a cluster is not in use.</a:t>
            </a:r>
            <a:endParaRPr lang="en-US" dirty="0"/>
          </a:p>
        </p:txBody>
      </p:sp>
    </p:spTree>
    <p:extLst>
      <p:ext uri="{BB962C8B-B14F-4D97-AF65-F5344CB8AC3E}">
        <p14:creationId xmlns:p14="http://schemas.microsoft.com/office/powerpoint/2010/main" val="262743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BC93-7558-493C-599C-8059E4970709}"/>
              </a:ext>
            </a:extLst>
          </p:cNvPr>
          <p:cNvSpPr>
            <a:spLocks noGrp="1"/>
          </p:cNvSpPr>
          <p:nvPr>
            <p:ph type="title"/>
          </p:nvPr>
        </p:nvSpPr>
        <p:spPr/>
        <p:txBody>
          <a:bodyPr>
            <a:normAutofit/>
          </a:bodyPr>
          <a:lstStyle/>
          <a:p>
            <a:r>
              <a:rPr lang="en-US" dirty="0"/>
              <a:t>NTFS Features (continued)</a:t>
            </a:r>
          </a:p>
        </p:txBody>
      </p:sp>
      <p:sp>
        <p:nvSpPr>
          <p:cNvPr id="3" name="Content Placeholder 2">
            <a:extLst>
              <a:ext uri="{FF2B5EF4-FFF2-40B4-BE49-F238E27FC236}">
                <a16:creationId xmlns:a16="http://schemas.microsoft.com/office/drawing/2014/main" id="{DB264689-01C2-1175-68EC-477B6C87AEA5}"/>
              </a:ext>
            </a:extLst>
          </p:cNvPr>
          <p:cNvSpPr>
            <a:spLocks noGrp="1"/>
          </p:cNvSpPr>
          <p:nvPr>
            <p:ph idx="1"/>
          </p:nvPr>
        </p:nvSpPr>
        <p:spPr/>
        <p:txBody>
          <a:bodyPr>
            <a:normAutofit/>
          </a:bodyPr>
          <a:lstStyle/>
          <a:p>
            <a:r>
              <a:rPr lang="en-US" dirty="0"/>
              <a:t>Data Deduplication: NTFS includes data deduplication capabilities to reduce storage space usage by identifying and eliminating duplicate data across files and volumes.</a:t>
            </a:r>
          </a:p>
          <a:p>
            <a:r>
              <a:rPr lang="en-US" dirty="0"/>
              <a:t>Sparse Files:</a:t>
            </a:r>
          </a:p>
          <a:p>
            <a:pPr lvl="1"/>
            <a:r>
              <a:rPr lang="en-US" dirty="0"/>
              <a:t>A file is considered to be sparse when much of its data is zero (empty data).</a:t>
            </a:r>
          </a:p>
          <a:p>
            <a:pPr lvl="1"/>
            <a:r>
              <a:rPr lang="en-US" dirty="0"/>
              <a:t>Instead of storing every zero byte individually, sparse file systems store information about these zero-filled regions without allocating actual disk space for them. This approach conserves disk space and improves storage efficiency.</a:t>
            </a:r>
          </a:p>
        </p:txBody>
      </p:sp>
    </p:spTree>
    <p:extLst>
      <p:ext uri="{BB962C8B-B14F-4D97-AF65-F5344CB8AC3E}">
        <p14:creationId xmlns:p14="http://schemas.microsoft.com/office/powerpoint/2010/main" val="203941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9126-C08D-1CA1-D90F-6B3A3C402A0F}"/>
              </a:ext>
            </a:extLst>
          </p:cNvPr>
          <p:cNvSpPr>
            <a:spLocks noGrp="1"/>
          </p:cNvSpPr>
          <p:nvPr>
            <p:ph type="title"/>
          </p:nvPr>
        </p:nvSpPr>
        <p:spPr/>
        <p:txBody>
          <a:bodyPr/>
          <a:lstStyle/>
          <a:p>
            <a:r>
              <a:rPr lang="en-US" dirty="0"/>
              <a:t>$Boot</a:t>
            </a:r>
          </a:p>
        </p:txBody>
      </p:sp>
      <p:sp>
        <p:nvSpPr>
          <p:cNvPr id="3" name="Content Placeholder 2">
            <a:extLst>
              <a:ext uri="{FF2B5EF4-FFF2-40B4-BE49-F238E27FC236}">
                <a16:creationId xmlns:a16="http://schemas.microsoft.com/office/drawing/2014/main" id="{26D7A096-CC8D-338A-3F26-8A22B9F1E3C3}"/>
              </a:ext>
            </a:extLst>
          </p:cNvPr>
          <p:cNvSpPr>
            <a:spLocks noGrp="1"/>
          </p:cNvSpPr>
          <p:nvPr>
            <p:ph idx="1"/>
          </p:nvPr>
        </p:nvSpPr>
        <p:spPr/>
        <p:txBody>
          <a:bodyPr>
            <a:normAutofit lnSpcReduction="10000"/>
          </a:bodyPr>
          <a:lstStyle/>
          <a:p>
            <a:r>
              <a:rPr lang="en-US" dirty="0"/>
              <a:t>Entry 7 </a:t>
            </a:r>
          </a:p>
          <a:p>
            <a:r>
              <a:rPr lang="en-US" dirty="0"/>
              <a:t>Contains the boot sector of the file system </a:t>
            </a:r>
          </a:p>
          <a:p>
            <a:r>
              <a:rPr lang="en-US" dirty="0"/>
              <a:t>Static location for $DATA attribute – Located in the first sector of the file system – Used to boot the system – First sector is the VBR </a:t>
            </a:r>
          </a:p>
          <a:p>
            <a:r>
              <a:rPr lang="en-US" dirty="0"/>
              <a:t>Trailing file signature of first sector is 0xAA55 </a:t>
            </a:r>
          </a:p>
          <a:p>
            <a:r>
              <a:rPr lang="en-US" dirty="0"/>
              <a:t>Usually 16 sectors are reserved for $Boot</a:t>
            </a:r>
          </a:p>
          <a:p>
            <a:r>
              <a:rPr lang="en-US" dirty="0"/>
              <a:t>Backup of the boot sector is in the last sector of the volume</a:t>
            </a:r>
          </a:p>
        </p:txBody>
      </p:sp>
    </p:spTree>
    <p:extLst>
      <p:ext uri="{BB962C8B-B14F-4D97-AF65-F5344CB8AC3E}">
        <p14:creationId xmlns:p14="http://schemas.microsoft.com/office/powerpoint/2010/main" val="4071796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768F-CFBE-80A3-ADD0-4991FA4376DE}"/>
              </a:ext>
            </a:extLst>
          </p:cNvPr>
          <p:cNvSpPr>
            <a:spLocks noGrp="1"/>
          </p:cNvSpPr>
          <p:nvPr>
            <p:ph type="title"/>
          </p:nvPr>
        </p:nvSpPr>
        <p:spPr/>
        <p:txBody>
          <a:bodyPr/>
          <a:lstStyle/>
          <a:p>
            <a:r>
              <a:rPr lang="en-US" dirty="0"/>
              <a:t>$</a:t>
            </a:r>
            <a:r>
              <a:rPr lang="en-US" dirty="0" err="1"/>
              <a:t>BadClus</a:t>
            </a:r>
            <a:endParaRPr lang="en-US" dirty="0"/>
          </a:p>
        </p:txBody>
      </p:sp>
      <p:sp>
        <p:nvSpPr>
          <p:cNvPr id="3" name="Content Placeholder 2">
            <a:extLst>
              <a:ext uri="{FF2B5EF4-FFF2-40B4-BE49-F238E27FC236}">
                <a16:creationId xmlns:a16="http://schemas.microsoft.com/office/drawing/2014/main" id="{17324498-8066-4071-9D5E-863BA529904A}"/>
              </a:ext>
            </a:extLst>
          </p:cNvPr>
          <p:cNvSpPr>
            <a:spLocks noGrp="1"/>
          </p:cNvSpPr>
          <p:nvPr>
            <p:ph idx="1"/>
          </p:nvPr>
        </p:nvSpPr>
        <p:spPr/>
        <p:txBody>
          <a:bodyPr>
            <a:normAutofit/>
          </a:bodyPr>
          <a:lstStyle/>
          <a:p>
            <a:r>
              <a:rPr lang="en-US" dirty="0"/>
              <a:t>Entry 8 </a:t>
            </a:r>
          </a:p>
          <a:p>
            <a:pPr marL="285750" indent="-285750">
              <a:buFont typeface="Arial" panose="020B0604020202020204" pitchFamily="34" charset="0"/>
              <a:buChar char="•"/>
            </a:pPr>
            <a:r>
              <a:rPr lang="en-US" sz="2400" dirty="0"/>
              <a:t>Also known as the Bad Cluster File, serves as a record of clusters on the disk that have been identified as bad or damaged. When the file system encounters bad clusters during disk operations, such as reading or writing data, it marks those clusters as bad in the $</a:t>
            </a:r>
            <a:r>
              <a:rPr lang="en-US" sz="2400" dirty="0" err="1"/>
              <a:t>BadClus</a:t>
            </a:r>
            <a:r>
              <a:rPr lang="en-US" sz="2400" dirty="0"/>
              <a:t> file.</a:t>
            </a:r>
          </a:p>
          <a:p>
            <a:pPr marL="285750" indent="-285750">
              <a:buFont typeface="Arial" panose="020B0604020202020204" pitchFamily="34" charset="0"/>
              <a:buChar char="•"/>
            </a:pPr>
            <a:r>
              <a:rPr lang="en-US" sz="2400" dirty="0"/>
              <a:t>If one sector in a cluster is found to be bad, then the whole cluster will be marked as bad cluster.</a:t>
            </a:r>
          </a:p>
          <a:p>
            <a:endParaRPr lang="en-US" dirty="0"/>
          </a:p>
        </p:txBody>
      </p:sp>
    </p:spTree>
    <p:extLst>
      <p:ext uri="{BB962C8B-B14F-4D97-AF65-F5344CB8AC3E}">
        <p14:creationId xmlns:p14="http://schemas.microsoft.com/office/powerpoint/2010/main" val="3186010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2376-D1E1-87AB-B272-0AC16DBC7791}"/>
              </a:ext>
            </a:extLst>
          </p:cNvPr>
          <p:cNvSpPr>
            <a:spLocks noGrp="1"/>
          </p:cNvSpPr>
          <p:nvPr>
            <p:ph type="title"/>
          </p:nvPr>
        </p:nvSpPr>
        <p:spPr/>
        <p:txBody>
          <a:bodyPr/>
          <a:lstStyle/>
          <a:p>
            <a:r>
              <a:rPr lang="en-US" dirty="0"/>
              <a:t>$Extend</a:t>
            </a:r>
          </a:p>
        </p:txBody>
      </p:sp>
      <p:sp>
        <p:nvSpPr>
          <p:cNvPr id="3" name="Content Placeholder 2">
            <a:extLst>
              <a:ext uri="{FF2B5EF4-FFF2-40B4-BE49-F238E27FC236}">
                <a16:creationId xmlns:a16="http://schemas.microsoft.com/office/drawing/2014/main" id="{8F2C972A-93A9-EEFB-B3EF-7E40BC2698BB}"/>
              </a:ext>
            </a:extLst>
          </p:cNvPr>
          <p:cNvSpPr>
            <a:spLocks noGrp="1"/>
          </p:cNvSpPr>
          <p:nvPr>
            <p:ph idx="1"/>
          </p:nvPr>
        </p:nvSpPr>
        <p:spPr/>
        <p:txBody>
          <a:bodyPr>
            <a:normAutofit/>
          </a:bodyPr>
          <a:lstStyle/>
          <a:p>
            <a:r>
              <a:rPr lang="en-US" dirty="0"/>
              <a:t>Entry 11 </a:t>
            </a:r>
          </a:p>
          <a:p>
            <a:r>
              <a:rPr lang="en-US" dirty="0"/>
              <a:t>Extended metadata directory </a:t>
            </a:r>
          </a:p>
          <a:p>
            <a:r>
              <a:rPr lang="en-US" dirty="0"/>
              <a:t>Contains:</a:t>
            </a:r>
          </a:p>
          <a:p>
            <a:pPr lvl="1"/>
            <a:r>
              <a:rPr lang="en-US" dirty="0"/>
              <a:t>$</a:t>
            </a:r>
            <a:r>
              <a:rPr lang="en-US" dirty="0" err="1"/>
              <a:t>ObjId</a:t>
            </a:r>
            <a:r>
              <a:rPr lang="en-US" dirty="0"/>
              <a:t> </a:t>
            </a:r>
          </a:p>
          <a:p>
            <a:pPr lvl="1"/>
            <a:r>
              <a:rPr lang="en-US" dirty="0"/>
              <a:t>$Reparse </a:t>
            </a:r>
          </a:p>
          <a:p>
            <a:pPr lvl="1"/>
            <a:r>
              <a:rPr lang="en-US" dirty="0"/>
              <a:t>$Quota </a:t>
            </a:r>
          </a:p>
          <a:p>
            <a:pPr lvl="1"/>
            <a:r>
              <a:rPr lang="en-US" dirty="0"/>
              <a:t>$</a:t>
            </a:r>
            <a:r>
              <a:rPr lang="en-US" dirty="0" err="1"/>
              <a:t>UsnJrnl</a:t>
            </a:r>
            <a:endParaRPr lang="en-US" dirty="0"/>
          </a:p>
        </p:txBody>
      </p:sp>
    </p:spTree>
    <p:extLst>
      <p:ext uri="{BB962C8B-B14F-4D97-AF65-F5344CB8AC3E}">
        <p14:creationId xmlns:p14="http://schemas.microsoft.com/office/powerpoint/2010/main" val="916571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94DE-5D89-37A3-3038-BCE4AFEDE348}"/>
              </a:ext>
            </a:extLst>
          </p:cNvPr>
          <p:cNvSpPr>
            <a:spLocks noGrp="1"/>
          </p:cNvSpPr>
          <p:nvPr>
            <p:ph type="title"/>
          </p:nvPr>
        </p:nvSpPr>
        <p:spPr/>
        <p:txBody>
          <a:bodyPr/>
          <a:lstStyle/>
          <a:p>
            <a:r>
              <a:rPr lang="en-US" dirty="0"/>
              <a:t>$</a:t>
            </a:r>
            <a:r>
              <a:rPr lang="en-US" dirty="0" err="1"/>
              <a:t>UsnJrnl</a:t>
            </a:r>
            <a:endParaRPr lang="en-US" dirty="0"/>
          </a:p>
        </p:txBody>
      </p:sp>
      <p:sp>
        <p:nvSpPr>
          <p:cNvPr id="3" name="Content Placeholder 2">
            <a:extLst>
              <a:ext uri="{FF2B5EF4-FFF2-40B4-BE49-F238E27FC236}">
                <a16:creationId xmlns:a16="http://schemas.microsoft.com/office/drawing/2014/main" id="{CD2A59AD-D603-D27B-A6AB-8C6D0DE32DD4}"/>
              </a:ext>
            </a:extLst>
          </p:cNvPr>
          <p:cNvSpPr>
            <a:spLocks noGrp="1"/>
          </p:cNvSpPr>
          <p:nvPr>
            <p:ph idx="1"/>
          </p:nvPr>
        </p:nvSpPr>
        <p:spPr/>
        <p:txBody>
          <a:bodyPr/>
          <a:lstStyle/>
          <a:p>
            <a:r>
              <a:rPr lang="en-US" dirty="0"/>
              <a:t>Located in \$Extend\</a:t>
            </a:r>
          </a:p>
          <a:p>
            <a:r>
              <a:rPr lang="en-US" dirty="0"/>
              <a:t>Acts as a change journal</a:t>
            </a:r>
          </a:p>
          <a:p>
            <a:r>
              <a:rPr lang="en-US" dirty="0"/>
              <a:t>It has the $J file which contains the transactions.</a:t>
            </a:r>
          </a:p>
          <a:p>
            <a:r>
              <a:rPr lang="en-US" dirty="0"/>
              <a:t>It is usually 1 GB of disk space, after that it gets truncated. </a:t>
            </a:r>
          </a:p>
          <a:p>
            <a:endParaRPr lang="en-US" dirty="0"/>
          </a:p>
        </p:txBody>
      </p:sp>
    </p:spTree>
    <p:extLst>
      <p:ext uri="{BB962C8B-B14F-4D97-AF65-F5344CB8AC3E}">
        <p14:creationId xmlns:p14="http://schemas.microsoft.com/office/powerpoint/2010/main" val="2038742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A173-6E97-EB1F-9483-5962397BE781}"/>
              </a:ext>
            </a:extLst>
          </p:cNvPr>
          <p:cNvSpPr>
            <a:spLocks noGrp="1"/>
          </p:cNvSpPr>
          <p:nvPr>
            <p:ph type="title"/>
          </p:nvPr>
        </p:nvSpPr>
        <p:spPr/>
        <p:txBody>
          <a:bodyPr/>
          <a:lstStyle/>
          <a:p>
            <a:r>
              <a:rPr lang="en-US" dirty="0"/>
              <a:t>Creating New File Procedure</a:t>
            </a:r>
          </a:p>
        </p:txBody>
      </p:sp>
      <p:sp>
        <p:nvSpPr>
          <p:cNvPr id="3" name="Text Placeholder 2">
            <a:extLst>
              <a:ext uri="{FF2B5EF4-FFF2-40B4-BE49-F238E27FC236}">
                <a16:creationId xmlns:a16="http://schemas.microsoft.com/office/drawing/2014/main" id="{097E5EB1-A9BC-7A6A-E713-9912577F6B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38244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E1BB-F172-957B-040C-2D48526EC928}"/>
              </a:ext>
            </a:extLst>
          </p:cNvPr>
          <p:cNvSpPr>
            <a:spLocks noGrp="1"/>
          </p:cNvSpPr>
          <p:nvPr>
            <p:ph type="title"/>
          </p:nvPr>
        </p:nvSpPr>
        <p:spPr/>
        <p:txBody>
          <a:bodyPr>
            <a:normAutofit/>
          </a:bodyPr>
          <a:lstStyle/>
          <a:p>
            <a:r>
              <a:rPr lang="en-US" dirty="0"/>
              <a:t>Steps to Create a File in NTFS File System</a:t>
            </a:r>
          </a:p>
        </p:txBody>
      </p:sp>
      <p:sp>
        <p:nvSpPr>
          <p:cNvPr id="3" name="Content Placeholder 2">
            <a:extLst>
              <a:ext uri="{FF2B5EF4-FFF2-40B4-BE49-F238E27FC236}">
                <a16:creationId xmlns:a16="http://schemas.microsoft.com/office/drawing/2014/main" id="{B4493155-94CE-20DF-A00D-48B06B04CBFF}"/>
              </a:ext>
            </a:extLst>
          </p:cNvPr>
          <p:cNvSpPr>
            <a:spLocks noGrp="1"/>
          </p:cNvSpPr>
          <p:nvPr>
            <p:ph idx="1"/>
          </p:nvPr>
        </p:nvSpPr>
        <p:spPr/>
        <p:txBody>
          <a:bodyPr>
            <a:normAutofit/>
          </a:bodyPr>
          <a:lstStyle/>
          <a:p>
            <a:r>
              <a:rPr lang="en-US" dirty="0"/>
              <a:t>Step 1:</a:t>
            </a:r>
          </a:p>
          <a:p>
            <a:pPr lvl="1"/>
            <a:r>
              <a:rPr lang="en-US" dirty="0"/>
              <a:t>NTFS searches for available space on the disk where the new file can be stored.</a:t>
            </a:r>
          </a:p>
          <a:p>
            <a:pPr lvl="1"/>
            <a:r>
              <a:rPr lang="en-US" dirty="0"/>
              <a:t>If there are no free space, then an error message will display. Other wise, the system will determine the number of clusters for the new file.</a:t>
            </a:r>
          </a:p>
          <a:p>
            <a:r>
              <a:rPr lang="en-US" dirty="0"/>
              <a:t>Step 2:</a:t>
            </a:r>
          </a:p>
          <a:p>
            <a:pPr lvl="1"/>
            <a:r>
              <a:rPr lang="en-US" dirty="0"/>
              <a:t>The status of the chosen clusters will be changed in the $Bitmap file to be in use.</a:t>
            </a:r>
          </a:p>
          <a:p>
            <a:pPr lvl="1"/>
            <a:endParaRPr lang="en-US" dirty="0"/>
          </a:p>
          <a:p>
            <a:pPr lvl="1"/>
            <a:endParaRPr lang="en-US" dirty="0"/>
          </a:p>
        </p:txBody>
      </p:sp>
    </p:spTree>
    <p:extLst>
      <p:ext uri="{BB962C8B-B14F-4D97-AF65-F5344CB8AC3E}">
        <p14:creationId xmlns:p14="http://schemas.microsoft.com/office/powerpoint/2010/main" val="39545916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E1BB-F172-957B-040C-2D48526EC928}"/>
              </a:ext>
            </a:extLst>
          </p:cNvPr>
          <p:cNvSpPr>
            <a:spLocks noGrp="1"/>
          </p:cNvSpPr>
          <p:nvPr>
            <p:ph type="title"/>
          </p:nvPr>
        </p:nvSpPr>
        <p:spPr/>
        <p:txBody>
          <a:bodyPr>
            <a:normAutofit fontScale="90000"/>
          </a:bodyPr>
          <a:lstStyle/>
          <a:p>
            <a:r>
              <a:rPr lang="en-US" dirty="0"/>
              <a:t>Steps to Create a File in NTFS File System (continued)</a:t>
            </a:r>
          </a:p>
        </p:txBody>
      </p:sp>
      <p:sp>
        <p:nvSpPr>
          <p:cNvPr id="3" name="Content Placeholder 2">
            <a:extLst>
              <a:ext uri="{FF2B5EF4-FFF2-40B4-BE49-F238E27FC236}">
                <a16:creationId xmlns:a16="http://schemas.microsoft.com/office/drawing/2014/main" id="{B4493155-94CE-20DF-A00D-48B06B04CBFF}"/>
              </a:ext>
            </a:extLst>
          </p:cNvPr>
          <p:cNvSpPr>
            <a:spLocks noGrp="1"/>
          </p:cNvSpPr>
          <p:nvPr>
            <p:ph idx="1"/>
          </p:nvPr>
        </p:nvSpPr>
        <p:spPr/>
        <p:txBody>
          <a:bodyPr>
            <a:normAutofit fontScale="92500" lnSpcReduction="10000"/>
          </a:bodyPr>
          <a:lstStyle/>
          <a:p>
            <a:r>
              <a:rPr lang="en-US" dirty="0"/>
              <a:t>Step 3:</a:t>
            </a:r>
          </a:p>
          <a:p>
            <a:pPr lvl="1"/>
            <a:r>
              <a:rPr lang="en-US" dirty="0"/>
              <a:t>NTFS locates an available entry in the Master File Table (MFT) to allocate for the new file.</a:t>
            </a:r>
          </a:p>
          <a:p>
            <a:pPr lvl="1"/>
            <a:r>
              <a:rPr lang="en-US" dirty="0"/>
              <a:t>NTFS initializes the necessary attributes for the file, such as $STANDARD_INFORMATION, $FILE_NAME, and $DATA attributes, ensuring that all essential file information is properly recorded.</a:t>
            </a:r>
          </a:p>
          <a:p>
            <a:r>
              <a:rPr lang="en-US" dirty="0"/>
              <a:t>Step 4:</a:t>
            </a:r>
          </a:p>
          <a:p>
            <a:pPr lvl="1"/>
            <a:r>
              <a:rPr lang="en-US" dirty="0"/>
              <a:t>The new file metadata is stored in a new entry in the MFT. If the file’s size is less than 700 bytes, then the new file content can be stored within $DATA_ATTRIBUTE in the MFT file. Otherwise, the $DATA_ATTRIBUTE will point to where the content stored in the drive.</a:t>
            </a:r>
          </a:p>
        </p:txBody>
      </p:sp>
    </p:spTree>
    <p:extLst>
      <p:ext uri="{BB962C8B-B14F-4D97-AF65-F5344CB8AC3E}">
        <p14:creationId xmlns:p14="http://schemas.microsoft.com/office/powerpoint/2010/main" val="866759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E1BB-F172-957B-040C-2D48526EC928}"/>
              </a:ext>
            </a:extLst>
          </p:cNvPr>
          <p:cNvSpPr>
            <a:spLocks noGrp="1"/>
          </p:cNvSpPr>
          <p:nvPr>
            <p:ph type="title"/>
          </p:nvPr>
        </p:nvSpPr>
        <p:spPr/>
        <p:txBody>
          <a:bodyPr>
            <a:normAutofit fontScale="90000"/>
          </a:bodyPr>
          <a:lstStyle/>
          <a:p>
            <a:r>
              <a:rPr lang="en-US" dirty="0"/>
              <a:t>Steps to Create a File in NTFS File System (continued)</a:t>
            </a:r>
          </a:p>
        </p:txBody>
      </p:sp>
      <p:sp>
        <p:nvSpPr>
          <p:cNvPr id="3" name="Content Placeholder 2">
            <a:extLst>
              <a:ext uri="{FF2B5EF4-FFF2-40B4-BE49-F238E27FC236}">
                <a16:creationId xmlns:a16="http://schemas.microsoft.com/office/drawing/2014/main" id="{B4493155-94CE-20DF-A00D-48B06B04CBFF}"/>
              </a:ext>
            </a:extLst>
          </p:cNvPr>
          <p:cNvSpPr>
            <a:spLocks noGrp="1"/>
          </p:cNvSpPr>
          <p:nvPr>
            <p:ph idx="1"/>
          </p:nvPr>
        </p:nvSpPr>
        <p:spPr/>
        <p:txBody>
          <a:bodyPr>
            <a:normAutofit/>
          </a:bodyPr>
          <a:lstStyle/>
          <a:p>
            <a:r>
              <a:rPr lang="en-US" dirty="0"/>
              <a:t>Step 5: </a:t>
            </a:r>
          </a:p>
          <a:p>
            <a:pPr lvl="1"/>
            <a:r>
              <a:rPr lang="en-US" dirty="0"/>
              <a:t>A unique index for the file is created and added to the appropriate index file (e.g., $INDEX_ALLOCATION or $INDEX_ROOT), allowing efficient retrieval and management of file data. And it is added to the appropriate B-tree structure within the NTFS file system, ensuring that the new file has a link (node) in the NTFS B-tree. This facilitates efficient file retrieval and management operations.</a:t>
            </a:r>
          </a:p>
        </p:txBody>
      </p:sp>
    </p:spTree>
    <p:extLst>
      <p:ext uri="{BB962C8B-B14F-4D97-AF65-F5344CB8AC3E}">
        <p14:creationId xmlns:p14="http://schemas.microsoft.com/office/powerpoint/2010/main" val="2510533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3DA-4F99-2A18-F6BE-5B327B211D3D}"/>
              </a:ext>
            </a:extLst>
          </p:cNvPr>
          <p:cNvSpPr>
            <a:spLocks noGrp="1"/>
          </p:cNvSpPr>
          <p:nvPr>
            <p:ph type="title"/>
          </p:nvPr>
        </p:nvSpPr>
        <p:spPr/>
        <p:txBody>
          <a:bodyPr/>
          <a:lstStyle/>
          <a:p>
            <a:r>
              <a:rPr lang="en-US" dirty="0"/>
              <a:t>Steps to delete a file in NTFS</a:t>
            </a:r>
          </a:p>
        </p:txBody>
      </p:sp>
      <p:sp>
        <p:nvSpPr>
          <p:cNvPr id="3" name="Content Placeholder 2">
            <a:extLst>
              <a:ext uri="{FF2B5EF4-FFF2-40B4-BE49-F238E27FC236}">
                <a16:creationId xmlns:a16="http://schemas.microsoft.com/office/drawing/2014/main" id="{A2486BDA-669D-7E10-ACD6-844598C03E3F}"/>
              </a:ext>
            </a:extLst>
          </p:cNvPr>
          <p:cNvSpPr>
            <a:spLocks noGrp="1"/>
          </p:cNvSpPr>
          <p:nvPr>
            <p:ph idx="1"/>
          </p:nvPr>
        </p:nvSpPr>
        <p:spPr/>
        <p:txBody>
          <a:bodyPr/>
          <a:lstStyle/>
          <a:p>
            <a:r>
              <a:rPr lang="en-US" dirty="0"/>
              <a:t>When a file is deleted:</a:t>
            </a:r>
          </a:p>
          <a:p>
            <a:pPr lvl="1"/>
            <a:r>
              <a:rPr lang="en-US" dirty="0"/>
              <a:t>Its cluster reference in the $BITMAP file are changed to 0</a:t>
            </a:r>
          </a:p>
          <a:p>
            <a:pPr lvl="1"/>
            <a:r>
              <a:rPr lang="en-US" dirty="0"/>
              <a:t>MFT record for that file is marked for deletion</a:t>
            </a:r>
          </a:p>
          <a:p>
            <a:pPr lvl="1"/>
            <a:r>
              <a:rPr lang="en-US" dirty="0"/>
              <a:t>Its index entry is deleted</a:t>
            </a:r>
          </a:p>
        </p:txBody>
      </p:sp>
    </p:spTree>
    <p:extLst>
      <p:ext uri="{BB962C8B-B14F-4D97-AF65-F5344CB8AC3E}">
        <p14:creationId xmlns:p14="http://schemas.microsoft.com/office/powerpoint/2010/main" val="36567007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0D54-A0F3-DA68-E0AB-94677460D9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6AFA7E-E9F0-5F25-1E42-E1D863B80803}"/>
              </a:ext>
            </a:extLst>
          </p:cNvPr>
          <p:cNvSpPr>
            <a:spLocks noGrp="1"/>
          </p:cNvSpPr>
          <p:nvPr>
            <p:ph idx="1"/>
          </p:nvPr>
        </p:nvSpPr>
        <p:spPr/>
        <p:txBody>
          <a:bodyPr>
            <a:normAutofit fontScale="70000" lnSpcReduction="20000"/>
          </a:bodyPr>
          <a:lstStyle/>
          <a:p>
            <a:r>
              <a:rPr lang="en-US" dirty="0">
                <a:hlinkClick r:id="rId2"/>
              </a:rPr>
              <a:t>https://www.geeksforgeeks.org/sparse-files/</a:t>
            </a:r>
            <a:r>
              <a:rPr lang="en-US" dirty="0"/>
              <a:t> </a:t>
            </a:r>
          </a:p>
          <a:p>
            <a:r>
              <a:rPr lang="en-US" dirty="0">
                <a:hlinkClick r:id="rId3"/>
              </a:rPr>
              <a:t>https://blog.netwrix.com/2022/12/16/alternate_data_stream/</a:t>
            </a:r>
            <a:r>
              <a:rPr lang="en-US" dirty="0"/>
              <a:t> </a:t>
            </a:r>
          </a:p>
          <a:p>
            <a:r>
              <a:rPr lang="en-US" dirty="0">
                <a:hlinkClick r:id="rId4"/>
              </a:rPr>
              <a:t>https://www.datto.com/blog/does-ntfs-have-a-file-size-limit#:~:text=NTFS%20File%20Size&amp;text=Maximum%20disk%20size%3A%20256%20terabytes,in%20a%20single%20folder%3A%204%2C294%2C967%2C295</a:t>
            </a:r>
            <a:r>
              <a:rPr lang="en-US" dirty="0"/>
              <a:t> </a:t>
            </a:r>
          </a:p>
          <a:p>
            <a:r>
              <a:rPr lang="en-US" dirty="0">
                <a:hlinkClick r:id="rId5"/>
              </a:rPr>
              <a:t>https://www.futurelearn.com/info/courses/introduction-to-malware-investigations/0/steps/147114</a:t>
            </a:r>
            <a:r>
              <a:rPr lang="en-US" dirty="0"/>
              <a:t> </a:t>
            </a:r>
          </a:p>
          <a:p>
            <a:r>
              <a:rPr lang="en-US" dirty="0"/>
              <a:t>Book: Forensic Computing - A Practitioner's Guide 2nd Edition.</a:t>
            </a:r>
          </a:p>
          <a:p>
            <a:r>
              <a:rPr lang="en-US" dirty="0"/>
              <a:t>Book: introductory computer forensics a hands-on practical approach.</a:t>
            </a:r>
          </a:p>
          <a:p>
            <a:r>
              <a:rPr lang="en-US" dirty="0"/>
              <a:t>Book: file system forensic analysis.</a:t>
            </a:r>
          </a:p>
          <a:p>
            <a:r>
              <a:rPr lang="en-US" dirty="0"/>
              <a:t>Dr. Ali’s slides</a:t>
            </a:r>
          </a:p>
        </p:txBody>
      </p:sp>
    </p:spTree>
    <p:extLst>
      <p:ext uri="{BB962C8B-B14F-4D97-AF65-F5344CB8AC3E}">
        <p14:creationId xmlns:p14="http://schemas.microsoft.com/office/powerpoint/2010/main" val="429430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A607-AC0D-1955-86AB-B09410D4C51D}"/>
              </a:ext>
            </a:extLst>
          </p:cNvPr>
          <p:cNvSpPr>
            <a:spLocks noGrp="1"/>
          </p:cNvSpPr>
          <p:nvPr>
            <p:ph type="ctrTitle"/>
          </p:nvPr>
        </p:nvSpPr>
        <p:spPr>
          <a:xfrm>
            <a:off x="2692398" y="2386584"/>
            <a:ext cx="6815669" cy="1000080"/>
          </a:xfrm>
        </p:spPr>
        <p:txBody>
          <a:bodyPr/>
          <a:lstStyle/>
          <a:p>
            <a:r>
              <a:rPr lang="en-US" dirty="0"/>
              <a:t>NTFS Structure</a:t>
            </a:r>
          </a:p>
        </p:txBody>
      </p:sp>
    </p:spTree>
    <p:extLst>
      <p:ext uri="{BB962C8B-B14F-4D97-AF65-F5344CB8AC3E}">
        <p14:creationId xmlns:p14="http://schemas.microsoft.com/office/powerpoint/2010/main" val="165656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0B191D2-7A63-650F-939B-EEA11689980D}"/>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NTFS partition</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217955-5EBE-A99B-CDFE-6BF9D5DEC91D}"/>
              </a:ext>
            </a:extLst>
          </p:cNvPr>
          <p:cNvPicPr>
            <a:picLocks noChangeAspect="1"/>
          </p:cNvPicPr>
          <p:nvPr/>
        </p:nvPicPr>
        <p:blipFill>
          <a:blip r:embed="rId5"/>
          <a:stretch>
            <a:fillRect/>
          </a:stretch>
        </p:blipFill>
        <p:spPr>
          <a:xfrm>
            <a:off x="5435910" y="1871344"/>
            <a:ext cx="6098041" cy="3064265"/>
          </a:xfrm>
          <a:prstGeom prst="rect">
            <a:avLst/>
          </a:prstGeom>
        </p:spPr>
      </p:pic>
    </p:spTree>
    <p:extLst>
      <p:ext uri="{BB962C8B-B14F-4D97-AF65-F5344CB8AC3E}">
        <p14:creationId xmlns:p14="http://schemas.microsoft.com/office/powerpoint/2010/main" val="27108970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11291</TotalTime>
  <Words>4454</Words>
  <Application>Microsoft Office PowerPoint</Application>
  <PresentationFormat>Widescreen</PresentationFormat>
  <Paragraphs>516</Paragraphs>
  <Slides>79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Aptos</vt:lpstr>
      <vt:lpstr>Arial</vt:lpstr>
      <vt:lpstr>Garamond</vt:lpstr>
      <vt:lpstr>Open Sans</vt:lpstr>
      <vt:lpstr>Söhne</vt:lpstr>
      <vt:lpstr>Times New Roman</vt:lpstr>
      <vt:lpstr>Organic</vt:lpstr>
      <vt:lpstr>NTFS</vt:lpstr>
      <vt:lpstr>What is NTFS?</vt:lpstr>
      <vt:lpstr>NTFS (New Technology File System)</vt:lpstr>
      <vt:lpstr>Why NTFS?</vt:lpstr>
      <vt:lpstr>NTFS Features</vt:lpstr>
      <vt:lpstr>NTFS Features (continued)</vt:lpstr>
      <vt:lpstr>NTFS Features (continued)</vt:lpstr>
      <vt:lpstr>NTFS Structure</vt:lpstr>
      <vt:lpstr>NTFS partition</vt:lpstr>
      <vt:lpstr>PowerPoint Presentation</vt:lpstr>
      <vt:lpstr>PowerPoint Presentation</vt:lpstr>
      <vt:lpstr>Media Descriptor</vt:lpstr>
      <vt:lpstr>MFT File Structure</vt:lpstr>
      <vt:lpstr>Master File Table (MFT)</vt:lpstr>
      <vt:lpstr>MFT (continued)</vt:lpstr>
      <vt:lpstr>MFT (continued)</vt:lpstr>
      <vt:lpstr>MFT (continued)</vt:lpstr>
      <vt:lpstr>MFT entry format</vt:lpstr>
      <vt:lpstr>PowerPoint Presentation</vt:lpstr>
      <vt:lpstr>PowerPoint Presentation</vt:lpstr>
      <vt:lpstr>MFT file signature</vt:lpstr>
      <vt:lpstr>Notes About MFT Header</vt:lpstr>
      <vt:lpstr>Record Status Flag</vt:lpstr>
      <vt:lpstr>USA and USNs</vt:lpstr>
      <vt:lpstr>MFT Identification Number</vt:lpstr>
      <vt:lpstr>MFT record structure</vt:lpstr>
      <vt:lpstr>Most common and important MFT Attributes</vt:lpstr>
      <vt:lpstr>Important Notes About Attributes</vt:lpstr>
      <vt:lpstr>Important Notes About Attributes Header (continued)</vt:lpstr>
      <vt:lpstr>PowerPoint Presentation</vt:lpstr>
      <vt:lpstr>Residency</vt:lpstr>
      <vt:lpstr>Important Notes About Attributes Header</vt:lpstr>
      <vt:lpstr>How to locate the attributes in MFT record</vt:lpstr>
      <vt:lpstr>How to locate the attributes in MFT record (continued)</vt:lpstr>
      <vt:lpstr>$Standard_Information Attribute</vt:lpstr>
      <vt:lpstr>$Standard_Information Attribute (continued)</vt:lpstr>
      <vt:lpstr>PowerPoint Presentation</vt:lpstr>
      <vt:lpstr>$Standard_Information Attribute Content Structure (continued)</vt:lpstr>
      <vt:lpstr>$Standard_Information Attribute Content Structure</vt:lpstr>
      <vt:lpstr>$File_Name Attribute</vt:lpstr>
      <vt:lpstr>$File_Name attribute</vt:lpstr>
      <vt:lpstr>PowerPoint Presentation</vt:lpstr>
      <vt:lpstr>$File_Name namespace value</vt:lpstr>
      <vt:lpstr>Timestamps</vt:lpstr>
      <vt:lpstr>Timestamps</vt:lpstr>
      <vt:lpstr>Timestomp</vt:lpstr>
      <vt:lpstr>$Data attribute</vt:lpstr>
      <vt:lpstr>$Data attribute (continued)</vt:lpstr>
      <vt:lpstr>PowerPoint Presentation</vt:lpstr>
      <vt:lpstr>VCN vs LCN</vt:lpstr>
      <vt:lpstr>Runlist </vt:lpstr>
      <vt:lpstr>Runlist example</vt:lpstr>
      <vt:lpstr>Runlist example</vt:lpstr>
      <vt:lpstr>Runlist example</vt:lpstr>
      <vt:lpstr>Runlist example</vt:lpstr>
      <vt:lpstr>$Attribute_list</vt:lpstr>
      <vt:lpstr>MFT Browser</vt:lpstr>
      <vt:lpstr>Practical</vt:lpstr>
      <vt:lpstr>Metadata files</vt:lpstr>
      <vt:lpstr>Metadata files</vt:lpstr>
      <vt:lpstr>Important metadata files within NTFS</vt:lpstr>
      <vt:lpstr>Important metadata files within NTFS (continued)</vt:lpstr>
      <vt:lpstr>$MFT</vt:lpstr>
      <vt:lpstr>$MFTMirr</vt:lpstr>
      <vt:lpstr>$LogFile</vt:lpstr>
      <vt:lpstr>$Volume</vt:lpstr>
      <vt:lpstr>$AttrDef</vt:lpstr>
      <vt:lpstr>$. - Root directory</vt:lpstr>
      <vt:lpstr>$Bitmap</vt:lpstr>
      <vt:lpstr>$Boot</vt:lpstr>
      <vt:lpstr>$BadClus</vt:lpstr>
      <vt:lpstr>$Extend</vt:lpstr>
      <vt:lpstr>$UsnJrnl</vt:lpstr>
      <vt:lpstr>Creating New File Procedure</vt:lpstr>
      <vt:lpstr>Steps to Create a File in NTFS File System</vt:lpstr>
      <vt:lpstr>Steps to Create a File in NTFS File System (continued)</vt:lpstr>
      <vt:lpstr>Steps to Create a File in NTFS File System (continued)</vt:lpstr>
      <vt:lpstr>Steps to delete a file in NTFS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NTFS Structure</dc:title>
  <dc:creator>HAMZA AL-RISHEQ</dc:creator>
  <cp:lastModifiedBy>Safaa Hriez</cp:lastModifiedBy>
  <cp:revision>191</cp:revision>
  <dcterms:created xsi:type="dcterms:W3CDTF">2024-04-03T20:35:56Z</dcterms:created>
  <dcterms:modified xsi:type="dcterms:W3CDTF">2024-04-23T13:00:57Z</dcterms:modified>
</cp:coreProperties>
</file>