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63" r:id="rId5"/>
    <p:sldId id="260" r:id="rId6"/>
    <p:sldId id="288" r:id="rId7"/>
    <p:sldId id="289" r:id="rId8"/>
    <p:sldId id="290" r:id="rId9"/>
    <p:sldId id="281" r:id="rId10"/>
    <p:sldId id="282" r:id="rId11"/>
    <p:sldId id="283" r:id="rId12"/>
    <p:sldId id="284" r:id="rId13"/>
    <p:sldId id="291" r:id="rId14"/>
    <p:sldId id="268" r:id="rId15"/>
    <p:sldId id="269" r:id="rId16"/>
    <p:sldId id="271" r:id="rId17"/>
    <p:sldId id="272" r:id="rId18"/>
    <p:sldId id="274" r:id="rId19"/>
    <p:sldId id="276" r:id="rId20"/>
    <p:sldId id="277" r:id="rId21"/>
    <p:sldId id="287" r:id="rId22"/>
    <p:sldId id="285" r:id="rId23"/>
    <p:sldId id="286" r:id="rId24"/>
    <p:sldId id="264" r:id="rId25"/>
    <p:sldId id="265" r:id="rId26"/>
    <p:sldId id="266" r:id="rId27"/>
    <p:sldId id="267" r:id="rId28"/>
    <p:sldId id="27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E0740C-E180-402F-AA19-3AD1080DC34E}"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0852E9B6-3A8E-47D9-9FA8-DAC44B3E41E5}">
      <dgm:prSet phldrT="[Text]"/>
      <dgm:spPr/>
      <dgm:t>
        <a:bodyPr/>
        <a:lstStyle/>
        <a:p>
          <a:r>
            <a:rPr lang="en-US" dirty="0"/>
            <a:t>Identification</a:t>
          </a:r>
        </a:p>
      </dgm:t>
    </dgm:pt>
    <dgm:pt modelId="{23274720-09F9-459D-838E-83F2C40942F0}" type="parTrans" cxnId="{0459D452-1EA2-49AC-9D9D-AFBD060ECA86}">
      <dgm:prSet/>
      <dgm:spPr/>
      <dgm:t>
        <a:bodyPr/>
        <a:lstStyle/>
        <a:p>
          <a:endParaRPr lang="en-US"/>
        </a:p>
      </dgm:t>
    </dgm:pt>
    <dgm:pt modelId="{3F21AD55-9689-489D-857D-375D2B63EEF8}" type="sibTrans" cxnId="{0459D452-1EA2-49AC-9D9D-AFBD060ECA86}">
      <dgm:prSet/>
      <dgm:spPr/>
      <dgm:t>
        <a:bodyPr/>
        <a:lstStyle/>
        <a:p>
          <a:endParaRPr lang="en-US"/>
        </a:p>
      </dgm:t>
    </dgm:pt>
    <dgm:pt modelId="{EDEF2CE3-4494-434D-89C4-2386F1AE038F}">
      <dgm:prSet phldrT="[Text]"/>
      <dgm:spPr/>
      <dgm:t>
        <a:bodyPr/>
        <a:lstStyle/>
        <a:p>
          <a:r>
            <a:rPr lang="en-US" dirty="0"/>
            <a:t>Preservation</a:t>
          </a:r>
        </a:p>
      </dgm:t>
    </dgm:pt>
    <dgm:pt modelId="{C88A1DCF-D659-4FB0-9622-2F3C80D2EE19}" type="parTrans" cxnId="{6039E294-DB2A-4DE6-97DF-63BEE5EBBE1B}">
      <dgm:prSet/>
      <dgm:spPr/>
      <dgm:t>
        <a:bodyPr/>
        <a:lstStyle/>
        <a:p>
          <a:endParaRPr lang="en-US"/>
        </a:p>
      </dgm:t>
    </dgm:pt>
    <dgm:pt modelId="{C710A9C7-AC3A-49FB-875F-9EAAA5079F01}" type="sibTrans" cxnId="{6039E294-DB2A-4DE6-97DF-63BEE5EBBE1B}">
      <dgm:prSet/>
      <dgm:spPr/>
      <dgm:t>
        <a:bodyPr/>
        <a:lstStyle/>
        <a:p>
          <a:endParaRPr lang="en-US"/>
        </a:p>
      </dgm:t>
    </dgm:pt>
    <dgm:pt modelId="{AA19FB4D-A234-4FA9-9944-7238BD104508}">
      <dgm:prSet phldrT="[Text]"/>
      <dgm:spPr/>
      <dgm:t>
        <a:bodyPr/>
        <a:lstStyle/>
        <a:p>
          <a:r>
            <a:rPr lang="en-US" dirty="0"/>
            <a:t>Presentation</a:t>
          </a:r>
        </a:p>
      </dgm:t>
    </dgm:pt>
    <dgm:pt modelId="{FA99E142-1933-411C-A8B9-C5F42158D1B2}" type="parTrans" cxnId="{23AAD7CF-E801-4770-BBAD-66E0FB8B9C3C}">
      <dgm:prSet/>
      <dgm:spPr/>
      <dgm:t>
        <a:bodyPr/>
        <a:lstStyle/>
        <a:p>
          <a:endParaRPr lang="en-US"/>
        </a:p>
      </dgm:t>
    </dgm:pt>
    <dgm:pt modelId="{A2D2EA07-8725-4A98-8D8B-DCA9DE7EA996}" type="sibTrans" cxnId="{23AAD7CF-E801-4770-BBAD-66E0FB8B9C3C}">
      <dgm:prSet/>
      <dgm:spPr/>
      <dgm:t>
        <a:bodyPr/>
        <a:lstStyle/>
        <a:p>
          <a:endParaRPr lang="en-US"/>
        </a:p>
      </dgm:t>
    </dgm:pt>
    <dgm:pt modelId="{92BA74FF-B849-4606-A6BE-88ECDD8DA542}">
      <dgm:prSet phldrT="[Text]"/>
      <dgm:spPr/>
      <dgm:t>
        <a:bodyPr/>
        <a:lstStyle/>
        <a:p>
          <a:r>
            <a:rPr lang="en-US" dirty="0"/>
            <a:t>Analysis</a:t>
          </a:r>
        </a:p>
      </dgm:t>
    </dgm:pt>
    <dgm:pt modelId="{F605B7FC-67BE-4532-AED8-0F20B790D1B4}" type="parTrans" cxnId="{C113DD22-77A1-48F0-A973-44D056250199}">
      <dgm:prSet/>
      <dgm:spPr/>
      <dgm:t>
        <a:bodyPr/>
        <a:lstStyle/>
        <a:p>
          <a:endParaRPr lang="en-US"/>
        </a:p>
      </dgm:t>
    </dgm:pt>
    <dgm:pt modelId="{5E433838-03B2-4D28-9CD4-1B5B4A1D5552}" type="sibTrans" cxnId="{C113DD22-77A1-48F0-A973-44D056250199}">
      <dgm:prSet/>
      <dgm:spPr/>
      <dgm:t>
        <a:bodyPr/>
        <a:lstStyle/>
        <a:p>
          <a:endParaRPr lang="en-US"/>
        </a:p>
      </dgm:t>
    </dgm:pt>
    <dgm:pt modelId="{B623CDF5-ED0D-4634-AA30-72EF0DA88C02}" type="pres">
      <dgm:prSet presAssocID="{B6E0740C-E180-402F-AA19-3AD1080DC34E}" presName="Name0" presStyleCnt="0">
        <dgm:presLayoutVars>
          <dgm:chMax val="11"/>
          <dgm:chPref val="11"/>
          <dgm:dir/>
          <dgm:resizeHandles/>
        </dgm:presLayoutVars>
      </dgm:prSet>
      <dgm:spPr/>
    </dgm:pt>
    <dgm:pt modelId="{6D85DA13-4013-4242-8AC4-B968ADA87C2F}" type="pres">
      <dgm:prSet presAssocID="{AA19FB4D-A234-4FA9-9944-7238BD104508}" presName="Accent4" presStyleCnt="0"/>
      <dgm:spPr/>
    </dgm:pt>
    <dgm:pt modelId="{FB86B8FA-86E8-45A8-8B3B-29BB7E872DD8}" type="pres">
      <dgm:prSet presAssocID="{AA19FB4D-A234-4FA9-9944-7238BD104508}" presName="Accent" presStyleLbl="node1" presStyleIdx="0" presStyleCnt="4"/>
      <dgm:spPr/>
    </dgm:pt>
    <dgm:pt modelId="{68A097D8-0FF5-4596-AAD8-6EE98582EFA5}" type="pres">
      <dgm:prSet presAssocID="{AA19FB4D-A234-4FA9-9944-7238BD104508}" presName="ParentBackground4" presStyleCnt="0"/>
      <dgm:spPr/>
    </dgm:pt>
    <dgm:pt modelId="{2131B4B6-CFED-489A-89D2-618B3BBBB8BD}" type="pres">
      <dgm:prSet presAssocID="{AA19FB4D-A234-4FA9-9944-7238BD104508}" presName="ParentBackground" presStyleLbl="fgAcc1" presStyleIdx="0" presStyleCnt="4"/>
      <dgm:spPr/>
    </dgm:pt>
    <dgm:pt modelId="{9852BF3C-2DB4-42F9-84CA-5914E7CB367A}" type="pres">
      <dgm:prSet presAssocID="{AA19FB4D-A234-4FA9-9944-7238BD104508}" presName="Parent4" presStyleLbl="revTx" presStyleIdx="0" presStyleCnt="0">
        <dgm:presLayoutVars>
          <dgm:chMax val="1"/>
          <dgm:chPref val="1"/>
          <dgm:bulletEnabled val="1"/>
        </dgm:presLayoutVars>
      </dgm:prSet>
      <dgm:spPr/>
    </dgm:pt>
    <dgm:pt modelId="{ABED3166-140E-4E68-AFC5-D3984EA81A0A}" type="pres">
      <dgm:prSet presAssocID="{92BA74FF-B849-4606-A6BE-88ECDD8DA542}" presName="Accent3" presStyleCnt="0"/>
      <dgm:spPr/>
    </dgm:pt>
    <dgm:pt modelId="{7A5458FA-204D-401C-B43E-197C50E538BF}" type="pres">
      <dgm:prSet presAssocID="{92BA74FF-B849-4606-A6BE-88ECDD8DA542}" presName="Accent" presStyleLbl="node1" presStyleIdx="1" presStyleCnt="4"/>
      <dgm:spPr/>
    </dgm:pt>
    <dgm:pt modelId="{F48EA9C0-6687-43D1-8140-3782E85D342D}" type="pres">
      <dgm:prSet presAssocID="{92BA74FF-B849-4606-A6BE-88ECDD8DA542}" presName="ParentBackground3" presStyleCnt="0"/>
      <dgm:spPr/>
    </dgm:pt>
    <dgm:pt modelId="{BA129D54-04D8-44A3-B830-BAED9D10F74D}" type="pres">
      <dgm:prSet presAssocID="{92BA74FF-B849-4606-A6BE-88ECDD8DA542}" presName="ParentBackground" presStyleLbl="fgAcc1" presStyleIdx="1" presStyleCnt="4"/>
      <dgm:spPr/>
    </dgm:pt>
    <dgm:pt modelId="{9AEC22BC-BC98-4E7B-BB07-B7AE362E2266}" type="pres">
      <dgm:prSet presAssocID="{92BA74FF-B849-4606-A6BE-88ECDD8DA542}" presName="Parent3" presStyleLbl="revTx" presStyleIdx="0" presStyleCnt="0">
        <dgm:presLayoutVars>
          <dgm:chMax val="1"/>
          <dgm:chPref val="1"/>
          <dgm:bulletEnabled val="1"/>
        </dgm:presLayoutVars>
      </dgm:prSet>
      <dgm:spPr/>
    </dgm:pt>
    <dgm:pt modelId="{7CB30A46-3C28-4EC6-A0DF-9D5D0B095197}" type="pres">
      <dgm:prSet presAssocID="{EDEF2CE3-4494-434D-89C4-2386F1AE038F}" presName="Accent2" presStyleCnt="0"/>
      <dgm:spPr/>
    </dgm:pt>
    <dgm:pt modelId="{5CCDF44F-7569-4D90-8F1E-2F28F28DE4AA}" type="pres">
      <dgm:prSet presAssocID="{EDEF2CE3-4494-434D-89C4-2386F1AE038F}" presName="Accent" presStyleLbl="node1" presStyleIdx="2" presStyleCnt="4"/>
      <dgm:spPr/>
    </dgm:pt>
    <dgm:pt modelId="{1BED55A2-F144-4802-8A44-FAFF581CAD92}" type="pres">
      <dgm:prSet presAssocID="{EDEF2CE3-4494-434D-89C4-2386F1AE038F}" presName="ParentBackground2" presStyleCnt="0"/>
      <dgm:spPr/>
    </dgm:pt>
    <dgm:pt modelId="{28C6B72B-3659-4944-A94C-C612462E0269}" type="pres">
      <dgm:prSet presAssocID="{EDEF2CE3-4494-434D-89C4-2386F1AE038F}" presName="ParentBackground" presStyleLbl="fgAcc1" presStyleIdx="2" presStyleCnt="4"/>
      <dgm:spPr/>
    </dgm:pt>
    <dgm:pt modelId="{73930785-E72F-43B8-A263-DD1381E0D6F8}" type="pres">
      <dgm:prSet presAssocID="{EDEF2CE3-4494-434D-89C4-2386F1AE038F}" presName="Parent2" presStyleLbl="revTx" presStyleIdx="0" presStyleCnt="0">
        <dgm:presLayoutVars>
          <dgm:chMax val="1"/>
          <dgm:chPref val="1"/>
          <dgm:bulletEnabled val="1"/>
        </dgm:presLayoutVars>
      </dgm:prSet>
      <dgm:spPr/>
    </dgm:pt>
    <dgm:pt modelId="{70FDD0BE-B160-40AE-9176-96FD68BC2C66}" type="pres">
      <dgm:prSet presAssocID="{0852E9B6-3A8E-47D9-9FA8-DAC44B3E41E5}" presName="Accent1" presStyleCnt="0"/>
      <dgm:spPr/>
    </dgm:pt>
    <dgm:pt modelId="{FD94D0DA-50AF-4FA3-8949-1A46D8D1EE1F}" type="pres">
      <dgm:prSet presAssocID="{0852E9B6-3A8E-47D9-9FA8-DAC44B3E41E5}" presName="Accent" presStyleLbl="node1" presStyleIdx="3" presStyleCnt="4"/>
      <dgm:spPr/>
    </dgm:pt>
    <dgm:pt modelId="{7A0ED453-FFDC-47A9-B44D-24F1E0C75AF0}" type="pres">
      <dgm:prSet presAssocID="{0852E9B6-3A8E-47D9-9FA8-DAC44B3E41E5}" presName="ParentBackground1" presStyleCnt="0"/>
      <dgm:spPr/>
    </dgm:pt>
    <dgm:pt modelId="{F75C62BA-2E86-401E-8847-31F86521BD66}" type="pres">
      <dgm:prSet presAssocID="{0852E9B6-3A8E-47D9-9FA8-DAC44B3E41E5}" presName="ParentBackground" presStyleLbl="fgAcc1" presStyleIdx="3" presStyleCnt="4"/>
      <dgm:spPr/>
    </dgm:pt>
    <dgm:pt modelId="{480DA022-6F64-44A0-B345-94CE9C7A4BFC}" type="pres">
      <dgm:prSet presAssocID="{0852E9B6-3A8E-47D9-9FA8-DAC44B3E41E5}" presName="Parent1" presStyleLbl="revTx" presStyleIdx="0" presStyleCnt="0">
        <dgm:presLayoutVars>
          <dgm:chMax val="1"/>
          <dgm:chPref val="1"/>
          <dgm:bulletEnabled val="1"/>
        </dgm:presLayoutVars>
      </dgm:prSet>
      <dgm:spPr/>
    </dgm:pt>
  </dgm:ptLst>
  <dgm:cxnLst>
    <dgm:cxn modelId="{C113DD22-77A1-48F0-A973-44D056250199}" srcId="{B6E0740C-E180-402F-AA19-3AD1080DC34E}" destId="{92BA74FF-B849-4606-A6BE-88ECDD8DA542}" srcOrd="2" destOrd="0" parTransId="{F605B7FC-67BE-4532-AED8-0F20B790D1B4}" sibTransId="{5E433838-03B2-4D28-9CD4-1B5B4A1D5552}"/>
    <dgm:cxn modelId="{F65B5836-46FE-455E-AA8E-6F3EAF48140E}" type="presOf" srcId="{EDEF2CE3-4494-434D-89C4-2386F1AE038F}" destId="{28C6B72B-3659-4944-A94C-C612462E0269}" srcOrd="0" destOrd="0" presId="urn:microsoft.com/office/officeart/2011/layout/CircleProcess"/>
    <dgm:cxn modelId="{5ABCC03F-163E-48EC-AB95-DD88D848FE33}" type="presOf" srcId="{92BA74FF-B849-4606-A6BE-88ECDD8DA542}" destId="{BA129D54-04D8-44A3-B830-BAED9D10F74D}" srcOrd="0" destOrd="0" presId="urn:microsoft.com/office/officeart/2011/layout/CircleProcess"/>
    <dgm:cxn modelId="{CE8A5665-8FE2-4879-9F67-AA6031E756F9}" type="presOf" srcId="{B6E0740C-E180-402F-AA19-3AD1080DC34E}" destId="{B623CDF5-ED0D-4634-AA30-72EF0DA88C02}" srcOrd="0" destOrd="0" presId="urn:microsoft.com/office/officeart/2011/layout/CircleProcess"/>
    <dgm:cxn modelId="{8432674D-FAEB-4397-935A-09805A04EF41}" type="presOf" srcId="{0852E9B6-3A8E-47D9-9FA8-DAC44B3E41E5}" destId="{F75C62BA-2E86-401E-8847-31F86521BD66}" srcOrd="0" destOrd="0" presId="urn:microsoft.com/office/officeart/2011/layout/CircleProcess"/>
    <dgm:cxn modelId="{7063E94E-D606-44E6-8B46-5FDE5BBE4B2D}" type="presOf" srcId="{0852E9B6-3A8E-47D9-9FA8-DAC44B3E41E5}" destId="{480DA022-6F64-44A0-B345-94CE9C7A4BFC}" srcOrd="1" destOrd="0" presId="urn:microsoft.com/office/officeart/2011/layout/CircleProcess"/>
    <dgm:cxn modelId="{A673E84F-6BD6-46A6-9FA2-2FD4B1B2C134}" type="presOf" srcId="{AA19FB4D-A234-4FA9-9944-7238BD104508}" destId="{2131B4B6-CFED-489A-89D2-618B3BBBB8BD}" srcOrd="0" destOrd="0" presId="urn:microsoft.com/office/officeart/2011/layout/CircleProcess"/>
    <dgm:cxn modelId="{0459D452-1EA2-49AC-9D9D-AFBD060ECA86}" srcId="{B6E0740C-E180-402F-AA19-3AD1080DC34E}" destId="{0852E9B6-3A8E-47D9-9FA8-DAC44B3E41E5}" srcOrd="0" destOrd="0" parTransId="{23274720-09F9-459D-838E-83F2C40942F0}" sibTransId="{3F21AD55-9689-489D-857D-375D2B63EEF8}"/>
    <dgm:cxn modelId="{6039E294-DB2A-4DE6-97DF-63BEE5EBBE1B}" srcId="{B6E0740C-E180-402F-AA19-3AD1080DC34E}" destId="{EDEF2CE3-4494-434D-89C4-2386F1AE038F}" srcOrd="1" destOrd="0" parTransId="{C88A1DCF-D659-4FB0-9622-2F3C80D2EE19}" sibTransId="{C710A9C7-AC3A-49FB-875F-9EAAA5079F01}"/>
    <dgm:cxn modelId="{EE0C74B4-E314-4595-AD96-DD15DA0EDCA0}" type="presOf" srcId="{EDEF2CE3-4494-434D-89C4-2386F1AE038F}" destId="{73930785-E72F-43B8-A263-DD1381E0D6F8}" srcOrd="1" destOrd="0" presId="urn:microsoft.com/office/officeart/2011/layout/CircleProcess"/>
    <dgm:cxn modelId="{23AAD7CF-E801-4770-BBAD-66E0FB8B9C3C}" srcId="{B6E0740C-E180-402F-AA19-3AD1080DC34E}" destId="{AA19FB4D-A234-4FA9-9944-7238BD104508}" srcOrd="3" destOrd="0" parTransId="{FA99E142-1933-411C-A8B9-C5F42158D1B2}" sibTransId="{A2D2EA07-8725-4A98-8D8B-DCA9DE7EA996}"/>
    <dgm:cxn modelId="{FECC28E9-BA4B-446F-BC90-D2CC4FD26789}" type="presOf" srcId="{92BA74FF-B849-4606-A6BE-88ECDD8DA542}" destId="{9AEC22BC-BC98-4E7B-BB07-B7AE362E2266}" srcOrd="1" destOrd="0" presId="urn:microsoft.com/office/officeart/2011/layout/CircleProcess"/>
    <dgm:cxn modelId="{90F567FB-5C5B-43B5-B2BB-810AEBA3E963}" type="presOf" srcId="{AA19FB4D-A234-4FA9-9944-7238BD104508}" destId="{9852BF3C-2DB4-42F9-84CA-5914E7CB367A}" srcOrd="1" destOrd="0" presId="urn:microsoft.com/office/officeart/2011/layout/CircleProcess"/>
    <dgm:cxn modelId="{DF105596-C67B-4C71-9BBE-9B7CF4D7F2D2}" type="presParOf" srcId="{B623CDF5-ED0D-4634-AA30-72EF0DA88C02}" destId="{6D85DA13-4013-4242-8AC4-B968ADA87C2F}" srcOrd="0" destOrd="0" presId="urn:microsoft.com/office/officeart/2011/layout/CircleProcess"/>
    <dgm:cxn modelId="{8EAE8AC7-9F09-447F-9023-2A26B83BA20E}" type="presParOf" srcId="{6D85DA13-4013-4242-8AC4-B968ADA87C2F}" destId="{FB86B8FA-86E8-45A8-8B3B-29BB7E872DD8}" srcOrd="0" destOrd="0" presId="urn:microsoft.com/office/officeart/2011/layout/CircleProcess"/>
    <dgm:cxn modelId="{7742F877-A985-44AF-B077-54C19C7DF5B4}" type="presParOf" srcId="{B623CDF5-ED0D-4634-AA30-72EF0DA88C02}" destId="{68A097D8-0FF5-4596-AAD8-6EE98582EFA5}" srcOrd="1" destOrd="0" presId="urn:microsoft.com/office/officeart/2011/layout/CircleProcess"/>
    <dgm:cxn modelId="{A8131CAD-5E05-4038-AB8D-216B2E458ACC}" type="presParOf" srcId="{68A097D8-0FF5-4596-AAD8-6EE98582EFA5}" destId="{2131B4B6-CFED-489A-89D2-618B3BBBB8BD}" srcOrd="0" destOrd="0" presId="urn:microsoft.com/office/officeart/2011/layout/CircleProcess"/>
    <dgm:cxn modelId="{D036C02F-9E19-4912-9C75-AD9C9F84514D}" type="presParOf" srcId="{B623CDF5-ED0D-4634-AA30-72EF0DA88C02}" destId="{9852BF3C-2DB4-42F9-84CA-5914E7CB367A}" srcOrd="2" destOrd="0" presId="urn:microsoft.com/office/officeart/2011/layout/CircleProcess"/>
    <dgm:cxn modelId="{BF457DE1-6BC1-44B8-BF2C-3627757C8119}" type="presParOf" srcId="{B623CDF5-ED0D-4634-AA30-72EF0DA88C02}" destId="{ABED3166-140E-4E68-AFC5-D3984EA81A0A}" srcOrd="3" destOrd="0" presId="urn:microsoft.com/office/officeart/2011/layout/CircleProcess"/>
    <dgm:cxn modelId="{016651E4-6E2E-46E8-B17E-13267751E535}" type="presParOf" srcId="{ABED3166-140E-4E68-AFC5-D3984EA81A0A}" destId="{7A5458FA-204D-401C-B43E-197C50E538BF}" srcOrd="0" destOrd="0" presId="urn:microsoft.com/office/officeart/2011/layout/CircleProcess"/>
    <dgm:cxn modelId="{9BC04EB6-B771-401C-A0B8-E427B8367B71}" type="presParOf" srcId="{B623CDF5-ED0D-4634-AA30-72EF0DA88C02}" destId="{F48EA9C0-6687-43D1-8140-3782E85D342D}" srcOrd="4" destOrd="0" presId="urn:microsoft.com/office/officeart/2011/layout/CircleProcess"/>
    <dgm:cxn modelId="{420B2C76-3605-47FE-9580-2D0C332B2038}" type="presParOf" srcId="{F48EA9C0-6687-43D1-8140-3782E85D342D}" destId="{BA129D54-04D8-44A3-B830-BAED9D10F74D}" srcOrd="0" destOrd="0" presId="urn:microsoft.com/office/officeart/2011/layout/CircleProcess"/>
    <dgm:cxn modelId="{F547765F-D563-48E6-A4B2-249E4AF5AFB2}" type="presParOf" srcId="{B623CDF5-ED0D-4634-AA30-72EF0DA88C02}" destId="{9AEC22BC-BC98-4E7B-BB07-B7AE362E2266}" srcOrd="5" destOrd="0" presId="urn:microsoft.com/office/officeart/2011/layout/CircleProcess"/>
    <dgm:cxn modelId="{CAAB1C6C-FBA6-41A5-8DB9-F46A71123A58}" type="presParOf" srcId="{B623CDF5-ED0D-4634-AA30-72EF0DA88C02}" destId="{7CB30A46-3C28-4EC6-A0DF-9D5D0B095197}" srcOrd="6" destOrd="0" presId="urn:microsoft.com/office/officeart/2011/layout/CircleProcess"/>
    <dgm:cxn modelId="{4312A7D1-A0BE-4607-9A55-09D1A1FAB88C}" type="presParOf" srcId="{7CB30A46-3C28-4EC6-A0DF-9D5D0B095197}" destId="{5CCDF44F-7569-4D90-8F1E-2F28F28DE4AA}" srcOrd="0" destOrd="0" presId="urn:microsoft.com/office/officeart/2011/layout/CircleProcess"/>
    <dgm:cxn modelId="{C9603999-025A-4C20-BA98-A95BC229F275}" type="presParOf" srcId="{B623CDF5-ED0D-4634-AA30-72EF0DA88C02}" destId="{1BED55A2-F144-4802-8A44-FAFF581CAD92}" srcOrd="7" destOrd="0" presId="urn:microsoft.com/office/officeart/2011/layout/CircleProcess"/>
    <dgm:cxn modelId="{E472FFA3-12DA-4E5D-B2F0-41F7F3C0ACA3}" type="presParOf" srcId="{1BED55A2-F144-4802-8A44-FAFF581CAD92}" destId="{28C6B72B-3659-4944-A94C-C612462E0269}" srcOrd="0" destOrd="0" presId="urn:microsoft.com/office/officeart/2011/layout/CircleProcess"/>
    <dgm:cxn modelId="{D4C9ACBE-AFAD-45BB-8A9B-9AA1A40565F2}" type="presParOf" srcId="{B623CDF5-ED0D-4634-AA30-72EF0DA88C02}" destId="{73930785-E72F-43B8-A263-DD1381E0D6F8}" srcOrd="8" destOrd="0" presId="urn:microsoft.com/office/officeart/2011/layout/CircleProcess"/>
    <dgm:cxn modelId="{0F891DBF-C42F-4CA5-8CA3-F526723A4A31}" type="presParOf" srcId="{B623CDF5-ED0D-4634-AA30-72EF0DA88C02}" destId="{70FDD0BE-B160-40AE-9176-96FD68BC2C66}" srcOrd="9" destOrd="0" presId="urn:microsoft.com/office/officeart/2011/layout/CircleProcess"/>
    <dgm:cxn modelId="{1D135832-08A8-4A3A-AE75-15C20EE231FE}" type="presParOf" srcId="{70FDD0BE-B160-40AE-9176-96FD68BC2C66}" destId="{FD94D0DA-50AF-4FA3-8949-1A46D8D1EE1F}" srcOrd="0" destOrd="0" presId="urn:microsoft.com/office/officeart/2011/layout/CircleProcess"/>
    <dgm:cxn modelId="{3A8197F6-AF4F-4F09-B845-CC8B84D3BF24}" type="presParOf" srcId="{B623CDF5-ED0D-4634-AA30-72EF0DA88C02}" destId="{7A0ED453-FFDC-47A9-B44D-24F1E0C75AF0}" srcOrd="10" destOrd="0" presId="urn:microsoft.com/office/officeart/2011/layout/CircleProcess"/>
    <dgm:cxn modelId="{4EF623F3-BA14-4268-8CA5-FFF06B4DABE7}" type="presParOf" srcId="{7A0ED453-FFDC-47A9-B44D-24F1E0C75AF0}" destId="{F75C62BA-2E86-401E-8847-31F86521BD66}" srcOrd="0" destOrd="0" presId="urn:microsoft.com/office/officeart/2011/layout/CircleProcess"/>
    <dgm:cxn modelId="{980410B9-60B3-4023-BC00-B806D2E28D6E}" type="presParOf" srcId="{B623CDF5-ED0D-4634-AA30-72EF0DA88C02}" destId="{480DA022-6F64-44A0-B345-94CE9C7A4BFC}" srcOrd="11"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6B8FA-86E8-45A8-8B3B-29BB7E872DD8}">
      <dsp:nvSpPr>
        <dsp:cNvPr id="0" name=""/>
        <dsp:cNvSpPr/>
      </dsp:nvSpPr>
      <dsp:spPr>
        <a:xfrm>
          <a:off x="6982028" y="713674"/>
          <a:ext cx="1890760" cy="189085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31B4B6-CFED-489A-89D2-618B3BBBB8BD}">
      <dsp:nvSpPr>
        <dsp:cNvPr id="0" name=""/>
        <dsp:cNvSpPr/>
      </dsp:nvSpPr>
      <dsp:spPr>
        <a:xfrm>
          <a:off x="7045269" y="776714"/>
          <a:ext cx="1765087" cy="1764777"/>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Presentation</a:t>
          </a:r>
        </a:p>
      </dsp:txBody>
      <dsp:txXfrm>
        <a:off x="7297425" y="1028873"/>
        <a:ext cx="1260777" cy="1260460"/>
      </dsp:txXfrm>
    </dsp:sp>
    <dsp:sp modelId="{7A5458FA-204D-401C-B43E-197C50E538BF}">
      <dsp:nvSpPr>
        <dsp:cNvPr id="0" name=""/>
        <dsp:cNvSpPr/>
      </dsp:nvSpPr>
      <dsp:spPr>
        <a:xfrm rot="2700000">
          <a:off x="5019902" y="713541"/>
          <a:ext cx="1890791" cy="1890791"/>
        </a:xfrm>
        <a:prstGeom prst="teardrop">
          <a:avLst>
            <a:gd name="adj" fmla="val 1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129D54-04D8-44A3-B830-BAED9D10F74D}">
      <dsp:nvSpPr>
        <dsp:cNvPr id="0" name=""/>
        <dsp:cNvSpPr/>
      </dsp:nvSpPr>
      <dsp:spPr>
        <a:xfrm>
          <a:off x="5091267" y="776714"/>
          <a:ext cx="1765087" cy="1764777"/>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Analysis</a:t>
          </a:r>
        </a:p>
      </dsp:txBody>
      <dsp:txXfrm>
        <a:off x="5343423" y="1028873"/>
        <a:ext cx="1260777" cy="1260460"/>
      </dsp:txXfrm>
    </dsp:sp>
    <dsp:sp modelId="{5CCDF44F-7569-4D90-8F1E-2F28F28DE4AA}">
      <dsp:nvSpPr>
        <dsp:cNvPr id="0" name=""/>
        <dsp:cNvSpPr/>
      </dsp:nvSpPr>
      <dsp:spPr>
        <a:xfrm rot="2700000">
          <a:off x="3074009" y="713541"/>
          <a:ext cx="1890791" cy="1890791"/>
        </a:xfrm>
        <a:prstGeom prst="teardrop">
          <a:avLst>
            <a:gd name="adj" fmla="val 1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C6B72B-3659-4944-A94C-C612462E0269}">
      <dsp:nvSpPr>
        <dsp:cNvPr id="0" name=""/>
        <dsp:cNvSpPr/>
      </dsp:nvSpPr>
      <dsp:spPr>
        <a:xfrm>
          <a:off x="3137266" y="776714"/>
          <a:ext cx="1765087" cy="1764777"/>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Preservation</a:t>
          </a:r>
        </a:p>
      </dsp:txBody>
      <dsp:txXfrm>
        <a:off x="3389421" y="1028873"/>
        <a:ext cx="1260777" cy="1260460"/>
      </dsp:txXfrm>
    </dsp:sp>
    <dsp:sp modelId="{FD94D0DA-50AF-4FA3-8949-1A46D8D1EE1F}">
      <dsp:nvSpPr>
        <dsp:cNvPr id="0" name=""/>
        <dsp:cNvSpPr/>
      </dsp:nvSpPr>
      <dsp:spPr>
        <a:xfrm rot="2700000">
          <a:off x="1120007" y="713541"/>
          <a:ext cx="1890791" cy="1890791"/>
        </a:xfrm>
        <a:prstGeom prst="teardrop">
          <a:avLst>
            <a:gd name="adj" fmla="val 1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5C62BA-2E86-401E-8847-31F86521BD66}">
      <dsp:nvSpPr>
        <dsp:cNvPr id="0" name=""/>
        <dsp:cNvSpPr/>
      </dsp:nvSpPr>
      <dsp:spPr>
        <a:xfrm>
          <a:off x="1183264" y="776714"/>
          <a:ext cx="1765087" cy="1764777"/>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Identification</a:t>
          </a:r>
        </a:p>
      </dsp:txBody>
      <dsp:txXfrm>
        <a:off x="1435419" y="1028873"/>
        <a:ext cx="1260777" cy="1260460"/>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D26BC3D-BD5B-42B6-89B4-807978793CEA}" type="datetimeFigureOut">
              <a:rPr lang="en-US" smtClean="0"/>
              <a:t>3/5/2024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0A14EC0-59C9-46B0-983E-4A82C3D78F6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4876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6BC3D-BD5B-42B6-89B4-807978793CEA}"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A14EC0-59C9-46B0-983E-4A82C3D78F6D}" type="slidenum">
              <a:rPr lang="en-US" smtClean="0"/>
              <a:t>‹#›</a:t>
            </a:fld>
            <a:endParaRPr lang="en-US"/>
          </a:p>
        </p:txBody>
      </p:sp>
    </p:spTree>
    <p:extLst>
      <p:ext uri="{BB962C8B-B14F-4D97-AF65-F5344CB8AC3E}">
        <p14:creationId xmlns:p14="http://schemas.microsoft.com/office/powerpoint/2010/main" val="3029096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6BC3D-BD5B-42B6-89B4-807978793CEA}"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14EC0-59C9-46B0-983E-4A82C3D78F6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6179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6BC3D-BD5B-42B6-89B4-807978793CEA}"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14EC0-59C9-46B0-983E-4A82C3D78F6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735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6BC3D-BD5B-42B6-89B4-807978793CEA}"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14EC0-59C9-46B0-983E-4A82C3D78F6D}" type="slidenum">
              <a:rPr lang="en-US" smtClean="0"/>
              <a:t>‹#›</a:t>
            </a:fld>
            <a:endParaRPr lang="en-US"/>
          </a:p>
        </p:txBody>
      </p:sp>
    </p:spTree>
    <p:extLst>
      <p:ext uri="{BB962C8B-B14F-4D97-AF65-F5344CB8AC3E}">
        <p14:creationId xmlns:p14="http://schemas.microsoft.com/office/powerpoint/2010/main" val="1975177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6BC3D-BD5B-42B6-89B4-807978793CEA}"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14EC0-59C9-46B0-983E-4A82C3D78F6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9701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6BC3D-BD5B-42B6-89B4-807978793CEA}"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14EC0-59C9-46B0-983E-4A82C3D78F6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66136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6BC3D-BD5B-42B6-89B4-807978793CEA}"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14EC0-59C9-46B0-983E-4A82C3D78F6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0786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6BC3D-BD5B-42B6-89B4-807978793CEA}"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14EC0-59C9-46B0-983E-4A82C3D78F6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6942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6BC3D-BD5B-42B6-89B4-807978793CEA}"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14EC0-59C9-46B0-983E-4A82C3D78F6D}" type="slidenum">
              <a:rPr lang="en-US" smtClean="0"/>
              <a:t>‹#›</a:t>
            </a:fld>
            <a:endParaRPr lang="en-US"/>
          </a:p>
        </p:txBody>
      </p:sp>
    </p:spTree>
    <p:extLst>
      <p:ext uri="{BB962C8B-B14F-4D97-AF65-F5344CB8AC3E}">
        <p14:creationId xmlns:p14="http://schemas.microsoft.com/office/powerpoint/2010/main" val="127622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6BC3D-BD5B-42B6-89B4-807978793CEA}"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14EC0-59C9-46B0-983E-4A82C3D78F6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9370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26BC3D-BD5B-42B6-89B4-807978793CEA}"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A14EC0-59C9-46B0-983E-4A82C3D78F6D}" type="slidenum">
              <a:rPr lang="en-US" smtClean="0"/>
              <a:t>‹#›</a:t>
            </a:fld>
            <a:endParaRPr lang="en-US"/>
          </a:p>
        </p:txBody>
      </p:sp>
    </p:spTree>
    <p:extLst>
      <p:ext uri="{BB962C8B-B14F-4D97-AF65-F5344CB8AC3E}">
        <p14:creationId xmlns:p14="http://schemas.microsoft.com/office/powerpoint/2010/main" val="1175840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26BC3D-BD5B-42B6-89B4-807978793CEA}" type="datetimeFigureOut">
              <a:rPr lang="en-US" smtClean="0"/>
              <a:t>3/5/2024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A14EC0-59C9-46B0-983E-4A82C3D78F6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0497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26BC3D-BD5B-42B6-89B4-807978793CEA}" type="datetimeFigureOut">
              <a:rPr lang="en-US" smtClean="0"/>
              <a:t>3/5/2024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A14EC0-59C9-46B0-983E-4A82C3D78F6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2596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6BC3D-BD5B-42B6-89B4-807978793CEA}" type="datetimeFigureOut">
              <a:rPr lang="en-US" smtClean="0"/>
              <a:t>3/5/2024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A14EC0-59C9-46B0-983E-4A82C3D78F6D}" type="slidenum">
              <a:rPr lang="en-US" smtClean="0"/>
              <a:t>‹#›</a:t>
            </a:fld>
            <a:endParaRPr lang="en-US"/>
          </a:p>
        </p:txBody>
      </p:sp>
    </p:spTree>
    <p:extLst>
      <p:ext uri="{BB962C8B-B14F-4D97-AF65-F5344CB8AC3E}">
        <p14:creationId xmlns:p14="http://schemas.microsoft.com/office/powerpoint/2010/main" val="4124409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6BC3D-BD5B-42B6-89B4-807978793CEA}"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A14EC0-59C9-46B0-983E-4A82C3D78F6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8234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6BC3D-BD5B-42B6-89B4-807978793CEA}"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A14EC0-59C9-46B0-983E-4A82C3D78F6D}" type="slidenum">
              <a:rPr lang="en-US" smtClean="0"/>
              <a:t>‹#›</a:t>
            </a:fld>
            <a:endParaRPr lang="en-US"/>
          </a:p>
        </p:txBody>
      </p:sp>
    </p:spTree>
    <p:extLst>
      <p:ext uri="{BB962C8B-B14F-4D97-AF65-F5344CB8AC3E}">
        <p14:creationId xmlns:p14="http://schemas.microsoft.com/office/powerpoint/2010/main" val="1556575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26BC3D-BD5B-42B6-89B4-807978793CEA}" type="datetimeFigureOut">
              <a:rPr lang="en-US" smtClean="0"/>
              <a:t>3/5/2024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A14EC0-59C9-46B0-983E-4A82C3D78F6D}" type="slidenum">
              <a:rPr lang="en-US" smtClean="0"/>
              <a:t>‹#›</a:t>
            </a:fld>
            <a:endParaRPr lang="en-US"/>
          </a:p>
        </p:txBody>
      </p:sp>
    </p:spTree>
    <p:extLst>
      <p:ext uri="{BB962C8B-B14F-4D97-AF65-F5344CB8AC3E}">
        <p14:creationId xmlns:p14="http://schemas.microsoft.com/office/powerpoint/2010/main" val="4572233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link.springer.com/book/10.1007/978-3-030-00581-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5467E-3DB7-5C76-E3C8-B40603BCF440}"/>
              </a:ext>
            </a:extLst>
          </p:cNvPr>
          <p:cNvSpPr>
            <a:spLocks noGrp="1"/>
          </p:cNvSpPr>
          <p:nvPr>
            <p:ph type="ctrTitle"/>
          </p:nvPr>
        </p:nvSpPr>
        <p:spPr/>
        <p:txBody>
          <a:bodyPr/>
          <a:lstStyle/>
          <a:p>
            <a:r>
              <a:rPr lang="en-US" dirty="0"/>
              <a:t>Digital Forensics</a:t>
            </a:r>
          </a:p>
        </p:txBody>
      </p:sp>
      <p:sp>
        <p:nvSpPr>
          <p:cNvPr id="3" name="Subtitle 2">
            <a:extLst>
              <a:ext uri="{FF2B5EF4-FFF2-40B4-BE49-F238E27FC236}">
                <a16:creationId xmlns:a16="http://schemas.microsoft.com/office/drawing/2014/main" id="{B8C3E97A-0408-1E87-AA67-5EB14A37170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39188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E54C1C-281A-C16D-C05A-166A27DB2F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039634-54A7-60EC-1A55-30FBA8F627C7}"/>
              </a:ext>
            </a:extLst>
          </p:cNvPr>
          <p:cNvSpPr>
            <a:spLocks noGrp="1"/>
          </p:cNvSpPr>
          <p:nvPr>
            <p:ph type="title"/>
          </p:nvPr>
        </p:nvSpPr>
        <p:spPr/>
        <p:txBody>
          <a:bodyPr/>
          <a:lstStyle/>
          <a:p>
            <a:r>
              <a:rPr lang="en-US" dirty="0"/>
              <a:t>Chain of custody (continued)</a:t>
            </a:r>
          </a:p>
        </p:txBody>
      </p:sp>
      <p:sp>
        <p:nvSpPr>
          <p:cNvPr id="3" name="Content Placeholder 2">
            <a:extLst>
              <a:ext uri="{FF2B5EF4-FFF2-40B4-BE49-F238E27FC236}">
                <a16:creationId xmlns:a16="http://schemas.microsoft.com/office/drawing/2014/main" id="{88061745-730E-4A04-0D2E-EC2C9F6E003F}"/>
              </a:ext>
            </a:extLst>
          </p:cNvPr>
          <p:cNvSpPr>
            <a:spLocks noGrp="1"/>
          </p:cNvSpPr>
          <p:nvPr>
            <p:ph idx="1"/>
          </p:nvPr>
        </p:nvSpPr>
        <p:spPr>
          <a:xfrm>
            <a:off x="1295401" y="2556932"/>
            <a:ext cx="9601196" cy="3318936"/>
          </a:xfrm>
        </p:spPr>
        <p:txBody>
          <a:bodyPr>
            <a:normAutofit lnSpcReduction="10000"/>
          </a:bodyPr>
          <a:lstStyle/>
          <a:p>
            <a:r>
              <a:rPr lang="en-US" dirty="0"/>
              <a:t>chain of custody involves documenting who had control of the evidence, and what was done to the evidence during what period of time. Also, the evidence should be appropriately physically protected.</a:t>
            </a:r>
          </a:p>
          <a:p>
            <a:r>
              <a:rPr lang="en-US" dirty="0"/>
              <a:t>Two types:</a:t>
            </a:r>
          </a:p>
          <a:p>
            <a:pPr marL="457200" lvl="1" indent="0">
              <a:buNone/>
            </a:pPr>
            <a:r>
              <a:rPr lang="en-US" dirty="0"/>
              <a:t>1. Single-evidence form</a:t>
            </a:r>
          </a:p>
          <a:p>
            <a:pPr marL="1028700" lvl="2" indent="0">
              <a:buNone/>
            </a:pPr>
            <a:r>
              <a:rPr lang="en-US" dirty="0"/>
              <a:t>- Lists each piece of evidence on a separate page</a:t>
            </a:r>
          </a:p>
          <a:p>
            <a:pPr marL="457200" lvl="1" indent="0">
              <a:buNone/>
            </a:pPr>
            <a:r>
              <a:rPr lang="en-US" dirty="0"/>
              <a:t>2. Multi-evidence form</a:t>
            </a:r>
          </a:p>
          <a:p>
            <a:pPr marL="914400" lvl="2" indent="0">
              <a:buNone/>
            </a:pPr>
            <a:r>
              <a:rPr lang="en-US" dirty="0"/>
              <a:t>- Lists multiple evidences on a same page</a:t>
            </a:r>
          </a:p>
          <a:p>
            <a:pPr marL="914400" lvl="2" indent="0">
              <a:buNone/>
            </a:pPr>
            <a:endParaRPr lang="en-US" dirty="0"/>
          </a:p>
          <a:p>
            <a:pPr marL="914400" lvl="2" indent="0">
              <a:buNone/>
            </a:pPr>
            <a:endParaRPr lang="en-US" dirty="0"/>
          </a:p>
          <a:p>
            <a:pPr lvl="1"/>
            <a:endParaRPr lang="en-US" dirty="0"/>
          </a:p>
        </p:txBody>
      </p:sp>
    </p:spTree>
    <p:extLst>
      <p:ext uri="{BB962C8B-B14F-4D97-AF65-F5344CB8AC3E}">
        <p14:creationId xmlns:p14="http://schemas.microsoft.com/office/powerpoint/2010/main" val="3603914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C271BE2-C059-5B8B-56BE-DB0D0849C424}"/>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0" name="Picture 9">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3" name="Picture 12">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5" name="Straight Connector 14">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A45F1E9-920B-AD97-F763-DAF37D50AB9D}"/>
              </a:ext>
            </a:extLst>
          </p:cNvPr>
          <p:cNvSpPr>
            <a:spLocks noGrp="1"/>
          </p:cNvSpPr>
          <p:nvPr>
            <p:ph type="title"/>
          </p:nvPr>
        </p:nvSpPr>
        <p:spPr>
          <a:xfrm>
            <a:off x="826852" y="872061"/>
            <a:ext cx="3073940" cy="3436688"/>
          </a:xfrm>
        </p:spPr>
        <p:txBody>
          <a:bodyPr vert="horz" lIns="91440" tIns="45720" rIns="91440" bIns="45720" rtlCol="0" anchor="b">
            <a:normAutofit/>
          </a:bodyPr>
          <a:lstStyle/>
          <a:p>
            <a:r>
              <a:rPr lang="en-US">
                <a:solidFill>
                  <a:srgbClr val="262626"/>
                </a:solidFill>
              </a:rPr>
              <a:t>Single-evidence form</a:t>
            </a:r>
          </a:p>
        </p:txBody>
      </p:sp>
      <p:sp useBgFill="1">
        <p:nvSpPr>
          <p:cNvPr id="23" name="Rectangle 22">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ject 2">
            <a:extLst>
              <a:ext uri="{FF2B5EF4-FFF2-40B4-BE49-F238E27FC236}">
                <a16:creationId xmlns:a16="http://schemas.microsoft.com/office/drawing/2014/main" id="{62F1BE12-17BC-E8F3-67F6-3ECBA3F71104}"/>
              </a:ext>
            </a:extLst>
          </p:cNvPr>
          <p:cNvPicPr/>
          <p:nvPr/>
        </p:nvPicPr>
        <p:blipFill>
          <a:blip r:embed="rId5" cstate="print"/>
          <a:stretch>
            <a:fillRect/>
          </a:stretch>
        </p:blipFill>
        <p:spPr>
          <a:xfrm>
            <a:off x="5837734" y="609602"/>
            <a:ext cx="5294392" cy="5587749"/>
          </a:xfrm>
          <a:prstGeom prst="rect">
            <a:avLst/>
          </a:prstGeom>
        </p:spPr>
      </p:pic>
    </p:spTree>
    <p:extLst>
      <p:ext uri="{BB962C8B-B14F-4D97-AF65-F5344CB8AC3E}">
        <p14:creationId xmlns:p14="http://schemas.microsoft.com/office/powerpoint/2010/main" val="1085421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F32A09A-DD52-07B5-BB97-B228D8968309}"/>
            </a:ext>
          </a:extLst>
        </p:cNvPr>
        <p:cNvGrpSpPr/>
        <p:nvPr/>
      </p:nvGrpSpPr>
      <p:grpSpPr>
        <a:xfrm>
          <a:off x="0" y="0"/>
          <a:ext cx="0" cy="0"/>
          <a:chOff x="0" y="0"/>
          <a:chExt cx="0" cy="0"/>
        </a:xfrm>
      </p:grpSpPr>
      <p:grpSp>
        <p:nvGrpSpPr>
          <p:cNvPr id="10" name="Group 9">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1" name="Picture 10">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3" name="Picture 12">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4" name="Picture 13">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6" name="Straight Connector 15">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79C5B1C-018C-A2FE-B318-82A3FBC5086A}"/>
              </a:ext>
            </a:extLst>
          </p:cNvPr>
          <p:cNvSpPr>
            <a:spLocks noGrp="1"/>
          </p:cNvSpPr>
          <p:nvPr>
            <p:ph type="title"/>
          </p:nvPr>
        </p:nvSpPr>
        <p:spPr>
          <a:xfrm>
            <a:off x="826852" y="872061"/>
            <a:ext cx="3073940" cy="3436688"/>
          </a:xfrm>
        </p:spPr>
        <p:txBody>
          <a:bodyPr vert="horz" lIns="91440" tIns="45720" rIns="91440" bIns="45720" rtlCol="0" anchor="b">
            <a:normAutofit/>
          </a:bodyPr>
          <a:lstStyle/>
          <a:p>
            <a:r>
              <a:rPr lang="en-US">
                <a:solidFill>
                  <a:srgbClr val="262626"/>
                </a:solidFill>
              </a:rPr>
              <a:t>Multi-evidence form</a:t>
            </a:r>
          </a:p>
        </p:txBody>
      </p:sp>
      <p:sp useBgFill="1">
        <p:nvSpPr>
          <p:cNvPr id="24" name="Rectangle 23">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object 2">
            <a:extLst>
              <a:ext uri="{FF2B5EF4-FFF2-40B4-BE49-F238E27FC236}">
                <a16:creationId xmlns:a16="http://schemas.microsoft.com/office/drawing/2014/main" id="{2B2196DF-E1D0-9C75-E951-71E546CF1B65}"/>
              </a:ext>
            </a:extLst>
          </p:cNvPr>
          <p:cNvPicPr/>
          <p:nvPr/>
        </p:nvPicPr>
        <p:blipFill>
          <a:blip r:embed="rId5" cstate="print"/>
          <a:stretch>
            <a:fillRect/>
          </a:stretch>
        </p:blipFill>
        <p:spPr>
          <a:xfrm>
            <a:off x="5435910" y="720339"/>
            <a:ext cx="6098041" cy="5366275"/>
          </a:xfrm>
          <a:prstGeom prst="rect">
            <a:avLst/>
          </a:prstGeom>
        </p:spPr>
      </p:pic>
    </p:spTree>
    <p:extLst>
      <p:ext uri="{BB962C8B-B14F-4D97-AF65-F5344CB8AC3E}">
        <p14:creationId xmlns:p14="http://schemas.microsoft.com/office/powerpoint/2010/main" val="224711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7F0C88-D37F-E06A-6FD9-DE77AF44D019}"/>
              </a:ext>
            </a:extLst>
          </p:cNvPr>
          <p:cNvSpPr>
            <a:spLocks noGrp="1"/>
          </p:cNvSpPr>
          <p:nvPr>
            <p:ph type="title"/>
          </p:nvPr>
        </p:nvSpPr>
        <p:spPr/>
        <p:txBody>
          <a:bodyPr/>
          <a:lstStyle/>
          <a:p>
            <a:r>
              <a:rPr lang="en-US" dirty="0"/>
              <a:t>Types of computer forensics </a:t>
            </a:r>
          </a:p>
        </p:txBody>
      </p:sp>
      <p:sp>
        <p:nvSpPr>
          <p:cNvPr id="5" name="Text Placeholder 4">
            <a:extLst>
              <a:ext uri="{FF2B5EF4-FFF2-40B4-BE49-F238E27FC236}">
                <a16:creationId xmlns:a16="http://schemas.microsoft.com/office/drawing/2014/main" id="{DEE2C908-163F-AEC1-7862-920F9A5169A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24782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66231-33C1-446A-807D-1EC89AC478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10F1A3-44D9-DD94-0501-D4E6DA90FEA2}"/>
              </a:ext>
            </a:extLst>
          </p:cNvPr>
          <p:cNvSpPr>
            <a:spLocks noGrp="1"/>
          </p:cNvSpPr>
          <p:nvPr>
            <p:ph type="title"/>
          </p:nvPr>
        </p:nvSpPr>
        <p:spPr/>
        <p:txBody>
          <a:bodyPr/>
          <a:lstStyle/>
          <a:p>
            <a:r>
              <a:rPr lang="en-US" dirty="0"/>
              <a:t>Types of computer forensics</a:t>
            </a:r>
          </a:p>
        </p:txBody>
      </p:sp>
      <p:sp>
        <p:nvSpPr>
          <p:cNvPr id="3" name="Content Placeholder 2">
            <a:extLst>
              <a:ext uri="{FF2B5EF4-FFF2-40B4-BE49-F238E27FC236}">
                <a16:creationId xmlns:a16="http://schemas.microsoft.com/office/drawing/2014/main" id="{D10C4DB1-5C58-7260-1B99-852384FCBD44}"/>
              </a:ext>
            </a:extLst>
          </p:cNvPr>
          <p:cNvSpPr>
            <a:spLocks noGrp="1"/>
          </p:cNvSpPr>
          <p:nvPr>
            <p:ph sz="half" idx="1"/>
          </p:nvPr>
        </p:nvSpPr>
        <p:spPr/>
        <p:txBody>
          <a:bodyPr/>
          <a:lstStyle/>
          <a:p>
            <a:r>
              <a:rPr lang="en-US" dirty="0"/>
              <a:t>File system forensics</a:t>
            </a:r>
          </a:p>
          <a:p>
            <a:r>
              <a:rPr lang="en-US" dirty="0"/>
              <a:t>Memory forensics</a:t>
            </a:r>
          </a:p>
          <a:p>
            <a:r>
              <a:rPr lang="en-US" dirty="0"/>
              <a:t>Operating System forensics</a:t>
            </a:r>
          </a:p>
          <a:p>
            <a:r>
              <a:rPr lang="en-US"/>
              <a:t>Network forensics</a:t>
            </a:r>
            <a:endParaRPr lang="en-US" dirty="0"/>
          </a:p>
          <a:p>
            <a:r>
              <a:rPr lang="en-US" dirty="0"/>
              <a:t>Malware forensics</a:t>
            </a:r>
          </a:p>
          <a:p>
            <a:r>
              <a:rPr lang="en-US" dirty="0"/>
              <a:t>Mobile Device forensics</a:t>
            </a:r>
          </a:p>
          <a:p>
            <a:endParaRPr lang="en-US" dirty="0"/>
          </a:p>
        </p:txBody>
      </p:sp>
    </p:spTree>
    <p:extLst>
      <p:ext uri="{BB962C8B-B14F-4D97-AF65-F5344CB8AC3E}">
        <p14:creationId xmlns:p14="http://schemas.microsoft.com/office/powerpoint/2010/main" val="4010304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46548-AD83-975A-EBB1-8F6E5E2A06F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7A97B9A-B87D-C522-5060-3F6A72B9C22D}"/>
              </a:ext>
            </a:extLst>
          </p:cNvPr>
          <p:cNvSpPr>
            <a:spLocks noGrp="1"/>
          </p:cNvSpPr>
          <p:nvPr>
            <p:ph type="title"/>
          </p:nvPr>
        </p:nvSpPr>
        <p:spPr/>
        <p:txBody>
          <a:bodyPr/>
          <a:lstStyle/>
          <a:p>
            <a:r>
              <a:rPr lang="en-US" dirty="0"/>
              <a:t>File system forensics</a:t>
            </a:r>
          </a:p>
        </p:txBody>
      </p:sp>
      <p:sp>
        <p:nvSpPr>
          <p:cNvPr id="6" name="Content Placeholder 5">
            <a:extLst>
              <a:ext uri="{FF2B5EF4-FFF2-40B4-BE49-F238E27FC236}">
                <a16:creationId xmlns:a16="http://schemas.microsoft.com/office/drawing/2014/main" id="{6877A422-C381-9368-14D0-32D3D51E043B}"/>
              </a:ext>
            </a:extLst>
          </p:cNvPr>
          <p:cNvSpPr>
            <a:spLocks noGrp="1"/>
          </p:cNvSpPr>
          <p:nvPr>
            <p:ph idx="1"/>
          </p:nvPr>
        </p:nvSpPr>
        <p:spPr/>
        <p:txBody>
          <a:bodyPr>
            <a:normAutofit fontScale="92500" lnSpcReduction="10000"/>
          </a:bodyPr>
          <a:lstStyle/>
          <a:p>
            <a:r>
              <a:rPr lang="en-US" dirty="0"/>
              <a:t>Data on a physical medium, such as a hard drive or flash drive, is organized, labeled, and governed by a file system; FAT, NTFS, and EXT are the most commonly used file systems, but there are many more, and it is also possible that a suspect could have created their own file system, in order to complicate an investigation. File System Forensics is generally used for discovering the locations of files that are more useful as evidence than the file system itself; however, the presence of a custom file system, as well as the presence of anomalies in the locations of data (namely, data existing where it shouldn’t), are usually proof of immoral activities. Though not directly punishable, the presence of immoral activities is a very strong indicator of illegal activities, which warrants further investigation.</a:t>
            </a:r>
          </a:p>
        </p:txBody>
      </p:sp>
    </p:spTree>
    <p:extLst>
      <p:ext uri="{BB962C8B-B14F-4D97-AF65-F5344CB8AC3E}">
        <p14:creationId xmlns:p14="http://schemas.microsoft.com/office/powerpoint/2010/main" val="1196790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81EDC-428F-44D8-E71A-071148A4FC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6D2B92-C395-A809-22A9-C7A6EB8FDEC0}"/>
              </a:ext>
            </a:extLst>
          </p:cNvPr>
          <p:cNvSpPr>
            <a:spLocks noGrp="1"/>
          </p:cNvSpPr>
          <p:nvPr>
            <p:ph type="title"/>
          </p:nvPr>
        </p:nvSpPr>
        <p:spPr/>
        <p:txBody>
          <a:bodyPr/>
          <a:lstStyle/>
          <a:p>
            <a:r>
              <a:rPr lang="en-US" dirty="0"/>
              <a:t>Memory forensics</a:t>
            </a:r>
          </a:p>
        </p:txBody>
      </p:sp>
      <p:sp>
        <p:nvSpPr>
          <p:cNvPr id="3" name="Content Placeholder 2">
            <a:extLst>
              <a:ext uri="{FF2B5EF4-FFF2-40B4-BE49-F238E27FC236}">
                <a16:creationId xmlns:a16="http://schemas.microsoft.com/office/drawing/2014/main" id="{96E4DD09-D067-71A9-32E9-10B353727AD8}"/>
              </a:ext>
            </a:extLst>
          </p:cNvPr>
          <p:cNvSpPr>
            <a:spLocks noGrp="1"/>
          </p:cNvSpPr>
          <p:nvPr>
            <p:ph idx="1"/>
          </p:nvPr>
        </p:nvSpPr>
        <p:spPr/>
        <p:txBody>
          <a:bodyPr/>
          <a:lstStyle/>
          <a:p>
            <a:r>
              <a:rPr lang="en-US" dirty="0"/>
              <a:t>Despite being called RAM forensics, this term actually refers to the application of forensic techniques on any/all volatile memory, which includes RAM, caches (of all levels), and registers (not to be confused with registries). Memory forensics must be performed during live analysis, because the contents of volatile memory are permanently lost when the system is shut down</a:t>
            </a:r>
          </a:p>
        </p:txBody>
      </p:sp>
    </p:spTree>
    <p:extLst>
      <p:ext uri="{BB962C8B-B14F-4D97-AF65-F5344CB8AC3E}">
        <p14:creationId xmlns:p14="http://schemas.microsoft.com/office/powerpoint/2010/main" val="732742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49C825-8B8F-30EE-F6A9-B0B018D445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5E33C0-867D-86BB-2060-06B253AF3D9A}"/>
              </a:ext>
            </a:extLst>
          </p:cNvPr>
          <p:cNvSpPr>
            <a:spLocks noGrp="1"/>
          </p:cNvSpPr>
          <p:nvPr>
            <p:ph type="title"/>
          </p:nvPr>
        </p:nvSpPr>
        <p:spPr/>
        <p:txBody>
          <a:bodyPr/>
          <a:lstStyle/>
          <a:p>
            <a:r>
              <a:rPr lang="en-US" dirty="0"/>
              <a:t>Operating System Forensics</a:t>
            </a:r>
          </a:p>
        </p:txBody>
      </p:sp>
      <p:sp>
        <p:nvSpPr>
          <p:cNvPr id="3" name="Content Placeholder 2">
            <a:extLst>
              <a:ext uri="{FF2B5EF4-FFF2-40B4-BE49-F238E27FC236}">
                <a16:creationId xmlns:a16="http://schemas.microsoft.com/office/drawing/2014/main" id="{EC76A205-6792-3827-994B-3170D2B22342}"/>
              </a:ext>
            </a:extLst>
          </p:cNvPr>
          <p:cNvSpPr>
            <a:spLocks noGrp="1"/>
          </p:cNvSpPr>
          <p:nvPr>
            <p:ph idx="1"/>
          </p:nvPr>
        </p:nvSpPr>
        <p:spPr/>
        <p:txBody>
          <a:bodyPr/>
          <a:lstStyle/>
          <a:p>
            <a:r>
              <a:rPr lang="en-US" dirty="0"/>
              <a:t>Logfile analysis is a major part of operating system forensics, because logfile formats differ wildly between operating systems. The Linux equivalent to the Windows registry for example is not a hierarchical GUI like the registry, but a series of organized text files instead. To perform operating system forensics, the investigator must have deep and thorough knowledge of multiple operating systems, as well as the ability to understand the meaning of logs generated by different operating systems.</a:t>
            </a:r>
          </a:p>
        </p:txBody>
      </p:sp>
    </p:spTree>
    <p:extLst>
      <p:ext uri="{BB962C8B-B14F-4D97-AF65-F5344CB8AC3E}">
        <p14:creationId xmlns:p14="http://schemas.microsoft.com/office/powerpoint/2010/main" val="688158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3EB040-74CE-5290-7636-FA09A3626A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DA0574-C2A1-C11E-6A6A-CBB8C797CA9B}"/>
              </a:ext>
            </a:extLst>
          </p:cNvPr>
          <p:cNvSpPr>
            <a:spLocks noGrp="1"/>
          </p:cNvSpPr>
          <p:nvPr>
            <p:ph type="title"/>
          </p:nvPr>
        </p:nvSpPr>
        <p:spPr/>
        <p:txBody>
          <a:bodyPr/>
          <a:lstStyle/>
          <a:p>
            <a:r>
              <a:rPr lang="en-US" dirty="0"/>
              <a:t>Network Forensics</a:t>
            </a:r>
          </a:p>
        </p:txBody>
      </p:sp>
      <p:sp>
        <p:nvSpPr>
          <p:cNvPr id="3" name="Content Placeholder 2">
            <a:extLst>
              <a:ext uri="{FF2B5EF4-FFF2-40B4-BE49-F238E27FC236}">
                <a16:creationId xmlns:a16="http://schemas.microsoft.com/office/drawing/2014/main" id="{A708F1FA-FA39-1CB6-23BC-F1F86DCEB619}"/>
              </a:ext>
            </a:extLst>
          </p:cNvPr>
          <p:cNvSpPr>
            <a:spLocks noGrp="1"/>
          </p:cNvSpPr>
          <p:nvPr>
            <p:ph idx="1"/>
          </p:nvPr>
        </p:nvSpPr>
        <p:spPr/>
        <p:txBody>
          <a:bodyPr>
            <a:normAutofit/>
          </a:bodyPr>
          <a:lstStyle/>
          <a:p>
            <a:r>
              <a:rPr lang="en-US" dirty="0"/>
              <a:t>IP Tracing and Network Traffic Monitoring are the major components of Network Forensics. The main objective is to look for evidence of illegal activities that involve a transfer of files or information. It is important to note that while most applications of Network Forensics make use of the Internet, LANs, local ad-hoc networks, and emulated network connections between virtual machines (VMs) and their host machines, can all be analyzed with the same techniques. </a:t>
            </a:r>
          </a:p>
        </p:txBody>
      </p:sp>
    </p:spTree>
    <p:extLst>
      <p:ext uri="{BB962C8B-B14F-4D97-AF65-F5344CB8AC3E}">
        <p14:creationId xmlns:p14="http://schemas.microsoft.com/office/powerpoint/2010/main" val="338381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49007-46AA-0B18-A937-6057712FBD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69947E-358F-BD94-3FC7-639E73FD4B5A}"/>
              </a:ext>
            </a:extLst>
          </p:cNvPr>
          <p:cNvSpPr>
            <a:spLocks noGrp="1"/>
          </p:cNvSpPr>
          <p:nvPr>
            <p:ph type="title"/>
          </p:nvPr>
        </p:nvSpPr>
        <p:spPr/>
        <p:txBody>
          <a:bodyPr/>
          <a:lstStyle/>
          <a:p>
            <a:r>
              <a:rPr lang="en-US" dirty="0"/>
              <a:t>Malware Forensics</a:t>
            </a:r>
          </a:p>
        </p:txBody>
      </p:sp>
      <p:sp>
        <p:nvSpPr>
          <p:cNvPr id="3" name="Content Placeholder 2">
            <a:extLst>
              <a:ext uri="{FF2B5EF4-FFF2-40B4-BE49-F238E27FC236}">
                <a16:creationId xmlns:a16="http://schemas.microsoft.com/office/drawing/2014/main" id="{0FA19954-4E03-23A1-40B9-F38387C800C9}"/>
              </a:ext>
            </a:extLst>
          </p:cNvPr>
          <p:cNvSpPr>
            <a:spLocks noGrp="1"/>
          </p:cNvSpPr>
          <p:nvPr>
            <p:ph idx="1"/>
          </p:nvPr>
        </p:nvSpPr>
        <p:spPr/>
        <p:txBody>
          <a:bodyPr/>
          <a:lstStyle/>
          <a:p>
            <a:r>
              <a:rPr lang="en-US" dirty="0"/>
              <a:t>Malware Forensics mostly refers to the reverse engineering of malware, but also covers the detection of existing or possible malware. </a:t>
            </a:r>
          </a:p>
        </p:txBody>
      </p:sp>
    </p:spTree>
    <p:extLst>
      <p:ext uri="{BB962C8B-B14F-4D97-AF65-F5344CB8AC3E}">
        <p14:creationId xmlns:p14="http://schemas.microsoft.com/office/powerpoint/2010/main" val="2642081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8D4B15-CE3F-7B44-027A-105445A32BF8}"/>
              </a:ext>
            </a:extLst>
          </p:cNvPr>
          <p:cNvSpPr>
            <a:spLocks noGrp="1"/>
          </p:cNvSpPr>
          <p:nvPr>
            <p:ph type="title"/>
          </p:nvPr>
        </p:nvSpPr>
        <p:spPr/>
        <p:txBody>
          <a:bodyPr>
            <a:normAutofit/>
          </a:bodyPr>
          <a:lstStyle/>
          <a:p>
            <a:r>
              <a:rPr lang="en-US" dirty="0"/>
              <a:t>"What one man can invent; another can discover."</a:t>
            </a:r>
          </a:p>
        </p:txBody>
      </p:sp>
      <p:sp>
        <p:nvSpPr>
          <p:cNvPr id="3" name="Content Placeholder 2">
            <a:extLst>
              <a:ext uri="{FF2B5EF4-FFF2-40B4-BE49-F238E27FC236}">
                <a16:creationId xmlns:a16="http://schemas.microsoft.com/office/drawing/2014/main" id="{56C4ADD7-E637-A151-16BF-889895108D03}"/>
              </a:ext>
            </a:extLst>
          </p:cNvPr>
          <p:cNvSpPr>
            <a:spLocks noGrp="1"/>
          </p:cNvSpPr>
          <p:nvPr>
            <p:ph type="body" idx="1"/>
          </p:nvPr>
        </p:nvSpPr>
        <p:spPr/>
        <p:txBody>
          <a:bodyPr>
            <a:normAutofit/>
          </a:bodyPr>
          <a:lstStyle/>
          <a:p>
            <a:r>
              <a:rPr lang="en-US" dirty="0"/>
              <a:t>Sherlock Holmes</a:t>
            </a:r>
            <a:br>
              <a:rPr lang="en-US" dirty="0"/>
            </a:br>
            <a:endParaRPr lang="en-US" dirty="0"/>
          </a:p>
          <a:p>
            <a:endParaRPr lang="en-US" dirty="0"/>
          </a:p>
        </p:txBody>
      </p:sp>
    </p:spTree>
    <p:extLst>
      <p:ext uri="{BB962C8B-B14F-4D97-AF65-F5344CB8AC3E}">
        <p14:creationId xmlns:p14="http://schemas.microsoft.com/office/powerpoint/2010/main" val="2050785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DB70C-5282-93F8-1EAC-102830565A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300BB6-9EC9-0886-C653-CDF09694B279}"/>
              </a:ext>
            </a:extLst>
          </p:cNvPr>
          <p:cNvSpPr>
            <a:spLocks noGrp="1"/>
          </p:cNvSpPr>
          <p:nvPr>
            <p:ph type="title"/>
          </p:nvPr>
        </p:nvSpPr>
        <p:spPr/>
        <p:txBody>
          <a:bodyPr/>
          <a:lstStyle/>
          <a:p>
            <a:r>
              <a:rPr lang="en-US" dirty="0"/>
              <a:t>Mobile Device Forensics</a:t>
            </a:r>
          </a:p>
        </p:txBody>
      </p:sp>
      <p:sp>
        <p:nvSpPr>
          <p:cNvPr id="3" name="Content Placeholder 2">
            <a:extLst>
              <a:ext uri="{FF2B5EF4-FFF2-40B4-BE49-F238E27FC236}">
                <a16:creationId xmlns:a16="http://schemas.microsoft.com/office/drawing/2014/main" id="{F865B57C-3A0B-9466-C1DE-175EB3CF5608}"/>
              </a:ext>
            </a:extLst>
          </p:cNvPr>
          <p:cNvSpPr>
            <a:spLocks noGrp="1"/>
          </p:cNvSpPr>
          <p:nvPr>
            <p:ph idx="1"/>
          </p:nvPr>
        </p:nvSpPr>
        <p:spPr/>
        <p:txBody>
          <a:bodyPr>
            <a:normAutofit fontScale="85000" lnSpcReduction="10000"/>
          </a:bodyPr>
          <a:lstStyle/>
          <a:p>
            <a:r>
              <a:rPr lang="en-US" dirty="0"/>
              <a:t>Some mobile devices use proprietary operating systems, such as iOS, Windows Mobile/CE, and BlackBerry OS, while others are built on opensource systems, such as Android; an investigator would need to know all of them to be effective in the field. There are also many different types of mobile devices: smart phones, PDAs, and digital cameras and all of them use different operating systems and have different capabilities, storing different types of data. A mobile phone might contain taped conversations, digital pictures, texts and emails, contact lists, and sometimes even digital video recordings. It is worth noting that the manufacture and model also play a role in the methods used, further complicating the investigation. Even analyzing two devices that are very comparable in the consumer market could, and usually does, result in using very different combinations of techniques to retrieve the information required.</a:t>
            </a:r>
          </a:p>
        </p:txBody>
      </p:sp>
    </p:spTree>
    <p:extLst>
      <p:ext uri="{BB962C8B-B14F-4D97-AF65-F5344CB8AC3E}">
        <p14:creationId xmlns:p14="http://schemas.microsoft.com/office/powerpoint/2010/main" val="3377541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F566E6-05F2-EC1B-5052-38B02C0B2A7C}"/>
              </a:ext>
            </a:extLst>
          </p:cNvPr>
          <p:cNvSpPr>
            <a:spLocks noGrp="1"/>
          </p:cNvSpPr>
          <p:nvPr>
            <p:ph type="title"/>
          </p:nvPr>
        </p:nvSpPr>
        <p:spPr/>
        <p:txBody>
          <a:bodyPr>
            <a:normAutofit/>
          </a:bodyPr>
          <a:lstStyle/>
          <a:p>
            <a:r>
              <a:rPr lang="en-US" dirty="0"/>
              <a:t>Procedures for conducting digital Forensics investigation</a:t>
            </a:r>
          </a:p>
        </p:txBody>
      </p:sp>
      <p:sp>
        <p:nvSpPr>
          <p:cNvPr id="6" name="Text Placeholder 5">
            <a:extLst>
              <a:ext uri="{FF2B5EF4-FFF2-40B4-BE49-F238E27FC236}">
                <a16:creationId xmlns:a16="http://schemas.microsoft.com/office/drawing/2014/main" id="{D76C3C0A-4995-6958-EDF1-1C43931D6C3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86338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81EB20-2845-6540-4C50-F578A10653C6}"/>
              </a:ext>
            </a:extLst>
          </p:cNvPr>
          <p:cNvSpPr>
            <a:spLocks noGrp="1"/>
          </p:cNvSpPr>
          <p:nvPr>
            <p:ph type="title"/>
          </p:nvPr>
        </p:nvSpPr>
        <p:spPr/>
        <p:txBody>
          <a:bodyPr/>
          <a:lstStyle/>
          <a:p>
            <a:r>
              <a:rPr lang="en-US" dirty="0"/>
              <a:t>Methodological models</a:t>
            </a:r>
          </a:p>
        </p:txBody>
      </p:sp>
      <p:sp>
        <p:nvSpPr>
          <p:cNvPr id="6" name="Content Placeholder 5">
            <a:extLst>
              <a:ext uri="{FF2B5EF4-FFF2-40B4-BE49-F238E27FC236}">
                <a16:creationId xmlns:a16="http://schemas.microsoft.com/office/drawing/2014/main" id="{9D3E13DE-EAA0-817D-1851-6BAC5FD2AD76}"/>
              </a:ext>
            </a:extLst>
          </p:cNvPr>
          <p:cNvSpPr>
            <a:spLocks noGrp="1"/>
          </p:cNvSpPr>
          <p:nvPr>
            <p:ph idx="1"/>
          </p:nvPr>
        </p:nvSpPr>
        <p:spPr/>
        <p:txBody>
          <a:bodyPr/>
          <a:lstStyle/>
          <a:p>
            <a:r>
              <a:rPr lang="en-US" dirty="0"/>
              <a:t>There exist many methodological (procedures) models which have been developed in the field of digital forensics.</a:t>
            </a:r>
          </a:p>
          <a:p>
            <a:r>
              <a:rPr lang="en-US" dirty="0"/>
              <a:t>Examples of methodological models:</a:t>
            </a:r>
          </a:p>
          <a:p>
            <a:pPr lvl="1"/>
            <a:r>
              <a:rPr lang="en-US" dirty="0"/>
              <a:t>KRUSE and HEISER model</a:t>
            </a:r>
          </a:p>
          <a:p>
            <a:pPr lvl="1"/>
            <a:r>
              <a:rPr lang="en-US" dirty="0"/>
              <a:t>Yale University model</a:t>
            </a:r>
          </a:p>
          <a:p>
            <a:pPr lvl="1"/>
            <a:r>
              <a:rPr lang="en-US" b="1" dirty="0"/>
              <a:t>Rodney </a:t>
            </a:r>
            <a:r>
              <a:rPr lang="en-US" b="1" dirty="0" err="1"/>
              <a:t>McKemmish</a:t>
            </a:r>
            <a:r>
              <a:rPr lang="en-US" b="1" dirty="0"/>
              <a:t> model</a:t>
            </a:r>
          </a:p>
        </p:txBody>
      </p:sp>
    </p:spTree>
    <p:extLst>
      <p:ext uri="{BB962C8B-B14F-4D97-AF65-F5344CB8AC3E}">
        <p14:creationId xmlns:p14="http://schemas.microsoft.com/office/powerpoint/2010/main" val="3720240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86B2-92B0-C907-39E1-D2C529F5B2DE}"/>
              </a:ext>
            </a:extLst>
          </p:cNvPr>
          <p:cNvSpPr>
            <a:spLocks noGrp="1"/>
          </p:cNvSpPr>
          <p:nvPr>
            <p:ph type="title"/>
          </p:nvPr>
        </p:nvSpPr>
        <p:spPr/>
        <p:txBody>
          <a:bodyPr/>
          <a:lstStyle/>
          <a:p>
            <a:r>
              <a:rPr lang="en-US" dirty="0"/>
              <a:t>Rodney </a:t>
            </a:r>
            <a:r>
              <a:rPr lang="en-US" dirty="0" err="1"/>
              <a:t>McKemmish</a:t>
            </a:r>
            <a:r>
              <a:rPr lang="en-US" dirty="0"/>
              <a:t> model</a:t>
            </a:r>
          </a:p>
        </p:txBody>
      </p:sp>
      <p:graphicFrame>
        <p:nvGraphicFramePr>
          <p:cNvPr id="8" name="Content Placeholder 7">
            <a:extLst>
              <a:ext uri="{FF2B5EF4-FFF2-40B4-BE49-F238E27FC236}">
                <a16:creationId xmlns:a16="http://schemas.microsoft.com/office/drawing/2014/main" id="{6B6CEE68-4E96-891C-D5A3-AD2CF57DD139}"/>
              </a:ext>
            </a:extLst>
          </p:cNvPr>
          <p:cNvGraphicFramePr>
            <a:graphicFrameLocks noGrp="1"/>
          </p:cNvGraphicFramePr>
          <p:nvPr>
            <p:ph idx="1"/>
            <p:extLst>
              <p:ext uri="{D42A27DB-BD31-4B8C-83A1-F6EECF244321}">
                <p14:modId xmlns:p14="http://schemas.microsoft.com/office/powerpoint/2010/main" val="1247385522"/>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206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72703E-0A67-A9F3-D522-A88DF1F92440}"/>
              </a:ext>
            </a:extLst>
          </p:cNvPr>
          <p:cNvSpPr>
            <a:spLocks noGrp="1"/>
          </p:cNvSpPr>
          <p:nvPr>
            <p:ph type="title"/>
          </p:nvPr>
        </p:nvSpPr>
        <p:spPr/>
        <p:txBody>
          <a:bodyPr/>
          <a:lstStyle/>
          <a:p>
            <a:r>
              <a:rPr lang="en-US" dirty="0"/>
              <a:t>Identification</a:t>
            </a:r>
          </a:p>
        </p:txBody>
      </p:sp>
      <p:sp>
        <p:nvSpPr>
          <p:cNvPr id="6" name="Content Placeholder 5">
            <a:extLst>
              <a:ext uri="{FF2B5EF4-FFF2-40B4-BE49-F238E27FC236}">
                <a16:creationId xmlns:a16="http://schemas.microsoft.com/office/drawing/2014/main" id="{E5D6373F-E08A-D8EE-5BE2-F23FDCE9FBFF}"/>
              </a:ext>
            </a:extLst>
          </p:cNvPr>
          <p:cNvSpPr>
            <a:spLocks noGrp="1"/>
          </p:cNvSpPr>
          <p:nvPr>
            <p:ph idx="1"/>
          </p:nvPr>
        </p:nvSpPr>
        <p:spPr/>
        <p:txBody>
          <a:bodyPr>
            <a:normAutofit/>
          </a:bodyPr>
          <a:lstStyle/>
          <a:p>
            <a:r>
              <a:rPr lang="en-US" dirty="0"/>
              <a:t>The identification of digital evidence is the first step in the forensic process. Knowing what evidence is present, where it is stored and how it is stored is vital to determining which processes are to be employed to facilitate its recovery. </a:t>
            </a:r>
          </a:p>
          <a:p>
            <a:r>
              <a:rPr lang="en-US" dirty="0"/>
              <a:t>In addition, the computer forensic examiner must be able to identify the type of information stored in a device and the format in which it is stored so that the appropriate technology can be used to extract it.</a:t>
            </a:r>
          </a:p>
        </p:txBody>
      </p:sp>
    </p:spTree>
    <p:extLst>
      <p:ext uri="{BB962C8B-B14F-4D97-AF65-F5344CB8AC3E}">
        <p14:creationId xmlns:p14="http://schemas.microsoft.com/office/powerpoint/2010/main" val="765657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325B5-D977-1065-0A27-536F514E814C}"/>
              </a:ext>
            </a:extLst>
          </p:cNvPr>
          <p:cNvSpPr>
            <a:spLocks noGrp="1"/>
          </p:cNvSpPr>
          <p:nvPr>
            <p:ph type="title"/>
          </p:nvPr>
        </p:nvSpPr>
        <p:spPr/>
        <p:txBody>
          <a:bodyPr/>
          <a:lstStyle/>
          <a:p>
            <a:r>
              <a:rPr lang="en-US" dirty="0"/>
              <a:t>Preservation</a:t>
            </a:r>
          </a:p>
        </p:txBody>
      </p:sp>
      <p:sp>
        <p:nvSpPr>
          <p:cNvPr id="3" name="Content Placeholder 2">
            <a:extLst>
              <a:ext uri="{FF2B5EF4-FFF2-40B4-BE49-F238E27FC236}">
                <a16:creationId xmlns:a16="http://schemas.microsoft.com/office/drawing/2014/main" id="{6EAAEB46-D4C8-8437-444D-2AE0E23A89E7}"/>
              </a:ext>
            </a:extLst>
          </p:cNvPr>
          <p:cNvSpPr>
            <a:spLocks noGrp="1"/>
          </p:cNvSpPr>
          <p:nvPr>
            <p:ph idx="1"/>
          </p:nvPr>
        </p:nvSpPr>
        <p:spPr/>
        <p:txBody>
          <a:bodyPr>
            <a:normAutofit fontScale="85000" lnSpcReduction="10000"/>
          </a:bodyPr>
          <a:lstStyle/>
          <a:p>
            <a:r>
              <a:rPr lang="en-US" dirty="0"/>
              <a:t>The preservation of digital evidence is a critical element in the forensic process. Given the likelihood of judicial scrutiny in a court of law, it is imperative that any examination of the electronically stored data be carried out in the least intrusive manner. </a:t>
            </a:r>
          </a:p>
          <a:p>
            <a:r>
              <a:rPr lang="en-US" dirty="0"/>
              <a:t>There are circumstances where changes to data are unavoidable, but it is important that the least amount of change occurs. In situations where change is inevitable it is essential that the nature of, and reason for, the change can be explained. Alteration to data that is of evidentiary value must be accounted for and justified. </a:t>
            </a:r>
          </a:p>
          <a:p>
            <a:r>
              <a:rPr lang="en-US" dirty="0"/>
              <a:t>This applies not only to changes made to the data itself, but also includes physical changes that are made to the particular electronic device to facilitate access to the data.</a:t>
            </a:r>
          </a:p>
        </p:txBody>
      </p:sp>
    </p:spTree>
    <p:extLst>
      <p:ext uri="{BB962C8B-B14F-4D97-AF65-F5344CB8AC3E}">
        <p14:creationId xmlns:p14="http://schemas.microsoft.com/office/powerpoint/2010/main" val="2297062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CFE8E-50A8-A746-351F-4F0A1A54A213}"/>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4864CF28-2348-AA74-05D4-0BFBAAE09956}"/>
              </a:ext>
            </a:extLst>
          </p:cNvPr>
          <p:cNvSpPr>
            <a:spLocks noGrp="1"/>
          </p:cNvSpPr>
          <p:nvPr>
            <p:ph idx="1"/>
          </p:nvPr>
        </p:nvSpPr>
        <p:spPr/>
        <p:txBody>
          <a:bodyPr/>
          <a:lstStyle/>
          <a:p>
            <a:r>
              <a:rPr lang="en-US" dirty="0"/>
              <a:t>The analysis of digital evidence—the extraction, processing and interpretation of digital data—is generally regarded as the main element of forensic computing. Once extracted, digital evidence usually requires processing before it can be read by people. For example, when the contents of a hard disk drive are imaged, the data contained within the image still requires processing so that it is extracted in a humanly meaningful manner. The processing of the extracted product may occur as a separate step, or it may be integrated with extraction.</a:t>
            </a:r>
          </a:p>
        </p:txBody>
      </p:sp>
    </p:spTree>
    <p:extLst>
      <p:ext uri="{BB962C8B-B14F-4D97-AF65-F5344CB8AC3E}">
        <p14:creationId xmlns:p14="http://schemas.microsoft.com/office/powerpoint/2010/main" val="2303237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BB08E-5073-2F5D-DE37-4EB71358941E}"/>
              </a:ext>
            </a:extLst>
          </p:cNvPr>
          <p:cNvSpPr>
            <a:spLocks noGrp="1"/>
          </p:cNvSpPr>
          <p:nvPr>
            <p:ph type="title"/>
          </p:nvPr>
        </p:nvSpPr>
        <p:spPr/>
        <p:txBody>
          <a:bodyPr/>
          <a:lstStyle/>
          <a:p>
            <a:r>
              <a:rPr lang="en-US" dirty="0"/>
              <a:t>Presentation</a:t>
            </a:r>
          </a:p>
        </p:txBody>
      </p:sp>
      <p:sp>
        <p:nvSpPr>
          <p:cNvPr id="3" name="Content Placeholder 2">
            <a:extLst>
              <a:ext uri="{FF2B5EF4-FFF2-40B4-BE49-F238E27FC236}">
                <a16:creationId xmlns:a16="http://schemas.microsoft.com/office/drawing/2014/main" id="{CA6184B0-A4FA-4F06-D4D4-D8EA3626010D}"/>
              </a:ext>
            </a:extLst>
          </p:cNvPr>
          <p:cNvSpPr>
            <a:spLocks noGrp="1"/>
          </p:cNvSpPr>
          <p:nvPr>
            <p:ph idx="1"/>
          </p:nvPr>
        </p:nvSpPr>
        <p:spPr/>
        <p:txBody>
          <a:bodyPr/>
          <a:lstStyle/>
          <a:p>
            <a:r>
              <a:rPr lang="en-US" dirty="0"/>
              <a:t>The presentation of digital evidence involves the actual presentation in a court of law. This includes the manner of presentation, the expertise and qualifications of the presenter and the credibility of the processes employed to produce the evidence being tendered.</a:t>
            </a:r>
          </a:p>
        </p:txBody>
      </p:sp>
    </p:spTree>
    <p:extLst>
      <p:ext uri="{BB962C8B-B14F-4D97-AF65-F5344CB8AC3E}">
        <p14:creationId xmlns:p14="http://schemas.microsoft.com/office/powerpoint/2010/main" val="771603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31E7F1-AE58-6483-0FFA-B7B1075735E5}"/>
              </a:ext>
            </a:extLst>
          </p:cNvPr>
          <p:cNvSpPr>
            <a:spLocks noGrp="1"/>
          </p:cNvSpPr>
          <p:nvPr>
            <p:ph type="title"/>
          </p:nvPr>
        </p:nvSpPr>
        <p:spPr/>
        <p:txBody>
          <a:bodyPr/>
          <a:lstStyle/>
          <a:p>
            <a:r>
              <a:rPr lang="en-US" dirty="0"/>
              <a:t>References</a:t>
            </a:r>
          </a:p>
        </p:txBody>
      </p:sp>
      <p:sp>
        <p:nvSpPr>
          <p:cNvPr id="6" name="Content Placeholder 5">
            <a:extLst>
              <a:ext uri="{FF2B5EF4-FFF2-40B4-BE49-F238E27FC236}">
                <a16:creationId xmlns:a16="http://schemas.microsoft.com/office/drawing/2014/main" id="{5AA27643-E72B-7906-CD43-4BCE12E7ABDC}"/>
              </a:ext>
            </a:extLst>
          </p:cNvPr>
          <p:cNvSpPr>
            <a:spLocks noGrp="1"/>
          </p:cNvSpPr>
          <p:nvPr>
            <p:ph idx="1"/>
          </p:nvPr>
        </p:nvSpPr>
        <p:spPr/>
        <p:txBody>
          <a:bodyPr/>
          <a:lstStyle/>
          <a:p>
            <a:r>
              <a:rPr lang="en-US" dirty="0">
                <a:hlinkClick r:id="rId2"/>
              </a:rPr>
              <a:t>https://link.springer.com/book/10.1007/978-3-030-00581-8</a:t>
            </a:r>
            <a:endParaRPr lang="en-US" dirty="0"/>
          </a:p>
          <a:p>
            <a:r>
              <a:rPr lang="en-US" dirty="0"/>
              <a:t>Dr. Ali Hadi </a:t>
            </a:r>
            <a:r>
              <a:rPr lang="en-US" dirty="0" err="1"/>
              <a:t>ashemery</a:t>
            </a:r>
            <a:r>
              <a:rPr lang="en-US" dirty="0"/>
              <a:t> slides</a:t>
            </a:r>
          </a:p>
          <a:p>
            <a:endParaRPr lang="en-US" dirty="0"/>
          </a:p>
        </p:txBody>
      </p:sp>
    </p:spTree>
    <p:extLst>
      <p:ext uri="{BB962C8B-B14F-4D97-AF65-F5344CB8AC3E}">
        <p14:creationId xmlns:p14="http://schemas.microsoft.com/office/powerpoint/2010/main" val="117727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761D-D945-70F3-3953-CF8DD24EA20E}"/>
              </a:ext>
            </a:extLst>
          </p:cNvPr>
          <p:cNvSpPr>
            <a:spLocks noGrp="1"/>
          </p:cNvSpPr>
          <p:nvPr>
            <p:ph type="title"/>
          </p:nvPr>
        </p:nvSpPr>
        <p:spPr/>
        <p:txBody>
          <a:bodyPr/>
          <a:lstStyle/>
          <a:p>
            <a:r>
              <a:rPr lang="en-US" spc="-15" dirty="0"/>
              <a:t>What</a:t>
            </a:r>
            <a:r>
              <a:rPr lang="en-US" spc="-40" dirty="0"/>
              <a:t> </a:t>
            </a:r>
            <a:r>
              <a:rPr lang="en-US" spc="-5" dirty="0"/>
              <a:t>is</a:t>
            </a:r>
            <a:r>
              <a:rPr lang="en-US" spc="-35" dirty="0"/>
              <a:t> </a:t>
            </a:r>
            <a:r>
              <a:rPr lang="en-US" spc="-15" dirty="0"/>
              <a:t>Forensics?</a:t>
            </a:r>
            <a:endParaRPr lang="en-US" dirty="0"/>
          </a:p>
        </p:txBody>
      </p:sp>
      <p:sp>
        <p:nvSpPr>
          <p:cNvPr id="3" name="Content Placeholder 2">
            <a:extLst>
              <a:ext uri="{FF2B5EF4-FFF2-40B4-BE49-F238E27FC236}">
                <a16:creationId xmlns:a16="http://schemas.microsoft.com/office/drawing/2014/main" id="{39849579-9217-13F4-4D30-5DAA30426FBF}"/>
              </a:ext>
            </a:extLst>
          </p:cNvPr>
          <p:cNvSpPr>
            <a:spLocks noGrp="1"/>
          </p:cNvSpPr>
          <p:nvPr>
            <p:ph idx="1"/>
          </p:nvPr>
        </p:nvSpPr>
        <p:spPr/>
        <p:txBody>
          <a:bodyPr/>
          <a:lstStyle/>
          <a:p>
            <a:r>
              <a:rPr lang="en-US" dirty="0"/>
              <a:t>Use of scientific or technological technique to conduct an investigation or establish facts (evidence) in a criminal case.</a:t>
            </a:r>
          </a:p>
          <a:p>
            <a:pPr marL="457200" lvl="1" indent="0">
              <a:buNone/>
            </a:pPr>
            <a:r>
              <a:rPr lang="en-US" dirty="0"/>
              <a:t>–	Judd Robbins, Computer Forensic Legal Standards and Equipment</a:t>
            </a:r>
          </a:p>
          <a:p>
            <a:endParaRPr lang="en-US" dirty="0"/>
          </a:p>
          <a:p>
            <a:endParaRPr lang="en-US" dirty="0"/>
          </a:p>
        </p:txBody>
      </p:sp>
    </p:spTree>
    <p:extLst>
      <p:ext uri="{BB962C8B-B14F-4D97-AF65-F5344CB8AC3E}">
        <p14:creationId xmlns:p14="http://schemas.microsoft.com/office/powerpoint/2010/main" val="4197249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EAC4D-7D86-88C7-807B-996B287C8FD5}"/>
              </a:ext>
            </a:extLst>
          </p:cNvPr>
          <p:cNvSpPr>
            <a:spLocks noGrp="1"/>
          </p:cNvSpPr>
          <p:nvPr>
            <p:ph type="title"/>
          </p:nvPr>
        </p:nvSpPr>
        <p:spPr/>
        <p:txBody>
          <a:bodyPr/>
          <a:lstStyle/>
          <a:p>
            <a:r>
              <a:rPr lang="en-US" dirty="0"/>
              <a:t>Digital Forensics</a:t>
            </a:r>
          </a:p>
        </p:txBody>
      </p:sp>
      <p:sp>
        <p:nvSpPr>
          <p:cNvPr id="3" name="Content Placeholder 2">
            <a:extLst>
              <a:ext uri="{FF2B5EF4-FFF2-40B4-BE49-F238E27FC236}">
                <a16:creationId xmlns:a16="http://schemas.microsoft.com/office/drawing/2014/main" id="{10885016-763C-4D0A-B2D3-A9641E2BCE6D}"/>
              </a:ext>
            </a:extLst>
          </p:cNvPr>
          <p:cNvSpPr>
            <a:spLocks noGrp="1"/>
          </p:cNvSpPr>
          <p:nvPr>
            <p:ph idx="1"/>
          </p:nvPr>
        </p:nvSpPr>
        <p:spPr/>
        <p:txBody>
          <a:bodyPr/>
          <a:lstStyle/>
          <a:p>
            <a:r>
              <a:rPr lang="en-US" dirty="0"/>
              <a:t>Digital Forensics is defined as the process of collecting, preserving, analyzing, interpreting, and documenting digital evidence and then presenting the outcomes.</a:t>
            </a:r>
          </a:p>
          <a:p>
            <a:endParaRPr lang="en-US" dirty="0"/>
          </a:p>
          <a:p>
            <a:r>
              <a:rPr lang="en-US" dirty="0"/>
              <a:t>Used to be called “Computer Forensics”</a:t>
            </a:r>
          </a:p>
        </p:txBody>
      </p:sp>
    </p:spTree>
    <p:extLst>
      <p:ext uri="{BB962C8B-B14F-4D97-AF65-F5344CB8AC3E}">
        <p14:creationId xmlns:p14="http://schemas.microsoft.com/office/powerpoint/2010/main" val="510368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11CED7C-6465-1CBD-D86E-DD5384AB0CA2}"/>
              </a:ext>
            </a:extLst>
          </p:cNvPr>
          <p:cNvSpPr>
            <a:spLocks noGrp="1"/>
          </p:cNvSpPr>
          <p:nvPr>
            <p:ph type="title"/>
          </p:nvPr>
        </p:nvSpPr>
        <p:spPr/>
        <p:txBody>
          <a:bodyPr>
            <a:normAutofit/>
          </a:bodyPr>
          <a:lstStyle/>
          <a:p>
            <a:r>
              <a:rPr lang="en-US" sz="3600" dirty="0"/>
              <a:t>Digital Investigation focuses on digital devices</a:t>
            </a:r>
          </a:p>
        </p:txBody>
      </p:sp>
      <p:sp>
        <p:nvSpPr>
          <p:cNvPr id="10" name="Content Placeholder 9">
            <a:extLst>
              <a:ext uri="{FF2B5EF4-FFF2-40B4-BE49-F238E27FC236}">
                <a16:creationId xmlns:a16="http://schemas.microsoft.com/office/drawing/2014/main" id="{237C715E-59DA-17C2-15D9-BF7492CE54AB}"/>
              </a:ext>
            </a:extLst>
          </p:cNvPr>
          <p:cNvSpPr>
            <a:spLocks noGrp="1"/>
          </p:cNvSpPr>
          <p:nvPr>
            <p:ph sz="half" idx="1"/>
          </p:nvPr>
        </p:nvSpPr>
        <p:spPr/>
        <p:txBody>
          <a:bodyPr>
            <a:noAutofit/>
          </a:bodyPr>
          <a:lstStyle/>
          <a:p>
            <a:pPr marL="355600" indent="-342900">
              <a:lnSpc>
                <a:spcPct val="100000"/>
              </a:lnSpc>
              <a:spcBef>
                <a:spcPts val="700"/>
              </a:spcBef>
              <a:buClr>
                <a:srgbClr val="FF0000"/>
              </a:buClr>
              <a:buFont typeface="Times New Roman"/>
              <a:buChar char="•"/>
              <a:tabLst>
                <a:tab pos="354965" algn="l"/>
                <a:tab pos="355600" algn="l"/>
              </a:tabLst>
            </a:pPr>
            <a:r>
              <a:rPr lang="en-US" sz="1600" dirty="0"/>
              <a:t>Computer</a:t>
            </a:r>
          </a:p>
          <a:p>
            <a:pPr marL="756285" lvl="1" indent="-287020">
              <a:lnSpc>
                <a:spcPct val="100000"/>
              </a:lnSpc>
              <a:spcBef>
                <a:spcPts val="509"/>
              </a:spcBef>
              <a:buClr>
                <a:srgbClr val="FF0000"/>
              </a:buClr>
              <a:buFont typeface="Arial MT"/>
              <a:buChar char="–"/>
              <a:tabLst>
                <a:tab pos="756285" algn="l"/>
                <a:tab pos="756920" algn="l"/>
              </a:tabLst>
            </a:pPr>
            <a:r>
              <a:rPr lang="en-US" sz="1600" dirty="0"/>
              <a:t>PC, Laptop, Server</a:t>
            </a:r>
          </a:p>
          <a:p>
            <a:pPr marL="355600" indent="-342900">
              <a:lnSpc>
                <a:spcPct val="100000"/>
              </a:lnSpc>
              <a:spcBef>
                <a:spcPts val="680"/>
              </a:spcBef>
              <a:buClr>
                <a:srgbClr val="FF0000"/>
              </a:buClr>
              <a:buFont typeface="Times New Roman"/>
              <a:buChar char="•"/>
              <a:tabLst>
                <a:tab pos="354965" algn="l"/>
                <a:tab pos="355600" algn="l"/>
              </a:tabLst>
            </a:pPr>
            <a:r>
              <a:rPr lang="en-US" sz="1600" dirty="0"/>
              <a:t>Router, Switch</a:t>
            </a:r>
          </a:p>
          <a:p>
            <a:pPr marL="355600" indent="-342900">
              <a:lnSpc>
                <a:spcPct val="100000"/>
              </a:lnSpc>
              <a:spcBef>
                <a:spcPts val="695"/>
              </a:spcBef>
              <a:buClr>
                <a:srgbClr val="FF0000"/>
              </a:buClr>
              <a:buFont typeface="Times New Roman"/>
              <a:buChar char="•"/>
              <a:tabLst>
                <a:tab pos="354965" algn="l"/>
                <a:tab pos="355600" algn="l"/>
              </a:tabLst>
            </a:pPr>
            <a:r>
              <a:rPr lang="en-US" sz="1600" dirty="0"/>
              <a:t>Phones</a:t>
            </a:r>
          </a:p>
          <a:p>
            <a:pPr marL="355600" indent="-342900">
              <a:lnSpc>
                <a:spcPct val="100000"/>
              </a:lnSpc>
              <a:spcBef>
                <a:spcPts val="705"/>
              </a:spcBef>
              <a:buClr>
                <a:srgbClr val="FF0000"/>
              </a:buClr>
              <a:buFont typeface="Times New Roman"/>
              <a:buChar char="•"/>
              <a:tabLst>
                <a:tab pos="354965" algn="l"/>
                <a:tab pos="355600" algn="l"/>
              </a:tabLst>
            </a:pPr>
            <a:r>
              <a:rPr lang="en-US" sz="1600" dirty="0"/>
              <a:t>SIM Card</a:t>
            </a:r>
          </a:p>
          <a:p>
            <a:pPr marL="355600" indent="-342900">
              <a:lnSpc>
                <a:spcPct val="100000"/>
              </a:lnSpc>
              <a:spcBef>
                <a:spcPts val="700"/>
              </a:spcBef>
              <a:buClr>
                <a:srgbClr val="FF0000"/>
              </a:buClr>
              <a:buFont typeface="Times New Roman"/>
              <a:buChar char="•"/>
              <a:tabLst>
                <a:tab pos="354965" algn="l"/>
                <a:tab pos="355600" algn="l"/>
              </a:tabLst>
            </a:pPr>
            <a:r>
              <a:rPr lang="en-US" sz="1600" dirty="0"/>
              <a:t>ATM Machines</a:t>
            </a:r>
          </a:p>
          <a:p>
            <a:pPr marL="355600" indent="-342900">
              <a:spcBef>
                <a:spcPts val="700"/>
              </a:spcBef>
              <a:buClr>
                <a:srgbClr val="FF0000"/>
              </a:buClr>
              <a:buFont typeface="Times New Roman"/>
              <a:buChar char="•"/>
              <a:tabLst>
                <a:tab pos="354965" algn="l"/>
                <a:tab pos="355600" algn="l"/>
              </a:tabLst>
            </a:pPr>
            <a:r>
              <a:rPr lang="en-US" sz="1600" dirty="0"/>
              <a:t>Game Systems</a:t>
            </a:r>
          </a:p>
          <a:p>
            <a:pPr marL="355600" indent="-342900">
              <a:lnSpc>
                <a:spcPct val="100000"/>
              </a:lnSpc>
              <a:spcBef>
                <a:spcPts val="700"/>
              </a:spcBef>
              <a:buClr>
                <a:srgbClr val="FF0000"/>
              </a:buClr>
              <a:buFont typeface="Times New Roman"/>
              <a:buChar char="•"/>
              <a:tabLst>
                <a:tab pos="354965" algn="l"/>
                <a:tab pos="355600" algn="l"/>
              </a:tabLst>
            </a:pPr>
            <a:endParaRPr lang="en-US" sz="1600" dirty="0"/>
          </a:p>
        </p:txBody>
      </p:sp>
      <p:sp>
        <p:nvSpPr>
          <p:cNvPr id="11" name="Content Placeholder 10">
            <a:extLst>
              <a:ext uri="{FF2B5EF4-FFF2-40B4-BE49-F238E27FC236}">
                <a16:creationId xmlns:a16="http://schemas.microsoft.com/office/drawing/2014/main" id="{0144F71A-63A7-289D-CC06-97D15022DB40}"/>
              </a:ext>
            </a:extLst>
          </p:cNvPr>
          <p:cNvSpPr>
            <a:spLocks noGrp="1"/>
          </p:cNvSpPr>
          <p:nvPr>
            <p:ph sz="half" idx="2"/>
          </p:nvPr>
        </p:nvSpPr>
        <p:spPr/>
        <p:txBody>
          <a:bodyPr>
            <a:normAutofit/>
          </a:bodyPr>
          <a:lstStyle/>
          <a:p>
            <a:pPr marL="355600" indent="-342900">
              <a:spcBef>
                <a:spcPts val="700"/>
              </a:spcBef>
              <a:buClr>
                <a:srgbClr val="FF0000"/>
              </a:buClr>
              <a:buFont typeface="Times New Roman"/>
              <a:buChar char="•"/>
              <a:tabLst>
                <a:tab pos="354965" algn="l"/>
                <a:tab pos="355600" algn="l"/>
              </a:tabLst>
            </a:pPr>
            <a:r>
              <a:rPr lang="en-US" sz="1600" dirty="0"/>
              <a:t>PDA</a:t>
            </a:r>
          </a:p>
          <a:p>
            <a:pPr marL="355600" indent="-343535">
              <a:lnSpc>
                <a:spcPct val="100000"/>
              </a:lnSpc>
              <a:spcBef>
                <a:spcPts val="805"/>
              </a:spcBef>
              <a:buClr>
                <a:srgbClr val="FF0000"/>
              </a:buClr>
              <a:buFont typeface="Times New Roman"/>
              <a:buChar char="•"/>
              <a:tabLst>
                <a:tab pos="355600" algn="l"/>
                <a:tab pos="356235" algn="l"/>
              </a:tabLst>
            </a:pPr>
            <a:r>
              <a:rPr lang="en-US" sz="1600" dirty="0"/>
              <a:t>Digital Cameras</a:t>
            </a:r>
          </a:p>
          <a:p>
            <a:pPr marL="355600" marR="5080" indent="-343535">
              <a:lnSpc>
                <a:spcPct val="100000"/>
              </a:lnSpc>
              <a:spcBef>
                <a:spcPts val="710"/>
              </a:spcBef>
              <a:buClr>
                <a:srgbClr val="FF0000"/>
              </a:buClr>
              <a:buFont typeface="Times New Roman"/>
              <a:buChar char="•"/>
              <a:tabLst>
                <a:tab pos="355600" algn="l"/>
                <a:tab pos="356235" algn="l"/>
              </a:tabLst>
            </a:pPr>
            <a:r>
              <a:rPr lang="en-US" sz="1600" dirty="0"/>
              <a:t>Thumb Drive (aka USB)</a:t>
            </a:r>
          </a:p>
          <a:p>
            <a:pPr marL="355600" indent="-343535">
              <a:lnSpc>
                <a:spcPct val="100000"/>
              </a:lnSpc>
              <a:spcBef>
                <a:spcPts val="700"/>
              </a:spcBef>
              <a:buClr>
                <a:srgbClr val="FF0000"/>
              </a:buClr>
              <a:buFont typeface="Times New Roman"/>
              <a:buChar char="•"/>
              <a:tabLst>
                <a:tab pos="355600" algn="l"/>
                <a:tab pos="356235" algn="l"/>
              </a:tabLst>
            </a:pPr>
            <a:r>
              <a:rPr lang="en-US" sz="1600" dirty="0"/>
              <a:t>Backup Media</a:t>
            </a:r>
          </a:p>
          <a:p>
            <a:pPr marL="184150" indent="0">
              <a:lnSpc>
                <a:spcPct val="100000"/>
              </a:lnSpc>
              <a:spcBef>
                <a:spcPts val="505"/>
              </a:spcBef>
              <a:buNone/>
              <a:tabLst>
                <a:tab pos="756285" algn="l"/>
              </a:tabLst>
            </a:pPr>
            <a:r>
              <a:rPr lang="en-US" sz="1600" dirty="0"/>
              <a:t>	–	CD, DVD, Tapes</a:t>
            </a:r>
          </a:p>
          <a:p>
            <a:pPr marL="355600" indent="-343535">
              <a:lnSpc>
                <a:spcPct val="100000"/>
              </a:lnSpc>
              <a:spcBef>
                <a:spcPts val="670"/>
              </a:spcBef>
              <a:buClr>
                <a:srgbClr val="FF0000"/>
              </a:buClr>
              <a:buFont typeface="Times New Roman"/>
              <a:buChar char="•"/>
              <a:tabLst>
                <a:tab pos="355600" algn="l"/>
                <a:tab pos="356235" algn="l"/>
              </a:tabLst>
            </a:pPr>
            <a:r>
              <a:rPr lang="en-US" sz="1600" dirty="0"/>
              <a:t>Printers</a:t>
            </a:r>
          </a:p>
          <a:p>
            <a:endParaRPr lang="en-US" sz="1600" dirty="0"/>
          </a:p>
        </p:txBody>
      </p:sp>
    </p:spTree>
    <p:extLst>
      <p:ext uri="{BB962C8B-B14F-4D97-AF65-F5344CB8AC3E}">
        <p14:creationId xmlns:p14="http://schemas.microsoft.com/office/powerpoint/2010/main" val="251891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1DD9C2-1B8F-6CCC-D19B-79EB5BC6BEEF}"/>
              </a:ext>
            </a:extLst>
          </p:cNvPr>
          <p:cNvSpPr>
            <a:spLocks noGrp="1"/>
          </p:cNvSpPr>
          <p:nvPr>
            <p:ph type="title"/>
          </p:nvPr>
        </p:nvSpPr>
        <p:spPr/>
        <p:txBody>
          <a:bodyPr/>
          <a:lstStyle/>
          <a:p>
            <a:r>
              <a:rPr lang="en-US" spc="-15" dirty="0"/>
              <a:t>Preparing</a:t>
            </a:r>
            <a:r>
              <a:rPr lang="en-US" spc="15" dirty="0"/>
              <a:t> </a:t>
            </a:r>
            <a:r>
              <a:rPr lang="en-US" spc="-5" dirty="0"/>
              <a:t>a </a:t>
            </a:r>
            <a:r>
              <a:rPr lang="en-US" spc="-10" dirty="0"/>
              <a:t>Digital</a:t>
            </a:r>
            <a:r>
              <a:rPr lang="en-US" spc="5" dirty="0"/>
              <a:t> </a:t>
            </a:r>
            <a:r>
              <a:rPr lang="en-US" spc="-25" dirty="0"/>
              <a:t>Investigation</a:t>
            </a:r>
            <a:endParaRPr lang="en-US" dirty="0"/>
          </a:p>
        </p:txBody>
      </p:sp>
      <p:sp>
        <p:nvSpPr>
          <p:cNvPr id="6" name="Content Placeholder 5">
            <a:extLst>
              <a:ext uri="{FF2B5EF4-FFF2-40B4-BE49-F238E27FC236}">
                <a16:creationId xmlns:a16="http://schemas.microsoft.com/office/drawing/2014/main" id="{25C07B11-8902-9415-71A6-C89B070CEEFE}"/>
              </a:ext>
            </a:extLst>
          </p:cNvPr>
          <p:cNvSpPr>
            <a:spLocks noGrp="1"/>
          </p:cNvSpPr>
          <p:nvPr>
            <p:ph idx="1"/>
          </p:nvPr>
        </p:nvSpPr>
        <p:spPr/>
        <p:txBody>
          <a:bodyPr/>
          <a:lstStyle/>
          <a:p>
            <a:r>
              <a:rPr lang="en-US" dirty="0"/>
              <a:t>Role of digital forensics professional is to gather evidence to prove that a suspect committed a crime or violated a  company policy</a:t>
            </a:r>
          </a:p>
          <a:p>
            <a:r>
              <a:rPr lang="en-US" dirty="0"/>
              <a:t>Collect evidence that can be offered in court or at a corporate inquiry</a:t>
            </a:r>
          </a:p>
          <a:p>
            <a:pPr lvl="1"/>
            <a:r>
              <a:rPr lang="en-US" dirty="0"/>
              <a:t>Investigate the suspect’s computer</a:t>
            </a:r>
          </a:p>
          <a:p>
            <a:pPr lvl="1"/>
            <a:r>
              <a:rPr lang="en-US" dirty="0"/>
              <a:t>Preserve the evidence on a different computer</a:t>
            </a:r>
          </a:p>
          <a:p>
            <a:r>
              <a:rPr lang="en-US" dirty="0"/>
              <a:t>Follow an accepted procedure to prepare a case</a:t>
            </a:r>
          </a:p>
          <a:p>
            <a:endParaRPr lang="en-US" dirty="0"/>
          </a:p>
        </p:txBody>
      </p:sp>
    </p:spTree>
    <p:extLst>
      <p:ext uri="{BB962C8B-B14F-4D97-AF65-F5344CB8AC3E}">
        <p14:creationId xmlns:p14="http://schemas.microsoft.com/office/powerpoint/2010/main" val="4018206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BC4C9-C0CB-3BB2-2D44-0B6DDAA57F92}"/>
              </a:ext>
            </a:extLst>
          </p:cNvPr>
          <p:cNvSpPr>
            <a:spLocks noGrp="1"/>
          </p:cNvSpPr>
          <p:nvPr>
            <p:ph type="title"/>
          </p:nvPr>
        </p:nvSpPr>
        <p:spPr/>
        <p:txBody>
          <a:bodyPr/>
          <a:lstStyle/>
          <a:p>
            <a:r>
              <a:rPr lang="en-US" spc="-10" dirty="0"/>
              <a:t>Overview</a:t>
            </a:r>
            <a:r>
              <a:rPr lang="en-US" spc="-35" dirty="0"/>
              <a:t> </a:t>
            </a:r>
            <a:r>
              <a:rPr lang="en-US" spc="-5" dirty="0"/>
              <a:t>of a</a:t>
            </a:r>
            <a:r>
              <a:rPr lang="en-US" dirty="0"/>
              <a:t> </a:t>
            </a:r>
            <a:r>
              <a:rPr lang="en-US" spc="-15" dirty="0"/>
              <a:t>Digital</a:t>
            </a:r>
            <a:r>
              <a:rPr lang="en-US" spc="20" dirty="0"/>
              <a:t> </a:t>
            </a:r>
            <a:r>
              <a:rPr lang="en-US" spc="-10" dirty="0"/>
              <a:t>Crime</a:t>
            </a:r>
            <a:endParaRPr lang="en-US" dirty="0"/>
          </a:p>
        </p:txBody>
      </p:sp>
      <p:sp>
        <p:nvSpPr>
          <p:cNvPr id="3" name="Content Placeholder 2">
            <a:extLst>
              <a:ext uri="{FF2B5EF4-FFF2-40B4-BE49-F238E27FC236}">
                <a16:creationId xmlns:a16="http://schemas.microsoft.com/office/drawing/2014/main" id="{BC9893E6-D3C6-1A3A-9BEB-6C606DECCC27}"/>
              </a:ext>
            </a:extLst>
          </p:cNvPr>
          <p:cNvSpPr>
            <a:spLocks noGrp="1"/>
          </p:cNvSpPr>
          <p:nvPr>
            <p:ph idx="1"/>
          </p:nvPr>
        </p:nvSpPr>
        <p:spPr/>
        <p:txBody>
          <a:bodyPr>
            <a:normAutofit/>
          </a:bodyPr>
          <a:lstStyle/>
          <a:p>
            <a:r>
              <a:rPr lang="en-US" dirty="0"/>
              <a:t>Digital media can contain information that helps law  enforcement determine:</a:t>
            </a:r>
          </a:p>
          <a:p>
            <a:pPr lvl="1"/>
            <a:r>
              <a:rPr lang="en-US" dirty="0"/>
              <a:t>Chain of events leading to a crime</a:t>
            </a:r>
          </a:p>
          <a:p>
            <a:pPr lvl="1"/>
            <a:r>
              <a:rPr lang="en-US" dirty="0"/>
              <a:t>Evidence that can lead to a conviction</a:t>
            </a:r>
          </a:p>
          <a:p>
            <a:r>
              <a:rPr lang="en-US" dirty="0"/>
              <a:t>Law enforcement officers should follow proper procedure when acquiring the evidence</a:t>
            </a:r>
          </a:p>
          <a:p>
            <a:r>
              <a:rPr lang="en-US" dirty="0"/>
              <a:t>Digital evidence can be easily altered by an overeager investigator</a:t>
            </a:r>
          </a:p>
          <a:p>
            <a:endParaRPr lang="en-US" dirty="0"/>
          </a:p>
        </p:txBody>
      </p:sp>
    </p:spTree>
    <p:extLst>
      <p:ext uri="{BB962C8B-B14F-4D97-AF65-F5344CB8AC3E}">
        <p14:creationId xmlns:p14="http://schemas.microsoft.com/office/powerpoint/2010/main" val="534274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A6F7F82-D8AD-EF67-1E44-945012EBE3D1}"/>
              </a:ext>
            </a:extLst>
          </p:cNvPr>
          <p:cNvSpPr>
            <a:spLocks noGrp="1"/>
          </p:cNvSpPr>
          <p:nvPr>
            <p:ph type="title"/>
          </p:nvPr>
        </p:nvSpPr>
        <p:spPr>
          <a:xfrm>
            <a:off x="980014" y="2606357"/>
            <a:ext cx="2835464" cy="1254868"/>
          </a:xfrm>
        </p:spPr>
        <p:txBody>
          <a:bodyPr anchor="b">
            <a:normAutofit/>
          </a:bodyPr>
          <a:lstStyle/>
          <a:p>
            <a:r>
              <a:rPr lang="en-US" sz="2800" dirty="0">
                <a:solidFill>
                  <a:srgbClr val="262626"/>
                </a:solidFill>
              </a:rPr>
              <a:t>Examining a digital crime</a:t>
            </a:r>
          </a:p>
        </p:txBody>
      </p:sp>
      <p:sp useBgFill="1">
        <p:nvSpPr>
          <p:cNvPr id="15" name="Rectangle 14">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ject 4">
            <a:extLst>
              <a:ext uri="{FF2B5EF4-FFF2-40B4-BE49-F238E27FC236}">
                <a16:creationId xmlns:a16="http://schemas.microsoft.com/office/drawing/2014/main" id="{D497CF5E-3F2D-7A70-B45A-25E674830B1C}"/>
              </a:ext>
            </a:extLst>
          </p:cNvPr>
          <p:cNvPicPr/>
          <p:nvPr/>
        </p:nvPicPr>
        <p:blipFill>
          <a:blip r:embed="rId3" cstate="print"/>
          <a:stretch>
            <a:fillRect/>
          </a:stretch>
        </p:blipFill>
        <p:spPr>
          <a:xfrm>
            <a:off x="5435910" y="807045"/>
            <a:ext cx="6098041" cy="5192863"/>
          </a:xfrm>
          <a:prstGeom prst="rect">
            <a:avLst/>
          </a:prstGeom>
        </p:spPr>
      </p:pic>
    </p:spTree>
    <p:extLst>
      <p:ext uri="{BB962C8B-B14F-4D97-AF65-F5344CB8AC3E}">
        <p14:creationId xmlns:p14="http://schemas.microsoft.com/office/powerpoint/2010/main" val="908960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FFEE18-8BE6-5517-6640-8437762C17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C8ABCC-0814-317C-90FD-31D13E330AEB}"/>
              </a:ext>
            </a:extLst>
          </p:cNvPr>
          <p:cNvSpPr>
            <a:spLocks noGrp="1"/>
          </p:cNvSpPr>
          <p:nvPr>
            <p:ph type="title"/>
          </p:nvPr>
        </p:nvSpPr>
        <p:spPr/>
        <p:txBody>
          <a:bodyPr/>
          <a:lstStyle/>
          <a:p>
            <a:r>
              <a:rPr lang="en-US" dirty="0"/>
              <a:t>Chain of custody</a:t>
            </a:r>
          </a:p>
        </p:txBody>
      </p:sp>
      <p:sp>
        <p:nvSpPr>
          <p:cNvPr id="3" name="Content Placeholder 2">
            <a:extLst>
              <a:ext uri="{FF2B5EF4-FFF2-40B4-BE49-F238E27FC236}">
                <a16:creationId xmlns:a16="http://schemas.microsoft.com/office/drawing/2014/main" id="{5D3374BA-DF5F-1BFF-37F8-D343EC5A0557}"/>
              </a:ext>
            </a:extLst>
          </p:cNvPr>
          <p:cNvSpPr>
            <a:spLocks noGrp="1"/>
          </p:cNvSpPr>
          <p:nvPr>
            <p:ph idx="1"/>
          </p:nvPr>
        </p:nvSpPr>
        <p:spPr/>
        <p:txBody>
          <a:bodyPr>
            <a:normAutofit lnSpcReduction="10000"/>
          </a:bodyPr>
          <a:lstStyle/>
          <a:p>
            <a:r>
              <a:rPr lang="en-US" dirty="0"/>
              <a:t>Route the evidence takes from the time you find it until the case is closed or goes to court</a:t>
            </a:r>
          </a:p>
          <a:p>
            <a:r>
              <a:rPr lang="en-US" dirty="0"/>
              <a:t>Due to the fact digital evidence can theoretically be altered, attorneys have argued that digital evidence is inherently less reliable than other forms of evidence. Therefore, chain of custody must be maintained to preserve the </a:t>
            </a:r>
            <a:r>
              <a:rPr lang="en-US" b="1" dirty="0"/>
              <a:t>integrity</a:t>
            </a:r>
            <a:r>
              <a:rPr lang="en-US" dirty="0"/>
              <a:t> of digital evidence as it passes through the stages of investigation. For example, cryptographic hash functions are widely used to ensure digital evidence integrity. It is crucial to preserve digital crime scene during a digital investigation.</a:t>
            </a:r>
          </a:p>
          <a:p>
            <a:endParaRPr lang="en-US" dirty="0"/>
          </a:p>
        </p:txBody>
      </p:sp>
    </p:spTree>
    <p:extLst>
      <p:ext uri="{BB962C8B-B14F-4D97-AF65-F5344CB8AC3E}">
        <p14:creationId xmlns:p14="http://schemas.microsoft.com/office/powerpoint/2010/main" val="377670310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1443</TotalTime>
  <Words>1467</Words>
  <Application>Microsoft Office PowerPoint</Application>
  <PresentationFormat>Widescreen</PresentationFormat>
  <Paragraphs>96</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Arial MT</vt:lpstr>
      <vt:lpstr>Garamond</vt:lpstr>
      <vt:lpstr>Times New Roman</vt:lpstr>
      <vt:lpstr>Organic</vt:lpstr>
      <vt:lpstr>Digital Forensics</vt:lpstr>
      <vt:lpstr>"What one man can invent; another can discover."</vt:lpstr>
      <vt:lpstr>What is Forensics?</vt:lpstr>
      <vt:lpstr>Digital Forensics</vt:lpstr>
      <vt:lpstr>Digital Investigation focuses on digital devices</vt:lpstr>
      <vt:lpstr>Preparing a Digital Investigation</vt:lpstr>
      <vt:lpstr>Overview of a Digital Crime</vt:lpstr>
      <vt:lpstr>Examining a digital crime</vt:lpstr>
      <vt:lpstr>Chain of custody</vt:lpstr>
      <vt:lpstr>Chain of custody (continued)</vt:lpstr>
      <vt:lpstr>Single-evidence form</vt:lpstr>
      <vt:lpstr>Multi-evidence form</vt:lpstr>
      <vt:lpstr>Types of computer forensics </vt:lpstr>
      <vt:lpstr>Types of computer forensics</vt:lpstr>
      <vt:lpstr>File system forensics</vt:lpstr>
      <vt:lpstr>Memory forensics</vt:lpstr>
      <vt:lpstr>Operating System Forensics</vt:lpstr>
      <vt:lpstr>Network Forensics</vt:lpstr>
      <vt:lpstr>Malware Forensics</vt:lpstr>
      <vt:lpstr>Mobile Device Forensics</vt:lpstr>
      <vt:lpstr>Procedures for conducting digital Forensics investigation</vt:lpstr>
      <vt:lpstr>Methodological models</vt:lpstr>
      <vt:lpstr>Rodney McKemmish model</vt:lpstr>
      <vt:lpstr>Identification</vt:lpstr>
      <vt:lpstr>Preservation</vt:lpstr>
      <vt:lpstr>Analysis</vt:lpstr>
      <vt:lpstr>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Forensic</dc:title>
  <dc:creator>Safaa Hriez</dc:creator>
  <cp:lastModifiedBy>Safaa Hriez</cp:lastModifiedBy>
  <cp:revision>70</cp:revision>
  <dcterms:created xsi:type="dcterms:W3CDTF">2024-03-05T10:29:29Z</dcterms:created>
  <dcterms:modified xsi:type="dcterms:W3CDTF">2024-03-06T10:33:19Z</dcterms:modified>
</cp:coreProperties>
</file>