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74DE8-A385-4A7B-A1CB-EFDBC03348D2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ECB2E-6E2F-4926-A08B-74D2F5309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7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B78A-6F8C-6F2C-666A-70795C57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1A41B-EE77-F386-6D01-398BE7D28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B420-04B3-0E14-E549-2BAA0353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6683D-8EDE-4B86-8E1E-069DC202E1B5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23988-8C52-2D9F-20A2-CBD73A2E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3EF9-C5E8-9755-3171-B5CF849D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31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2F5C-47B6-1C23-1C64-CEA55593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C72E-E15A-7E84-B3B7-A4542EEE1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2E3C-8D1E-9433-38A5-D34DD8C1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BB5-E592-404D-9EEF-A4A5280F1A0E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F69C-C2DA-03C4-CE97-39A47D05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F471-6AB2-9FD2-1C57-7154CA07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5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AAF27-5475-DC86-31EA-7EAB26C28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9C2EF-4DAA-E778-9328-E514F7A5A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DB6B1-305C-D13F-E50B-F496920C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53346-6B8A-474B-8256-1D9651A9D95C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8B05-F859-4640-F930-563BE2DA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1183-A446-597E-7DB8-254F7DC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72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BF43-3BEB-E713-4882-A9663C909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AF9D-EA60-33A4-DABB-08B01564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A2AB-2AAA-7D20-820A-0AE7616A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7122-12BE-4C9A-921E-9EAAF28F82A3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B07A-06E5-DF65-259C-A1069D8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778BE-49F8-E25C-91D4-BA626260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1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D62B-8552-5D19-8988-D7891FFB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7987-5568-2847-160A-08C6B04C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276B-FF9B-E1EB-A200-41A43576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E3BD-2C65-4216-9730-2B648E0439EE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6588-70B2-8A9F-C320-602813E7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11B4-A3EB-8975-D929-42B7A1B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97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C44B-9609-1D69-1D4B-C354AD33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DE858-E9B1-5ABE-07BC-AD971DDC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8BA3-CF6D-EB2D-FF1E-09D676AB5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5BC5-30CE-A0EB-A853-36AA0B51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E0A49-39DB-4D24-A2F1-61CF06E29344}" type="datetime1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33001-0524-10DE-A896-DFDC1A07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9F77-B8D2-3C38-E6A8-FB972209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8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325D-98DB-D75A-6AB3-41FD659A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C930A-0089-982A-3ECD-81C9A762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AEECB-D048-4A6E-FD43-86EF271E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19426-9154-BAEC-BD82-EA4E06291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76124-757E-57CE-A79C-8E2EB380D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F3215-DC30-A7E0-CAA4-1E8091E8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4D224-D468-4A75-82A9-21A51AB81616}" type="datetime1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4FD19-499B-4D0D-F3B6-58D5BA17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9A6F8-10C7-D365-F6C4-6063FB71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90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D8DA-D953-8E7F-2EEC-89B379D7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2FBA8-993A-CF47-55A3-1184C5A5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09270-BF3E-4980-AD8E-5A535E715841}" type="datetime1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E24D2-3311-67AB-3644-8D721D3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459AE-8BAC-7385-B42B-E7354E62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5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9FE1A-D3D5-9602-D017-03838D40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1707-61A9-40EE-A49F-326F8E6C6A2B}" type="datetime1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E88EC-C74A-B2E9-2863-33841A0E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AC18-9AE6-54D1-5F56-55524972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5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B308-3E87-951E-898B-0A497FDF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EE48-F9E0-7DB1-25E1-DB579674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B7C16-B5AE-E172-EC99-12A10978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4974-97FC-2B7D-F37D-44C06174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C594-0D8B-4881-8937-89E2089AECED}" type="datetime1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76EF-A64B-BDA9-0C1B-74016138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001F-3AC2-65A2-6FD1-F9F5EF1E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0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74E5-D163-E03A-1257-078DF216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45038-09F1-CCCC-BA7F-FD4681C66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560B4-3376-751A-D9FB-88C05F38C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2D2E-F820-06E2-E059-29A1FD9A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F5AD-E873-4252-91BC-967E6F66EEAA}" type="datetime1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8A0B6-C75B-035F-60B4-0E970F2F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88548-58F2-4748-C415-4928239C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F622A-9976-4E21-2FC6-D842BE6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43BB0-AC82-B642-CCC1-6F32D5F6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F550-BE76-9102-819A-063F5AE4D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BDB2-F067-4C00-97C6-D3E2B949D65B}" type="datetime1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CE40-3810-E7F3-138D-5593EA4C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Eng. Asmaa Lafi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7430-DCB6-4CBC-4CEF-557D7392B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09CD7-D181-4052-95B8-DAB335BFFB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CF32-F3C7-B4AB-EA98-1B9EAC082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A42A0-CCDC-D97D-BB86-DFD275033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computer with a shield and keyboard&#10;&#10;Description automatically generated">
            <a:extLst>
              <a:ext uri="{FF2B5EF4-FFF2-40B4-BE49-F238E27FC236}">
                <a16:creationId xmlns:a16="http://schemas.microsoft.com/office/drawing/2014/main" id="{761F3927-EF23-65FF-5A19-F1577648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9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9F7A-6007-D5B5-74E9-D0851BC6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17838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C3F7-FDE9-337B-B7DA-0A334B51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9596"/>
            <a:ext cx="10997629" cy="6195316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P1 Conduct a comprehensive background study, including the importance of solving the problem, a literature review relevant to the topic, and evidence of research on existing solutions in computing.</a:t>
            </a:r>
            <a:endParaRPr lang="en-GB" sz="26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rgbClr val="00B050"/>
                </a:solidFill>
              </a:rPr>
              <a:t>1-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rgbClr val="00B050"/>
                </a:solidFill>
              </a:rPr>
              <a:t>Define the Problem and Its Importance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Identify the Problem</a:t>
            </a:r>
            <a:r>
              <a:rPr lang="en-GB" sz="2000" dirty="0">
                <a:solidFill>
                  <a:srgbClr val="00B050"/>
                </a:solidFill>
              </a:rPr>
              <a:t>: Clearly define the specific problem you are addressing. Be precise about the context and scope of the problem.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Explain the Importance</a:t>
            </a:r>
            <a:r>
              <a:rPr lang="en-GB" sz="2000" dirty="0">
                <a:solidFill>
                  <a:srgbClr val="00B050"/>
                </a:solidFill>
              </a:rPr>
              <a:t>: Discuss why solving this problem is significant. Consider the impact on society, technology, industry, or a particular field. Highlight any gaps or challenges that make this problem particularly pressing.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>
                <a:solidFill>
                  <a:srgbClr val="00B050"/>
                </a:solidFill>
              </a:rPr>
              <a:t>2- Conduct a Literature Review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Search for Relevant Literature</a:t>
            </a:r>
            <a:r>
              <a:rPr lang="en-GB" sz="2000" dirty="0">
                <a:solidFill>
                  <a:srgbClr val="00B050"/>
                </a:solidFill>
              </a:rPr>
              <a:t>: Use academic databases (e.g., Google Scholar, IEEE Xplore, ACM Digital Library) to find research papers, articles, and books related to your topic. Look for both foundational studies and recent advancements.</a:t>
            </a:r>
          </a:p>
          <a:p>
            <a:pPr lvl="1"/>
            <a:r>
              <a:rPr lang="en-GB" sz="2000" b="1" dirty="0">
                <a:solidFill>
                  <a:srgbClr val="00B050"/>
                </a:solidFill>
              </a:rPr>
              <a:t>Organize the Review</a:t>
            </a:r>
            <a:r>
              <a:rPr lang="en-GB" sz="2000" dirty="0">
                <a:solidFill>
                  <a:srgbClr val="00B050"/>
                </a:solidFill>
              </a:rPr>
              <a:t>: Categorize the literature based on themes, methodologies, or perspectives. </a:t>
            </a:r>
          </a:p>
          <a:p>
            <a:pPr lvl="1"/>
            <a:r>
              <a:rPr lang="en-GB" sz="2000" b="1" dirty="0" err="1">
                <a:solidFill>
                  <a:srgbClr val="00B050"/>
                </a:solidFill>
              </a:rPr>
              <a:t>Analyze</a:t>
            </a:r>
            <a:r>
              <a:rPr lang="en-GB" sz="2000" b="1" dirty="0">
                <a:solidFill>
                  <a:srgbClr val="00B050"/>
                </a:solidFill>
              </a:rPr>
              <a:t> Sources</a:t>
            </a:r>
            <a:r>
              <a:rPr lang="en-GB" sz="2000" dirty="0">
                <a:solidFill>
                  <a:srgbClr val="00B050"/>
                </a:solidFill>
              </a:rPr>
              <a:t>: Summarize and evaluate the findings from each source. Discuss the strengths, weaknesses, and relevance to your problem.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1AAD84-C3AC-4347-A0D9-12C835AE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49930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5A492-95DB-F0D8-E973-F8CBBCEE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175"/>
            <a:ext cx="10515600" cy="55707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3. Research Existing Solutions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Identify Existing Solutions</a:t>
            </a:r>
            <a:r>
              <a:rPr lang="en-GB" sz="2200" dirty="0">
                <a:solidFill>
                  <a:srgbClr val="00B050"/>
                </a:solidFill>
              </a:rPr>
              <a:t>: Investigate the current solutions or approaches to the problem. This might include algorithms, software systems, frameworks, or methodologies.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Evaluate Their Effectiveness</a:t>
            </a:r>
            <a:r>
              <a:rPr lang="en-GB" sz="2200" dirty="0">
                <a:solidFill>
                  <a:srgbClr val="00B050"/>
                </a:solidFill>
              </a:rPr>
              <a:t>: </a:t>
            </a:r>
            <a:r>
              <a:rPr lang="en-GB" sz="2200" dirty="0" err="1">
                <a:solidFill>
                  <a:srgbClr val="00B050"/>
                </a:solidFill>
              </a:rPr>
              <a:t>Analyze</a:t>
            </a:r>
            <a:r>
              <a:rPr lang="en-GB" sz="2200" dirty="0">
                <a:solidFill>
                  <a:srgbClr val="00B050"/>
                </a:solidFill>
              </a:rPr>
              <a:t> how well these solutions address the problem. Discuss their advantages, limitations, and any unresolved issues.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Provide Evidence of Research</a:t>
            </a:r>
            <a:r>
              <a:rPr lang="en-GB" sz="2200" dirty="0">
                <a:solidFill>
                  <a:srgbClr val="00B050"/>
                </a:solidFill>
              </a:rPr>
              <a:t>: Support your analysis with data, case studies, or experiments from the literature.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4. Synthesize Findings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Identify Gaps or Opportunities</a:t>
            </a:r>
            <a:r>
              <a:rPr lang="en-GB" dirty="0">
                <a:solidFill>
                  <a:srgbClr val="00B050"/>
                </a:solidFill>
              </a:rPr>
              <a:t>: Based on your literature review and research on existing solutions, </a:t>
            </a:r>
            <a:r>
              <a:rPr lang="en-GB" u="sng" dirty="0">
                <a:solidFill>
                  <a:srgbClr val="00B050"/>
                </a:solidFill>
              </a:rPr>
              <a:t>highlight any gaps that your work could address</a:t>
            </a:r>
            <a:r>
              <a:rPr lang="en-GB" dirty="0">
                <a:solidFill>
                  <a:srgbClr val="00B050"/>
                </a:solidFill>
              </a:rPr>
              <a:t>. </a:t>
            </a:r>
            <a:r>
              <a:rPr lang="en-GB" u="sng" dirty="0">
                <a:solidFill>
                  <a:srgbClr val="00B050"/>
                </a:solidFill>
              </a:rPr>
              <a:t>Discuss how your approach might offer a novel solution or improve upon existing ones.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5. Document Your Study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Write a Comprehensive Report</a:t>
            </a:r>
            <a:r>
              <a:rPr lang="en-GB" dirty="0">
                <a:solidFill>
                  <a:srgbClr val="00B050"/>
                </a:solidFill>
              </a:rPr>
              <a:t>: Compile your findings into a well-structured document. Include sections for the problem statement, literature review, existing solutions, and your analysis.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Use Proper Citations</a:t>
            </a:r>
            <a:r>
              <a:rPr lang="en-GB" dirty="0">
                <a:solidFill>
                  <a:srgbClr val="00B050"/>
                </a:solidFill>
              </a:rPr>
              <a:t>: Ensure all sources are cited correctly using a consistent citation style (e.g., Harvard).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27DFA0-6225-5544-C785-3FB49B75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3155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2EBFD-3D04-1F5B-1896-A091976C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6267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 Describe the problem in detail, including user requirements, objectives, constraints, and relevant computing characteristics.</a:t>
            </a:r>
          </a:p>
          <a:p>
            <a:pPr marL="0" indent="0">
              <a:buNone/>
            </a:pPr>
            <a:r>
              <a:rPr lang="en-GB" b="1" dirty="0"/>
              <a:t>1</a:t>
            </a:r>
            <a:r>
              <a:rPr lang="en-GB" b="1" dirty="0">
                <a:solidFill>
                  <a:srgbClr val="00B050"/>
                </a:solidFill>
              </a:rPr>
              <a:t>. Identify User Requirements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Understand User Needs</a:t>
            </a:r>
            <a:r>
              <a:rPr lang="en-GB" sz="2200" dirty="0">
                <a:solidFill>
                  <a:srgbClr val="00B050"/>
                </a:solidFill>
              </a:rPr>
              <a:t>: Identify who the end-users or stakeholders are and what they need from the solution. 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Gather Input</a:t>
            </a:r>
            <a:r>
              <a:rPr lang="en-GB" sz="2200" dirty="0">
                <a:solidFill>
                  <a:srgbClr val="00B050"/>
                </a:solidFill>
              </a:rPr>
              <a:t>: Conduct surveys, interviews, or focus groups with potential users to gather insights into their expectations and needs.</a:t>
            </a:r>
          </a:p>
          <a:p>
            <a:pPr lvl="1"/>
            <a:r>
              <a:rPr lang="en-GB" sz="2200" b="1" dirty="0">
                <a:solidFill>
                  <a:srgbClr val="00B050"/>
                </a:solidFill>
              </a:rPr>
              <a:t>Document Requirements</a:t>
            </a:r>
            <a:r>
              <a:rPr lang="en-GB" sz="2200" dirty="0">
                <a:solidFill>
                  <a:srgbClr val="00B050"/>
                </a:solidFill>
              </a:rPr>
              <a:t>: List both functional and non-functional requirements. Functional requirements specify what the system should do, while non-functional requirements (reliability, and scalability).</a:t>
            </a:r>
          </a:p>
          <a:p>
            <a:pPr marL="0" indent="0">
              <a:buNone/>
            </a:pPr>
            <a:r>
              <a:rPr lang="en-GB" b="1" dirty="0"/>
              <a:t>2. </a:t>
            </a:r>
            <a:r>
              <a:rPr lang="en-GB" b="1" dirty="0">
                <a:solidFill>
                  <a:srgbClr val="00B050"/>
                </a:solidFill>
              </a:rPr>
              <a:t>Define Objectives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Set Clear Goals</a:t>
            </a:r>
            <a:r>
              <a:rPr lang="en-GB" dirty="0">
                <a:solidFill>
                  <a:srgbClr val="00B050"/>
                </a:solidFill>
              </a:rPr>
              <a:t>: Define the primary objectives of the solution. What are the desired outcomes? How will you measure success? 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Prioritize Objectives</a:t>
            </a:r>
            <a:r>
              <a:rPr lang="en-GB" dirty="0">
                <a:solidFill>
                  <a:srgbClr val="00B050"/>
                </a:solidFill>
              </a:rPr>
              <a:t>: Rank the objectives in order of importance. This helps focus the development process on what's most critical.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1F6B97-175E-7777-92B5-5843715B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416258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B417-01BF-9A1F-FF9A-C9150246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3</a:t>
            </a:r>
            <a:r>
              <a:rPr lang="en-GB" b="1" dirty="0">
                <a:solidFill>
                  <a:srgbClr val="00B050"/>
                </a:solidFill>
              </a:rPr>
              <a:t>. Identify Constraints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Technical Constraints</a:t>
            </a:r>
            <a:r>
              <a:rPr lang="en-GB" dirty="0">
                <a:solidFill>
                  <a:srgbClr val="00B050"/>
                </a:solidFill>
              </a:rPr>
              <a:t>: Consider the limitations of technology, such as hardware, software, and network capabilities, programming languages, platforms, and system compatibility.</a:t>
            </a:r>
          </a:p>
          <a:p>
            <a:pPr lvl="1"/>
            <a:r>
              <a:rPr lang="en-GB" b="1" dirty="0">
                <a:solidFill>
                  <a:srgbClr val="00B050"/>
                </a:solidFill>
              </a:rPr>
              <a:t>Resource Constraints</a:t>
            </a:r>
            <a:r>
              <a:rPr lang="en-GB" dirty="0">
                <a:solidFill>
                  <a:srgbClr val="00B050"/>
                </a:solidFill>
              </a:rPr>
              <a:t>: Account for limitations in time, budget, and personnel. Discuss how these constraints might impact the development process or final solution.</a:t>
            </a:r>
          </a:p>
          <a:p>
            <a:pPr marL="0" indent="0">
              <a:buNone/>
            </a:pPr>
            <a:r>
              <a:rPr lang="en-GB" b="1" dirty="0"/>
              <a:t>4. Discuss Relevant Computing Characteristics</a:t>
            </a:r>
          </a:p>
          <a:p>
            <a:pPr lvl="1"/>
            <a:r>
              <a:rPr lang="en-GB" b="1" dirty="0"/>
              <a:t>System Architecture</a:t>
            </a:r>
            <a:r>
              <a:rPr lang="en-GB" dirty="0"/>
              <a:t>: Describe the overall architecture of the system, including how different components interact, data flow….</a:t>
            </a:r>
          </a:p>
          <a:p>
            <a:pPr lvl="1"/>
            <a:r>
              <a:rPr lang="en-GB" b="1" dirty="0"/>
              <a:t>Performance Characteristics</a:t>
            </a:r>
            <a:r>
              <a:rPr lang="en-GB" dirty="0"/>
              <a:t>: Address computing aspects such as processing speed, memory usage, data storage, and network bandwidth requirements.</a:t>
            </a:r>
          </a:p>
          <a:p>
            <a:pPr lvl="1"/>
            <a:r>
              <a:rPr lang="en-GB" b="1" dirty="0"/>
              <a:t>Scalability and Maintainability</a:t>
            </a:r>
            <a:r>
              <a:rPr lang="en-GB" dirty="0"/>
              <a:t>: Consider how the system will scale with increased usage and how easily it can be maintained or upgraded over time.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C9C2B3-0F4F-107D-624F-77210EA4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336782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9900-69E7-35E5-39E0-CE01E726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4804"/>
            <a:ext cx="10515600" cy="5622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P3 Develop a detailed project timeline using project management tools (e.g., project schedule).</a:t>
            </a:r>
          </a:p>
          <a:p>
            <a:pPr marL="0" indent="0">
              <a:buNone/>
            </a:pPr>
            <a:r>
              <a:rPr lang="en-GB" b="1" dirty="0"/>
              <a:t>1. Identify Project Phases and Tasks</a:t>
            </a:r>
          </a:p>
          <a:p>
            <a:pPr lvl="1"/>
            <a:r>
              <a:rPr lang="en-GB" b="1" dirty="0"/>
              <a:t>Break Down the Project</a:t>
            </a:r>
            <a:r>
              <a:rPr lang="en-GB" dirty="0"/>
              <a:t>: Divide your project into major phases (e.g., initiation, planning, execution, monitoring, and closure).</a:t>
            </a:r>
          </a:p>
          <a:p>
            <a:pPr lvl="1"/>
            <a:r>
              <a:rPr lang="en-GB" b="1" dirty="0"/>
              <a:t>List Tasks and Subtasks</a:t>
            </a:r>
            <a:r>
              <a:rPr lang="en-GB" dirty="0"/>
              <a:t>: Identify all the tasks required to complete each phase. Include subtasks for detailed work. For example, if a phase involves software development, tasks might include requirements gathering, design, coding, testing, and deployment.</a:t>
            </a:r>
          </a:p>
          <a:p>
            <a:pPr marL="0" indent="0">
              <a:buNone/>
            </a:pPr>
            <a:r>
              <a:rPr lang="en-GB" b="1" dirty="0"/>
              <a:t>2. Determine Task Dependencies</a:t>
            </a:r>
          </a:p>
          <a:p>
            <a:pPr lvl="1"/>
            <a:r>
              <a:rPr lang="en-GB" b="1" dirty="0"/>
              <a:t>Identify Dependencies</a:t>
            </a:r>
            <a:r>
              <a:rPr lang="en-GB" dirty="0"/>
              <a:t>: Understand which tasks depend on the completion of others. </a:t>
            </a:r>
          </a:p>
          <a:p>
            <a:pPr lvl="1"/>
            <a:r>
              <a:rPr lang="en-GB" b="1" dirty="0"/>
              <a:t>*Use Dependency Types</a:t>
            </a:r>
            <a:r>
              <a:rPr lang="en-GB" dirty="0"/>
              <a:t>: Familiarize yourself with dependency types, such as Finish-to-Start (FS), Start-to-Start (SS), Finish-to-Finish (FF), and Start-to-Finish (SF).</a:t>
            </a:r>
          </a:p>
          <a:p>
            <a:pPr marL="0" indent="0">
              <a:buNone/>
            </a:pPr>
            <a:r>
              <a:rPr lang="en-GB" b="1" dirty="0"/>
              <a:t>3. Estimate Time for Each Task</a:t>
            </a:r>
          </a:p>
          <a:p>
            <a:pPr lvl="1"/>
            <a:r>
              <a:rPr lang="en-GB" b="1" dirty="0"/>
              <a:t>Assess Duration</a:t>
            </a:r>
            <a:r>
              <a:rPr lang="en-GB" dirty="0"/>
              <a:t>: Estimate how long each task and subtask will take to complete. </a:t>
            </a:r>
          </a:p>
          <a:p>
            <a:pPr lvl="1"/>
            <a:r>
              <a:rPr lang="en-GB" b="1" dirty="0"/>
              <a:t>Consider Resources</a:t>
            </a:r>
            <a:r>
              <a:rPr lang="en-GB" dirty="0"/>
              <a:t>: Factor in the availability of resources, such as team members, tools, and budget, as they can affect the duration of tasks.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DDC91-F503-60CD-25A2-0682102F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40653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3A267-BDF7-235B-8FD6-8151C4235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109" y="431514"/>
            <a:ext cx="10757043" cy="59692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4. Develop the Project Timeline</a:t>
            </a:r>
          </a:p>
          <a:p>
            <a:pPr lvl="1"/>
            <a:r>
              <a:rPr lang="en-GB" b="1" dirty="0"/>
              <a:t>Use Project Management Tools</a:t>
            </a:r>
          </a:p>
          <a:p>
            <a:pPr lvl="2"/>
            <a:r>
              <a:rPr lang="en-GB" b="1" dirty="0"/>
              <a:t>Create Gantt Charts</a:t>
            </a:r>
            <a:r>
              <a:rPr lang="en-GB" dirty="0"/>
              <a:t>: </a:t>
            </a:r>
          </a:p>
          <a:p>
            <a:pPr lvl="2"/>
            <a:r>
              <a:rPr lang="en-GB" b="1" dirty="0"/>
              <a:t>Input Tasks and Dependencies</a:t>
            </a:r>
            <a:endParaRPr lang="en-GB" dirty="0"/>
          </a:p>
          <a:p>
            <a:pPr lvl="2"/>
            <a:r>
              <a:rPr lang="en-GB" b="1" dirty="0"/>
              <a:t>Set Milestones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b="1" dirty="0"/>
              <a:t>5. Allocate Resources</a:t>
            </a:r>
          </a:p>
          <a:p>
            <a:pPr lvl="1"/>
            <a:r>
              <a:rPr lang="en-GB" b="1" dirty="0"/>
              <a:t>Assign Tasks to Team Members</a:t>
            </a:r>
            <a:r>
              <a:rPr lang="en-GB" dirty="0"/>
              <a:t>: In your project management tool, assign specific tasks to team members based on their skills and availability.</a:t>
            </a:r>
          </a:p>
          <a:p>
            <a:endParaRPr lang="en-GB" b="1" dirty="0"/>
          </a:p>
          <a:p>
            <a:r>
              <a:rPr lang="en-GB" b="1" dirty="0"/>
              <a:t>6. Review and Adjust the Timeline</a:t>
            </a:r>
          </a:p>
          <a:p>
            <a:pPr lvl="1"/>
            <a:r>
              <a:rPr lang="en-GB" b="1" dirty="0"/>
              <a:t>Review the Timeline</a:t>
            </a:r>
            <a:r>
              <a:rPr lang="en-GB" dirty="0"/>
              <a:t>: Check the timeline for feasibility. Make sure that all tasks are scheduled logically and that dependencies are correctly accounted for.</a:t>
            </a:r>
          </a:p>
          <a:p>
            <a:pPr lvl="1"/>
            <a:r>
              <a:rPr lang="en-GB" b="1" dirty="0"/>
              <a:t>Adjust for Flexibility</a:t>
            </a:r>
            <a:r>
              <a:rPr lang="en-GB" dirty="0"/>
              <a:t>: Build in some buffer time to account for unexpected delays or challenges. This flexibility will help you stay on track even if issues arise.</a:t>
            </a:r>
          </a:p>
          <a:p>
            <a:pPr lvl="1"/>
            <a:r>
              <a:rPr lang="en-GB" b="1" dirty="0"/>
              <a:t>Seek Feedback</a:t>
            </a:r>
            <a:r>
              <a:rPr lang="en-GB" dirty="0"/>
              <a:t>: Share the timeline with your team or stakeholders for feedback. They may offer insights that can improve the schedule.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7. Monitor and Update the Timeline</a:t>
            </a:r>
          </a:p>
          <a:p>
            <a:pPr lvl="1"/>
            <a:r>
              <a:rPr lang="en-GB" b="1" dirty="0"/>
              <a:t>Track Progress.</a:t>
            </a:r>
            <a:endParaRPr lang="en-GB" dirty="0"/>
          </a:p>
          <a:p>
            <a:pPr lvl="1"/>
            <a:r>
              <a:rPr lang="en-GB" b="1" dirty="0"/>
              <a:t>Communicate Updates with the team member.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B24386-BD88-2FA8-2B89-C5D62EC1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78956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‪The End · Typographic design by Robin Mientjes‬‏">
            <a:extLst>
              <a:ext uri="{FF2B5EF4-FFF2-40B4-BE49-F238E27FC236}">
                <a16:creationId xmlns:a16="http://schemas.microsoft.com/office/drawing/2014/main" id="{5EC4C596-2E16-9F05-C9F7-B9A3775AEF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8369" y="918546"/>
            <a:ext cx="7034297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87B23B-E9D8-FE69-FF85-1C3B5842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Eng. Asmaa Lafi</a:t>
            </a:r>
          </a:p>
        </p:txBody>
      </p:sp>
    </p:spTree>
    <p:extLst>
      <p:ext uri="{BB962C8B-B14F-4D97-AF65-F5344CB8AC3E}">
        <p14:creationId xmlns:p14="http://schemas.microsoft.com/office/powerpoint/2010/main" val="180019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1022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Asmaa Lafi</dc:creator>
  <cp:lastModifiedBy>ISSAM AL AWAMLEH</cp:lastModifiedBy>
  <cp:revision>9</cp:revision>
  <dcterms:created xsi:type="dcterms:W3CDTF">2024-08-18T08:24:37Z</dcterms:created>
  <dcterms:modified xsi:type="dcterms:W3CDTF">2025-01-12T19:14:35Z</dcterms:modified>
</cp:coreProperties>
</file>