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1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6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0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2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2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1FEF-2D3E-41E8-8819-1CF1D1F6F7B4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7982E-B0EC-4330-8C64-5B6445DA1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2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Tutorial 1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A0878-15BF-46CA-A796-9F1729AA0E0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1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1- Analysis of Algorithms</a:t>
            </a:r>
            <a:br>
              <a:rPr lang="en-CA" dirty="0"/>
            </a:b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62CCC2F4-0B97-43C6-A8B9-A111914FC53B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1306969" y="1830015"/>
            <a:ext cx="5181754" cy="28623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public void </a:t>
            </a:r>
            <a:r>
              <a:rPr lang="en-CA" i="1" dirty="0" smtClean="0"/>
              <a:t>example1</a:t>
            </a:r>
            <a:r>
              <a:rPr lang="en-CA" dirty="0" smtClean="0"/>
              <a:t> </a:t>
            </a:r>
            <a:r>
              <a:rPr lang="en-CA" dirty="0"/>
              <a:t>( </a:t>
            </a:r>
            <a:r>
              <a:rPr lang="en-CA" dirty="0" err="1"/>
              <a:t>int</a:t>
            </a:r>
            <a:r>
              <a:rPr lang="en-CA" dirty="0"/>
              <a:t> A[], </a:t>
            </a:r>
            <a:r>
              <a:rPr lang="en-CA" dirty="0" err="1"/>
              <a:t>int</a:t>
            </a:r>
            <a:r>
              <a:rPr lang="en-CA" dirty="0"/>
              <a:t> B[] ) {</a:t>
            </a:r>
          </a:p>
          <a:p>
            <a:r>
              <a:rPr lang="en-CA" dirty="0">
                <a:solidFill>
                  <a:srgbClr val="92D050"/>
                </a:solidFill>
              </a:rPr>
              <a:t>    // store the prefix sums of A into B</a:t>
            </a:r>
          </a:p>
          <a:p>
            <a:r>
              <a:rPr lang="en-CA" dirty="0"/>
              <a:t>   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i,sum</a:t>
            </a:r>
            <a:r>
              <a:rPr lang="en-CA" dirty="0"/>
              <a:t>;</a:t>
            </a:r>
            <a:endParaRPr lang="en-CA" dirty="0"/>
          </a:p>
          <a:p>
            <a:endParaRPr lang="en-CA" dirty="0"/>
          </a:p>
          <a:p>
            <a:r>
              <a:rPr lang="en-CA" dirty="0"/>
              <a:t>    sum</a:t>
            </a:r>
            <a:r>
              <a:rPr lang="en-CA" dirty="0"/>
              <a:t> </a:t>
            </a:r>
            <a:r>
              <a:rPr lang="en-CA" dirty="0"/>
              <a:t>= 0;</a:t>
            </a:r>
          </a:p>
          <a:p>
            <a:r>
              <a:rPr lang="en-CA" dirty="0"/>
              <a:t>    for( 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A.length</a:t>
            </a:r>
            <a:r>
              <a:rPr lang="en-CA" dirty="0"/>
              <a:t>; </a:t>
            </a:r>
            <a:r>
              <a:rPr lang="en-CA" dirty="0" err="1"/>
              <a:t>i</a:t>
            </a:r>
            <a:r>
              <a:rPr lang="en-CA" dirty="0"/>
              <a:t>++ ) {</a:t>
            </a:r>
          </a:p>
          <a:p>
            <a:r>
              <a:rPr lang="en-CA" dirty="0"/>
              <a:t>        sum</a:t>
            </a:r>
            <a:r>
              <a:rPr lang="en-CA" dirty="0"/>
              <a:t> </a:t>
            </a:r>
            <a:r>
              <a:rPr lang="en-CA" dirty="0"/>
              <a:t>+= A[</a:t>
            </a:r>
            <a:r>
              <a:rPr lang="en-CA" dirty="0" err="1"/>
              <a:t>i</a:t>
            </a:r>
            <a:r>
              <a:rPr lang="en-CA" dirty="0"/>
              <a:t>];</a:t>
            </a:r>
          </a:p>
          <a:p>
            <a:r>
              <a:rPr lang="en-CA" dirty="0"/>
              <a:t>        B[</a:t>
            </a:r>
            <a:r>
              <a:rPr lang="en-CA" dirty="0" err="1"/>
              <a:t>i</a:t>
            </a:r>
            <a:r>
              <a:rPr lang="en-CA" dirty="0"/>
              <a:t>] = sum</a:t>
            </a:r>
            <a:r>
              <a:rPr lang="en-CA" dirty="0"/>
              <a:t>;</a:t>
            </a:r>
            <a:endParaRPr lang="en-CA" dirty="0"/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995593" y="3261176"/>
                <a:ext cx="233115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Solution</a:t>
                </a:r>
                <a:r>
                  <a:rPr lang="en-US" sz="2400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A = {1,2,3,4,5}</a:t>
                </a:r>
              </a:p>
              <a:p>
                <a:r>
                  <a:rPr lang="en-US" dirty="0"/>
                  <a:t>B = {1,3,6,10,15}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593" y="3261176"/>
                <a:ext cx="2331153" cy="1292662"/>
              </a:xfrm>
              <a:prstGeom prst="rect">
                <a:avLst/>
              </a:prstGeom>
              <a:blipFill>
                <a:blip r:embed="rId2"/>
                <a:stretch>
                  <a:fillRect l="-2880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1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1- Analysis of Algorithms</a:t>
            </a:r>
            <a:br>
              <a:rPr lang="en-CA" dirty="0"/>
            </a:b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62CCC2F4-0B97-43C6-A8B9-A111914FC53B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2423592" y="1988840"/>
            <a:ext cx="5688632" cy="39703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public void </a:t>
            </a:r>
            <a:r>
              <a:rPr lang="en-CA" i="1" dirty="0" smtClean="0"/>
              <a:t>example2 </a:t>
            </a:r>
            <a:r>
              <a:rPr lang="en-CA" dirty="0"/>
              <a:t>( </a:t>
            </a:r>
            <a:r>
              <a:rPr lang="en-CA" dirty="0" err="1"/>
              <a:t>int</a:t>
            </a:r>
            <a:r>
              <a:rPr lang="en-CA" dirty="0"/>
              <a:t> A[], </a:t>
            </a:r>
            <a:r>
              <a:rPr lang="en-CA" dirty="0" err="1"/>
              <a:t>int</a:t>
            </a:r>
            <a:r>
              <a:rPr lang="en-CA" dirty="0"/>
              <a:t> B[] ) {</a:t>
            </a:r>
          </a:p>
          <a:p>
            <a:r>
              <a:rPr lang="en-CA" dirty="0"/>
              <a:t>    </a:t>
            </a:r>
            <a:r>
              <a:rPr lang="en-CA" dirty="0">
                <a:solidFill>
                  <a:srgbClr val="92D050"/>
                </a:solidFill>
              </a:rPr>
              <a:t>// store the prefix sums of prefix sums of A into B</a:t>
            </a:r>
          </a:p>
          <a:p>
            <a:r>
              <a:rPr lang="en-CA" dirty="0"/>
              <a:t>    </a:t>
            </a:r>
            <a:r>
              <a:rPr lang="en-CA" dirty="0" err="1"/>
              <a:t>int</a:t>
            </a:r>
            <a:r>
              <a:rPr lang="en-CA" dirty="0"/>
              <a:t> </a:t>
            </a:r>
            <a:r>
              <a:rPr lang="en-CA" dirty="0" err="1"/>
              <a:t>i,j,k,sum</a:t>
            </a:r>
            <a:r>
              <a:rPr lang="en-CA" dirty="0"/>
              <a:t>;</a:t>
            </a:r>
            <a:endParaRPr lang="en-CA" dirty="0"/>
          </a:p>
          <a:p>
            <a:endParaRPr lang="en-CA" dirty="0"/>
          </a:p>
          <a:p>
            <a:r>
              <a:rPr lang="en-CA" dirty="0"/>
              <a:t>    for( </a:t>
            </a:r>
            <a:r>
              <a:rPr lang="en-CA" dirty="0" err="1"/>
              <a:t>i</a:t>
            </a:r>
            <a:r>
              <a:rPr lang="en-CA" dirty="0"/>
              <a:t>=0; </a:t>
            </a:r>
            <a:r>
              <a:rPr lang="en-CA" dirty="0" err="1"/>
              <a:t>i</a:t>
            </a:r>
            <a:r>
              <a:rPr lang="en-CA" dirty="0"/>
              <a:t> &lt; </a:t>
            </a:r>
            <a:r>
              <a:rPr lang="en-CA" dirty="0" err="1"/>
              <a:t>A.length</a:t>
            </a:r>
            <a:r>
              <a:rPr lang="en-CA" dirty="0"/>
              <a:t>; </a:t>
            </a:r>
            <a:r>
              <a:rPr lang="en-CA" dirty="0" err="1"/>
              <a:t>i</a:t>
            </a:r>
            <a:r>
              <a:rPr lang="en-CA" dirty="0"/>
              <a:t>++ ) {</a:t>
            </a:r>
          </a:p>
          <a:p>
            <a:r>
              <a:rPr lang="en-CA" dirty="0"/>
              <a:t>        sum</a:t>
            </a:r>
            <a:r>
              <a:rPr lang="en-CA" dirty="0"/>
              <a:t> </a:t>
            </a:r>
            <a:r>
              <a:rPr lang="en-CA" dirty="0"/>
              <a:t>= 0;</a:t>
            </a:r>
          </a:p>
          <a:p>
            <a:r>
              <a:rPr lang="en-CA" dirty="0"/>
              <a:t>        for( j=0; j &lt;= </a:t>
            </a:r>
            <a:r>
              <a:rPr lang="en-CA" dirty="0" err="1"/>
              <a:t>i</a:t>
            </a:r>
            <a:r>
              <a:rPr lang="en-CA" dirty="0"/>
              <a:t>; j++ ) {</a:t>
            </a:r>
          </a:p>
          <a:p>
            <a:r>
              <a:rPr lang="en-CA" dirty="0"/>
              <a:t>            for( k=0; k &lt;= j; k++ ) {</a:t>
            </a:r>
          </a:p>
          <a:p>
            <a:r>
              <a:rPr lang="en-CA" dirty="0"/>
              <a:t>                sum</a:t>
            </a:r>
            <a:r>
              <a:rPr lang="en-CA" dirty="0"/>
              <a:t> </a:t>
            </a:r>
            <a:r>
              <a:rPr lang="en-CA" dirty="0"/>
              <a:t>+= A[k];</a:t>
            </a:r>
          </a:p>
          <a:p>
            <a:r>
              <a:rPr lang="en-CA" dirty="0"/>
              <a:t>            }</a:t>
            </a:r>
          </a:p>
          <a:p>
            <a:r>
              <a:rPr lang="en-CA" dirty="0"/>
              <a:t>        }</a:t>
            </a:r>
          </a:p>
          <a:p>
            <a:r>
              <a:rPr lang="en-CA" dirty="0"/>
              <a:t>        B[</a:t>
            </a:r>
            <a:r>
              <a:rPr lang="en-CA" dirty="0" err="1"/>
              <a:t>i</a:t>
            </a:r>
            <a:r>
              <a:rPr lang="en-CA" dirty="0"/>
              <a:t>] = sum</a:t>
            </a:r>
            <a:r>
              <a:rPr lang="en-CA" dirty="0"/>
              <a:t>;</a:t>
            </a:r>
            <a:endParaRPr lang="en-CA" dirty="0"/>
          </a:p>
          <a:p>
            <a:r>
              <a:rPr lang="en-CA" dirty="0"/>
              <a:t>    }</a:t>
            </a:r>
          </a:p>
          <a:p>
            <a:r>
              <a:rPr lang="en-CA" dirty="0"/>
              <a:t>}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112224" y="3743167"/>
                <a:ext cx="208823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Solution</a:t>
                </a:r>
                <a:r>
                  <a:rPr lang="en-US" sz="2400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baseline="30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baseline="30000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A = {1,2,3,4,5}</a:t>
                </a:r>
              </a:p>
              <a:p>
                <a:r>
                  <a:rPr lang="en-US" dirty="0"/>
                  <a:t>B = {1,4,10,20,35}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3743167"/>
                <a:ext cx="2088232" cy="1015663"/>
              </a:xfrm>
              <a:prstGeom prst="rect">
                <a:avLst/>
              </a:prstGeom>
              <a:blipFill>
                <a:blip r:embed="rId2"/>
                <a:stretch>
                  <a:fillRect l="-3216" t="-4790" b="-8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/>
          <p:cNvSpPr txBox="1">
            <a:spLocks/>
          </p:cNvSpPr>
          <p:nvPr/>
        </p:nvSpPr>
        <p:spPr>
          <a:xfrm>
            <a:off x="1981200" y="1268760"/>
            <a:ext cx="7715200" cy="11087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1- Analysis of Algorithms</a:t>
            </a:r>
            <a:br>
              <a:rPr lang="en-CA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1268760"/>
            <a:ext cx="7715200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3100" b="1" dirty="0"/>
          </a:p>
          <a:p>
            <a:pPr marL="0" indent="0" algn="just">
              <a:buNone/>
            </a:pPr>
            <a:r>
              <a:rPr lang="en-CA" dirty="0"/>
              <a:t>Suppose each row of an </a:t>
            </a:r>
            <a:r>
              <a:rPr lang="en-CA" i="1" dirty="0"/>
              <a:t>n x n </a:t>
            </a:r>
            <a:r>
              <a:rPr lang="en-CA" dirty="0"/>
              <a:t>array </a:t>
            </a:r>
            <a:r>
              <a:rPr lang="en-CA" i="1" dirty="0"/>
              <a:t>A</a:t>
            </a:r>
            <a:r>
              <a:rPr lang="en-CA" dirty="0"/>
              <a:t> consists of 1's and 0's such that, in any row of A, all the 1's come before any of the 0's in that row. Assuming </a:t>
            </a:r>
            <a:r>
              <a:rPr lang="en-CA" i="1" dirty="0"/>
              <a:t>A</a:t>
            </a:r>
            <a:r>
              <a:rPr lang="en-CA" dirty="0"/>
              <a:t> is already in memory, describe a method running in </a:t>
            </a:r>
            <a:r>
              <a:rPr lang="en-CA" i="1" dirty="0"/>
              <a:t>O(n)</a:t>
            </a:r>
            <a:r>
              <a:rPr lang="en-CA" dirty="0"/>
              <a:t> time (not </a:t>
            </a:r>
            <a:r>
              <a:rPr lang="en-CA" i="1" dirty="0"/>
              <a:t>O(n</a:t>
            </a:r>
            <a:r>
              <a:rPr lang="en-CA" i="1" baseline="30000" dirty="0"/>
              <a:t>2</a:t>
            </a:r>
            <a:r>
              <a:rPr lang="en-CA" i="1" dirty="0"/>
              <a:t>)</a:t>
            </a:r>
            <a:r>
              <a:rPr lang="en-CA" dirty="0"/>
              <a:t> time) for finding the row of </a:t>
            </a:r>
            <a:r>
              <a:rPr lang="en-CA" i="1" dirty="0"/>
              <a:t>A</a:t>
            </a:r>
            <a:r>
              <a:rPr lang="en-CA" dirty="0"/>
              <a:t> that contains the most 1's.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62CCC2F4-0B97-43C6-A8B9-A111914FC53B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95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1- Analysis of Algorithms</a:t>
            </a:r>
            <a:br>
              <a:rPr lang="en-CA" dirty="0"/>
            </a:b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1268760"/>
            <a:ext cx="7715200" cy="48965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dirty="0" smtClean="0"/>
              <a:t>Start </a:t>
            </a:r>
            <a:r>
              <a:rPr lang="en-CA" dirty="0"/>
              <a:t>in the lower left corner of the array and follow this rule:</a:t>
            </a:r>
          </a:p>
          <a:p>
            <a:pPr algn="just"/>
            <a:r>
              <a:rPr lang="en-CA" dirty="0"/>
              <a:t>If there is a 1 to your right, store the row number and move right; otherwise, move </a:t>
            </a:r>
            <a:r>
              <a:rPr lang="en-CA" dirty="0"/>
              <a:t>up.</a:t>
            </a:r>
          </a:p>
          <a:p>
            <a:pPr algn="just"/>
            <a:r>
              <a:rPr lang="en-CA" dirty="0"/>
              <a:t>Keep </a:t>
            </a:r>
            <a:r>
              <a:rPr lang="en-CA" dirty="0"/>
              <a:t>going until you reach the top of the array. The answer will be the last row number stored</a:t>
            </a:r>
            <a:r>
              <a:rPr lang="en-CA" sz="2600" dirty="0"/>
              <a:t>.</a:t>
            </a:r>
            <a:endParaRPr lang="en-US" sz="26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653016" y="5734050"/>
            <a:ext cx="609600" cy="521208"/>
          </a:xfrm>
        </p:spPr>
        <p:txBody>
          <a:bodyPr/>
          <a:lstStyle/>
          <a:p>
            <a:fld id="{62CCC2F4-0B97-43C6-A8B9-A111914FC53B}" type="slidenum">
              <a:rPr lang="en-CA" smtClean="0"/>
              <a:pPr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926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Tutorial 1- Analysis of Algorithms</a:t>
            </a:r>
            <a:br>
              <a:rPr lang="en-CA" dirty="0"/>
            </a:b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249229"/>
            <a:ext cx="7754168" cy="1819732"/>
          </a:xfrm>
        </p:spPr>
        <p:txBody>
          <a:bodyPr/>
          <a:lstStyle/>
          <a:p>
            <a:pPr marL="0" indent="0">
              <a:buNone/>
            </a:pPr>
            <a:endParaRPr lang="en-CA" sz="2600" b="1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2CCC2F4-0B97-43C6-A8B9-A111914FC53B}" type="slidenum">
              <a:rPr lang="en-CA" smtClean="0"/>
              <a:pPr/>
              <a:t>6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81200" y="2996952"/>
                <a:ext cx="7671816" cy="2849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:endParaRPr lang="en-US" dirty="0"/>
              </a:p>
              <a:p>
                <a:r>
                  <a:rPr lang="en-CA" dirty="0"/>
                  <a:t>This is true so long </a:t>
                </a:r>
                <a:r>
                  <a:rPr lang="en-CA" dirty="0"/>
                  <a:t>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-25000" dirty="0"/>
              </a:p>
              <a:p>
                <a:r>
                  <a:rPr lang="en-CA" dirty="0"/>
                  <a:t>Thus,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aseline="-25000" dirty="0"/>
              </a:p>
              <a:p>
                <a:endParaRPr lang="en-CA" dirty="0"/>
              </a:p>
              <a:p>
                <a:r>
                  <a:rPr lang="en-CA" dirty="0"/>
                  <a:t>			so</a:t>
                </a:r>
                <a:r>
                  <a:rPr lang="en-CA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CA" dirty="0"/>
                  <a:t>.</a:t>
                </a:r>
                <a:endParaRPr lang="en-US" dirty="0"/>
              </a:p>
              <a:p>
                <a:endParaRPr lang="en-US" baseline="-25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96952"/>
                <a:ext cx="7671816" cy="2849626"/>
              </a:xfrm>
              <a:prstGeom prst="rect">
                <a:avLst/>
              </a:prstGeom>
              <a:blipFill>
                <a:blip r:embed="rId2"/>
                <a:stretch>
                  <a:fillRect l="-1191" t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1200" y="1741646"/>
            <a:ext cx="8136904" cy="111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</TotalTime>
  <Words>347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Tutorial 1</vt:lpstr>
      <vt:lpstr>Tutorial 1- Analysis of Algorithms </vt:lpstr>
      <vt:lpstr>Tutorial 1- Analysis of Algorithms </vt:lpstr>
      <vt:lpstr>Tutorial 1- Analysis of Algorithms </vt:lpstr>
      <vt:lpstr>Tutorial 1- Analysis of Algorithms </vt:lpstr>
      <vt:lpstr>Tutorial 1- Analysis of Algorithms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352</dc:title>
  <dc:creator>user</dc:creator>
  <cp:lastModifiedBy>user</cp:lastModifiedBy>
  <cp:revision>6</cp:revision>
  <dcterms:created xsi:type="dcterms:W3CDTF">2023-03-13T11:50:28Z</dcterms:created>
  <dcterms:modified xsi:type="dcterms:W3CDTF">2023-03-14T16:47:27Z</dcterms:modified>
</cp:coreProperties>
</file>